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 id="2147483740" r:id="rId5"/>
  </p:sldMasterIdLst>
  <p:notesMasterIdLst>
    <p:notesMasterId r:id="rId52"/>
  </p:notesMasterIdLst>
  <p:sldIdLst>
    <p:sldId id="3073" r:id="rId6"/>
    <p:sldId id="3563" r:id="rId7"/>
    <p:sldId id="3124" r:id="rId8"/>
    <p:sldId id="3075" r:id="rId9"/>
    <p:sldId id="3567" r:id="rId10"/>
    <p:sldId id="3090" r:id="rId11"/>
    <p:sldId id="3076" r:id="rId12"/>
    <p:sldId id="3130" r:id="rId13"/>
    <p:sldId id="3568" r:id="rId14"/>
    <p:sldId id="3083" r:id="rId15"/>
    <p:sldId id="3569" r:id="rId16"/>
    <p:sldId id="3541" r:id="rId17"/>
    <p:sldId id="3141" r:id="rId18"/>
    <p:sldId id="3131" r:id="rId19"/>
    <p:sldId id="3120" r:id="rId20"/>
    <p:sldId id="3121" r:id="rId21"/>
    <p:sldId id="3558" r:id="rId22"/>
    <p:sldId id="3559" r:id="rId23"/>
    <p:sldId id="3542" r:id="rId24"/>
    <p:sldId id="3534" r:id="rId25"/>
    <p:sldId id="3133" r:id="rId26"/>
    <p:sldId id="3546" r:id="rId27"/>
    <p:sldId id="3544" r:id="rId28"/>
    <p:sldId id="3536" r:id="rId29"/>
    <p:sldId id="3548" r:id="rId30"/>
    <p:sldId id="3570" r:id="rId31"/>
    <p:sldId id="3551" r:id="rId32"/>
    <p:sldId id="3552" r:id="rId33"/>
    <p:sldId id="3549" r:id="rId34"/>
    <p:sldId id="3553" r:id="rId35"/>
    <p:sldId id="3560" r:id="rId36"/>
    <p:sldId id="3538" r:id="rId37"/>
    <p:sldId id="3555" r:id="rId38"/>
    <p:sldId id="3556" r:id="rId39"/>
    <p:sldId id="3557" r:id="rId40"/>
    <p:sldId id="3554" r:id="rId41"/>
    <p:sldId id="3565" r:id="rId42"/>
    <p:sldId id="3561" r:id="rId43"/>
    <p:sldId id="3566" r:id="rId44"/>
    <p:sldId id="3099" r:id="rId45"/>
    <p:sldId id="3571" r:id="rId46"/>
    <p:sldId id="3562" r:id="rId47"/>
    <p:sldId id="3564" r:id="rId48"/>
    <p:sldId id="3540" r:id="rId49"/>
    <p:sldId id="3104" r:id="rId50"/>
    <p:sldId id="31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reative" id="{98EBC17E-1587-1245-B8F7-2EBAFE778ACD}">
          <p14:sldIdLst>
            <p14:sldId id="3073"/>
            <p14:sldId id="3563"/>
            <p14:sldId id="3124"/>
            <p14:sldId id="3075"/>
            <p14:sldId id="3567"/>
            <p14:sldId id="3090"/>
            <p14:sldId id="3076"/>
            <p14:sldId id="3130"/>
            <p14:sldId id="3568"/>
            <p14:sldId id="3083"/>
            <p14:sldId id="3569"/>
            <p14:sldId id="3541"/>
            <p14:sldId id="3141"/>
            <p14:sldId id="3131"/>
            <p14:sldId id="3120"/>
            <p14:sldId id="3121"/>
            <p14:sldId id="3558"/>
            <p14:sldId id="3559"/>
            <p14:sldId id="3542"/>
            <p14:sldId id="3534"/>
            <p14:sldId id="3133"/>
            <p14:sldId id="3546"/>
            <p14:sldId id="3544"/>
            <p14:sldId id="3536"/>
            <p14:sldId id="3548"/>
            <p14:sldId id="3570"/>
            <p14:sldId id="3551"/>
            <p14:sldId id="3552"/>
            <p14:sldId id="3549"/>
            <p14:sldId id="3553"/>
            <p14:sldId id="3560"/>
            <p14:sldId id="3538"/>
            <p14:sldId id="3555"/>
            <p14:sldId id="3556"/>
            <p14:sldId id="3557"/>
            <p14:sldId id="3554"/>
            <p14:sldId id="3565"/>
            <p14:sldId id="3561"/>
            <p14:sldId id="3566"/>
            <p14:sldId id="3099"/>
            <p14:sldId id="3571"/>
            <p14:sldId id="3562"/>
            <p14:sldId id="3564"/>
            <p14:sldId id="3540"/>
            <p14:sldId id="3104"/>
            <p14:sldId id="310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ker McCullough" initials="PM" lastIdx="2" clrIdx="0">
    <p:extLst>
      <p:ext uri="{19B8F6BF-5375-455C-9EA6-DF929625EA0E}">
        <p15:presenceInfo xmlns:p15="http://schemas.microsoft.com/office/powerpoint/2012/main" userId="S::parker.mccullough@innovatemap.onmicrosoft.com::adda7c1a-b194-4269-b625-979461f510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9EC"/>
    <a:srgbClr val="00C9FF"/>
    <a:srgbClr val="34547A"/>
    <a:srgbClr val="00BA88"/>
    <a:srgbClr val="002E5C"/>
    <a:srgbClr val="FFBF00"/>
    <a:srgbClr val="667AED"/>
    <a:srgbClr val="ECF9FF"/>
    <a:srgbClr val="044D81"/>
    <a:srgbClr val="064D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p:cViewPr varScale="1">
        <p:scale>
          <a:sx n="122" d="100"/>
          <a:sy n="122" d="100"/>
        </p:scale>
        <p:origin x="114"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Kesha Burton" userId="7d94b969-5f1f-44ed-a4a8-1af0b5bfcb44" providerId="ADAL" clId="{7E9CD78C-F343-49A5-BA84-E1D495D16150}"/>
    <pc:docChg chg="modSld">
      <pc:chgData name="LaKesha Burton" userId="7d94b969-5f1f-44ed-a4a8-1af0b5bfcb44" providerId="ADAL" clId="{7E9CD78C-F343-49A5-BA84-E1D495D16150}" dt="2022-04-19T13:50:45.559" v="318" actId="20577"/>
      <pc:docMkLst>
        <pc:docMk/>
      </pc:docMkLst>
      <pc:sldChg chg="modSp mod">
        <pc:chgData name="LaKesha Burton" userId="7d94b969-5f1f-44ed-a4a8-1af0b5bfcb44" providerId="ADAL" clId="{7E9CD78C-F343-49A5-BA84-E1D495D16150}" dt="2022-04-19T13:50:45.559" v="318" actId="20577"/>
        <pc:sldMkLst>
          <pc:docMk/>
          <pc:sldMk cId="433680720" sldId="3073"/>
        </pc:sldMkLst>
        <pc:spChg chg="mod">
          <ac:chgData name="LaKesha Burton" userId="7d94b969-5f1f-44ed-a4a8-1af0b5bfcb44" providerId="ADAL" clId="{7E9CD78C-F343-49A5-BA84-E1D495D16150}" dt="2022-04-19T13:50:09.082" v="280" actId="20577"/>
          <ac:spMkLst>
            <pc:docMk/>
            <pc:sldMk cId="433680720" sldId="3073"/>
            <ac:spMk id="2" creationId="{05FFF2D6-CF08-824B-BC22-D2E77F01F290}"/>
          </ac:spMkLst>
        </pc:spChg>
        <pc:spChg chg="mod">
          <ac:chgData name="LaKesha Burton" userId="7d94b969-5f1f-44ed-a4a8-1af0b5bfcb44" providerId="ADAL" clId="{7E9CD78C-F343-49A5-BA84-E1D495D16150}" dt="2022-04-19T13:50:45.559" v="318" actId="20577"/>
          <ac:spMkLst>
            <pc:docMk/>
            <pc:sldMk cId="433680720" sldId="3073"/>
            <ac:spMk id="3" creationId="{79B8428E-E4E1-F848-862F-4B47C1F9CE32}"/>
          </ac:spMkLst>
        </pc:spChg>
        <pc:spChg chg="mod">
          <ac:chgData name="LaKesha Burton" userId="7d94b969-5f1f-44ed-a4a8-1af0b5bfcb44" providerId="ADAL" clId="{7E9CD78C-F343-49A5-BA84-E1D495D16150}" dt="2022-04-13T21:22:33.019" v="152" actId="1076"/>
          <ac:spMkLst>
            <pc:docMk/>
            <pc:sldMk cId="433680720" sldId="3073"/>
            <ac:spMk id="6" creationId="{0544763D-4B02-DD4E-AB2C-37E6CCC4805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4A5CE-669B-AA49-965F-650D0F4207A3}" type="doc">
      <dgm:prSet loTypeId="urn:microsoft.com/office/officeart/2005/8/layout/hChevron3" loCatId="" qsTypeId="urn:microsoft.com/office/officeart/2005/8/quickstyle/simple1" qsCatId="simple" csTypeId="urn:microsoft.com/office/officeart/2005/8/colors/accent1_5" csCatId="accent1" phldr="1"/>
      <dgm:spPr/>
    </dgm:pt>
    <dgm:pt modelId="{EED36D7A-1B46-9047-B896-F320A3C8AA63}">
      <dgm:prSet phldrT="[Text]" custT="1"/>
      <dgm:spPr/>
      <dgm:t>
        <a:bodyPr/>
        <a:lstStyle/>
        <a:p>
          <a:pPr rtl="0"/>
          <a:endParaRPr lang="en-US" sz="2400"/>
        </a:p>
      </dgm:t>
    </dgm:pt>
    <dgm:pt modelId="{3A3628D0-67ED-6D47-BD4F-42DD2287F9CA}" type="sibTrans" cxnId="{79816A9E-2C6C-D047-BA5A-D6595E3AC14B}">
      <dgm:prSet/>
      <dgm:spPr/>
      <dgm:t>
        <a:bodyPr/>
        <a:lstStyle/>
        <a:p>
          <a:endParaRPr lang="en-US"/>
        </a:p>
      </dgm:t>
    </dgm:pt>
    <dgm:pt modelId="{C40BFCDE-9CD7-2541-BCF4-E956C8CEA766}" type="parTrans" cxnId="{79816A9E-2C6C-D047-BA5A-D6595E3AC14B}">
      <dgm:prSet/>
      <dgm:spPr/>
      <dgm:t>
        <a:bodyPr/>
        <a:lstStyle/>
        <a:p>
          <a:endParaRPr lang="en-US"/>
        </a:p>
      </dgm:t>
    </dgm:pt>
    <dgm:pt modelId="{1D233CBE-F659-C74C-923E-8967C9335640}">
      <dgm:prSet custT="1"/>
      <dgm:spPr/>
      <dgm:t>
        <a:bodyPr/>
        <a:lstStyle/>
        <a:p>
          <a:pPr rtl="0"/>
          <a:endParaRPr lang="en-US" sz="2400"/>
        </a:p>
      </dgm:t>
    </dgm:pt>
    <dgm:pt modelId="{7101822D-4127-9C42-9B1F-5FA544E39D3F}" type="sibTrans" cxnId="{87BED583-5C09-EF41-B367-DBB4E073BE29}">
      <dgm:prSet/>
      <dgm:spPr/>
      <dgm:t>
        <a:bodyPr/>
        <a:lstStyle/>
        <a:p>
          <a:endParaRPr lang="en-US"/>
        </a:p>
      </dgm:t>
    </dgm:pt>
    <dgm:pt modelId="{2BC2BE78-0814-8247-957A-0AE624D4A53C}" type="parTrans" cxnId="{87BED583-5C09-EF41-B367-DBB4E073BE29}">
      <dgm:prSet/>
      <dgm:spPr/>
      <dgm:t>
        <a:bodyPr/>
        <a:lstStyle/>
        <a:p>
          <a:endParaRPr lang="en-US"/>
        </a:p>
      </dgm:t>
    </dgm:pt>
    <dgm:pt modelId="{9AC27EF9-725C-C04D-840E-375383A8AF7E}">
      <dgm:prSet custT="1"/>
      <dgm:spPr/>
      <dgm:t>
        <a:bodyPr/>
        <a:lstStyle/>
        <a:p>
          <a:pPr rtl="0"/>
          <a:endParaRPr lang="en-US" sz="2400"/>
        </a:p>
      </dgm:t>
    </dgm:pt>
    <dgm:pt modelId="{9B69C3F7-2EF4-E048-AE24-55662BC3764F}" type="sibTrans" cxnId="{49B5C9A9-C3C1-E849-B402-F75F1A5D18BB}">
      <dgm:prSet/>
      <dgm:spPr/>
      <dgm:t>
        <a:bodyPr/>
        <a:lstStyle/>
        <a:p>
          <a:endParaRPr lang="en-US"/>
        </a:p>
      </dgm:t>
    </dgm:pt>
    <dgm:pt modelId="{AD0F7913-DE4C-084E-9730-AF7C56B0BDF9}" type="parTrans" cxnId="{49B5C9A9-C3C1-E849-B402-F75F1A5D18BB}">
      <dgm:prSet/>
      <dgm:spPr/>
      <dgm:t>
        <a:bodyPr/>
        <a:lstStyle/>
        <a:p>
          <a:endParaRPr lang="en-US"/>
        </a:p>
      </dgm:t>
    </dgm:pt>
    <dgm:pt modelId="{9AB51B8F-F98B-1840-BA3B-1D3EA8E44746}">
      <dgm:prSet custT="1"/>
      <dgm:spPr/>
      <dgm:t>
        <a:bodyPr/>
        <a:lstStyle/>
        <a:p>
          <a:endParaRPr lang="en-US" sz="2400"/>
        </a:p>
      </dgm:t>
    </dgm:pt>
    <dgm:pt modelId="{80AA5937-D6A4-144F-BC0B-D9FD23029EB2}" type="sibTrans" cxnId="{2F32F7E6-DB23-4047-B26C-33F6BFF4E0EA}">
      <dgm:prSet/>
      <dgm:spPr/>
      <dgm:t>
        <a:bodyPr/>
        <a:lstStyle/>
        <a:p>
          <a:endParaRPr lang="en-US"/>
        </a:p>
      </dgm:t>
    </dgm:pt>
    <dgm:pt modelId="{68213715-282A-F048-9D94-79C42F2E52A3}" type="parTrans" cxnId="{2F32F7E6-DB23-4047-B26C-33F6BFF4E0EA}">
      <dgm:prSet/>
      <dgm:spPr/>
      <dgm:t>
        <a:bodyPr/>
        <a:lstStyle/>
        <a:p>
          <a:endParaRPr lang="en-US"/>
        </a:p>
      </dgm:t>
    </dgm:pt>
    <dgm:pt modelId="{7FF77AA5-E844-F84C-BBEB-E2C7B2373D3A}">
      <dgm:prSet/>
      <dgm:spPr/>
      <dgm:t>
        <a:bodyPr/>
        <a:lstStyle/>
        <a:p>
          <a:pPr rtl="0"/>
          <a:endParaRPr lang="en-US"/>
        </a:p>
      </dgm:t>
    </dgm:pt>
    <dgm:pt modelId="{9B0BA182-DFDC-CF41-87FC-740C4E210117}" type="parTrans" cxnId="{7719A5E9-88BF-4F4D-9A7F-C1C47BD8BA8B}">
      <dgm:prSet/>
      <dgm:spPr/>
      <dgm:t>
        <a:bodyPr/>
        <a:lstStyle/>
        <a:p>
          <a:endParaRPr lang="en-US"/>
        </a:p>
      </dgm:t>
    </dgm:pt>
    <dgm:pt modelId="{AD9AC112-C634-6D44-B903-96DB84B0F5D4}" type="sibTrans" cxnId="{7719A5E9-88BF-4F4D-9A7F-C1C47BD8BA8B}">
      <dgm:prSet/>
      <dgm:spPr/>
      <dgm:t>
        <a:bodyPr/>
        <a:lstStyle/>
        <a:p>
          <a:endParaRPr lang="en-US"/>
        </a:p>
      </dgm:t>
    </dgm:pt>
    <dgm:pt modelId="{3BA264C3-1117-9D44-B703-DC3C67347652}">
      <dgm:prSet/>
      <dgm:spPr/>
      <dgm:t>
        <a:bodyPr/>
        <a:lstStyle/>
        <a:p>
          <a:endParaRPr lang="en-US"/>
        </a:p>
      </dgm:t>
    </dgm:pt>
    <dgm:pt modelId="{7367D61D-B4AE-A445-A9EE-A2A631F2F7B3}" type="parTrans" cxnId="{E4D9496A-A3AB-D540-B9F2-3C4DB49A8608}">
      <dgm:prSet/>
      <dgm:spPr/>
      <dgm:t>
        <a:bodyPr/>
        <a:lstStyle/>
        <a:p>
          <a:endParaRPr lang="en-US"/>
        </a:p>
      </dgm:t>
    </dgm:pt>
    <dgm:pt modelId="{63B5D083-B9A4-9F42-B863-77D4B02030B0}" type="sibTrans" cxnId="{E4D9496A-A3AB-D540-B9F2-3C4DB49A8608}">
      <dgm:prSet/>
      <dgm:spPr/>
      <dgm:t>
        <a:bodyPr/>
        <a:lstStyle/>
        <a:p>
          <a:endParaRPr lang="en-US"/>
        </a:p>
      </dgm:t>
    </dgm:pt>
    <dgm:pt modelId="{81B6D9A9-0928-124D-A86A-6C688BD6ABBB}" type="pres">
      <dgm:prSet presAssocID="{7724A5CE-669B-AA49-965F-650D0F4207A3}" presName="Name0" presStyleCnt="0">
        <dgm:presLayoutVars>
          <dgm:dir/>
          <dgm:resizeHandles val="exact"/>
        </dgm:presLayoutVars>
      </dgm:prSet>
      <dgm:spPr/>
    </dgm:pt>
    <dgm:pt modelId="{FE2FF948-ACFF-5743-A9DA-82669F59C02B}" type="pres">
      <dgm:prSet presAssocID="{EED36D7A-1B46-9047-B896-F320A3C8AA63}" presName="parTxOnly" presStyleLbl="node1" presStyleIdx="0" presStyleCnt="6">
        <dgm:presLayoutVars>
          <dgm:bulletEnabled val="1"/>
        </dgm:presLayoutVars>
      </dgm:prSet>
      <dgm:spPr/>
    </dgm:pt>
    <dgm:pt modelId="{BEBD0F49-5A65-1E4C-AC5C-B1BC74A1CAE7}" type="pres">
      <dgm:prSet presAssocID="{3A3628D0-67ED-6D47-BD4F-42DD2287F9CA}" presName="parSpace" presStyleCnt="0"/>
      <dgm:spPr/>
    </dgm:pt>
    <dgm:pt modelId="{6B4D79EF-5258-0C4A-9301-4B6F5DA5FBB9}" type="pres">
      <dgm:prSet presAssocID="{3BA264C3-1117-9D44-B703-DC3C67347652}" presName="parTxOnly" presStyleLbl="node1" presStyleIdx="1" presStyleCnt="6">
        <dgm:presLayoutVars>
          <dgm:bulletEnabled val="1"/>
        </dgm:presLayoutVars>
      </dgm:prSet>
      <dgm:spPr/>
    </dgm:pt>
    <dgm:pt modelId="{3EAC24A8-1D7F-B749-8FF8-BCAA1A601DF5}" type="pres">
      <dgm:prSet presAssocID="{63B5D083-B9A4-9F42-B863-77D4B02030B0}" presName="parSpace" presStyleCnt="0"/>
      <dgm:spPr/>
    </dgm:pt>
    <dgm:pt modelId="{8D14054E-32F8-6742-A107-849DEC42C89C}" type="pres">
      <dgm:prSet presAssocID="{7FF77AA5-E844-F84C-BBEB-E2C7B2373D3A}" presName="parTxOnly" presStyleLbl="node1" presStyleIdx="2" presStyleCnt="6">
        <dgm:presLayoutVars>
          <dgm:bulletEnabled val="1"/>
        </dgm:presLayoutVars>
      </dgm:prSet>
      <dgm:spPr/>
    </dgm:pt>
    <dgm:pt modelId="{6812827F-4893-3444-939E-38F36D0389B0}" type="pres">
      <dgm:prSet presAssocID="{AD9AC112-C634-6D44-B903-96DB84B0F5D4}" presName="parSpace" presStyleCnt="0"/>
      <dgm:spPr/>
    </dgm:pt>
    <dgm:pt modelId="{4B6CB5CE-14EC-D64C-9123-EF2FFAD1D7D3}" type="pres">
      <dgm:prSet presAssocID="{1D233CBE-F659-C74C-923E-8967C9335640}" presName="parTxOnly" presStyleLbl="node1" presStyleIdx="3" presStyleCnt="6">
        <dgm:presLayoutVars>
          <dgm:bulletEnabled val="1"/>
        </dgm:presLayoutVars>
      </dgm:prSet>
      <dgm:spPr/>
    </dgm:pt>
    <dgm:pt modelId="{1F76EC0E-8D50-2640-BFD7-BF73E6E5FA98}" type="pres">
      <dgm:prSet presAssocID="{7101822D-4127-9C42-9B1F-5FA544E39D3F}" presName="parSpace" presStyleCnt="0"/>
      <dgm:spPr/>
    </dgm:pt>
    <dgm:pt modelId="{4BF2ACC4-9ADD-EC41-A534-4992CFAC0C20}" type="pres">
      <dgm:prSet presAssocID="{9AB51B8F-F98B-1840-BA3B-1D3EA8E44746}" presName="parTxOnly" presStyleLbl="node1" presStyleIdx="4" presStyleCnt="6">
        <dgm:presLayoutVars>
          <dgm:bulletEnabled val="1"/>
        </dgm:presLayoutVars>
      </dgm:prSet>
      <dgm:spPr/>
    </dgm:pt>
    <dgm:pt modelId="{4959BDCB-0401-BC45-8A94-B82046D26D65}" type="pres">
      <dgm:prSet presAssocID="{80AA5937-D6A4-144F-BC0B-D9FD23029EB2}" presName="parSpace" presStyleCnt="0"/>
      <dgm:spPr/>
    </dgm:pt>
    <dgm:pt modelId="{2BAC5C40-2C0D-D34C-BE96-5141BEC6A68C}" type="pres">
      <dgm:prSet presAssocID="{9AC27EF9-725C-C04D-840E-375383A8AF7E}" presName="parTxOnly" presStyleLbl="node1" presStyleIdx="5" presStyleCnt="6" custLinFactNeighborY="0">
        <dgm:presLayoutVars>
          <dgm:bulletEnabled val="1"/>
        </dgm:presLayoutVars>
      </dgm:prSet>
      <dgm:spPr/>
    </dgm:pt>
  </dgm:ptLst>
  <dgm:cxnLst>
    <dgm:cxn modelId="{C994F503-0CD9-FC45-8FE1-1B4B055F71B5}" type="presOf" srcId="{3BA264C3-1117-9D44-B703-DC3C67347652}" destId="{6B4D79EF-5258-0C4A-9301-4B6F5DA5FBB9}" srcOrd="0" destOrd="0" presId="urn:microsoft.com/office/officeart/2005/8/layout/hChevron3"/>
    <dgm:cxn modelId="{331D2005-F789-2C48-8F3C-51E0191D8E9D}" type="presOf" srcId="{9AC27EF9-725C-C04D-840E-375383A8AF7E}" destId="{2BAC5C40-2C0D-D34C-BE96-5141BEC6A68C}" srcOrd="0" destOrd="0" presId="urn:microsoft.com/office/officeart/2005/8/layout/hChevron3"/>
    <dgm:cxn modelId="{65566A17-2905-4041-B207-5115C89FB268}" type="presOf" srcId="{1D233CBE-F659-C74C-923E-8967C9335640}" destId="{4B6CB5CE-14EC-D64C-9123-EF2FFAD1D7D3}" srcOrd="0" destOrd="0" presId="urn:microsoft.com/office/officeart/2005/8/layout/hChevron3"/>
    <dgm:cxn modelId="{9204AE66-C850-7147-BB5B-D110043701B7}" type="presOf" srcId="{7724A5CE-669B-AA49-965F-650D0F4207A3}" destId="{81B6D9A9-0928-124D-A86A-6C688BD6ABBB}" srcOrd="0" destOrd="0" presId="urn:microsoft.com/office/officeart/2005/8/layout/hChevron3"/>
    <dgm:cxn modelId="{E4D9496A-A3AB-D540-B9F2-3C4DB49A8608}" srcId="{7724A5CE-669B-AA49-965F-650D0F4207A3}" destId="{3BA264C3-1117-9D44-B703-DC3C67347652}" srcOrd="1" destOrd="0" parTransId="{7367D61D-B4AE-A445-A9EE-A2A631F2F7B3}" sibTransId="{63B5D083-B9A4-9F42-B863-77D4B02030B0}"/>
    <dgm:cxn modelId="{87BED583-5C09-EF41-B367-DBB4E073BE29}" srcId="{7724A5CE-669B-AA49-965F-650D0F4207A3}" destId="{1D233CBE-F659-C74C-923E-8967C9335640}" srcOrd="3" destOrd="0" parTransId="{2BC2BE78-0814-8247-957A-0AE624D4A53C}" sibTransId="{7101822D-4127-9C42-9B1F-5FA544E39D3F}"/>
    <dgm:cxn modelId="{79816A9E-2C6C-D047-BA5A-D6595E3AC14B}" srcId="{7724A5CE-669B-AA49-965F-650D0F4207A3}" destId="{EED36D7A-1B46-9047-B896-F320A3C8AA63}" srcOrd="0" destOrd="0" parTransId="{C40BFCDE-9CD7-2541-BCF4-E956C8CEA766}" sibTransId="{3A3628D0-67ED-6D47-BD4F-42DD2287F9CA}"/>
    <dgm:cxn modelId="{C93D7DA4-2483-9043-875E-45B5539C16C9}" type="presOf" srcId="{7FF77AA5-E844-F84C-BBEB-E2C7B2373D3A}" destId="{8D14054E-32F8-6742-A107-849DEC42C89C}" srcOrd="0" destOrd="0" presId="urn:microsoft.com/office/officeart/2005/8/layout/hChevron3"/>
    <dgm:cxn modelId="{49B5C9A9-C3C1-E849-B402-F75F1A5D18BB}" srcId="{7724A5CE-669B-AA49-965F-650D0F4207A3}" destId="{9AC27EF9-725C-C04D-840E-375383A8AF7E}" srcOrd="5" destOrd="0" parTransId="{AD0F7913-DE4C-084E-9730-AF7C56B0BDF9}" sibTransId="{9B69C3F7-2EF4-E048-AE24-55662BC3764F}"/>
    <dgm:cxn modelId="{EBD478B7-1557-1649-804E-BA43DEFF48F9}" type="presOf" srcId="{9AB51B8F-F98B-1840-BA3B-1D3EA8E44746}" destId="{4BF2ACC4-9ADD-EC41-A534-4992CFAC0C20}" srcOrd="0" destOrd="0" presId="urn:microsoft.com/office/officeart/2005/8/layout/hChevron3"/>
    <dgm:cxn modelId="{DAC999B8-D78A-6D47-8BE2-0F4E792A47D0}" type="presOf" srcId="{EED36D7A-1B46-9047-B896-F320A3C8AA63}" destId="{FE2FF948-ACFF-5743-A9DA-82669F59C02B}" srcOrd="0" destOrd="0" presId="urn:microsoft.com/office/officeart/2005/8/layout/hChevron3"/>
    <dgm:cxn modelId="{2F32F7E6-DB23-4047-B26C-33F6BFF4E0EA}" srcId="{7724A5CE-669B-AA49-965F-650D0F4207A3}" destId="{9AB51B8F-F98B-1840-BA3B-1D3EA8E44746}" srcOrd="4" destOrd="0" parTransId="{68213715-282A-F048-9D94-79C42F2E52A3}" sibTransId="{80AA5937-D6A4-144F-BC0B-D9FD23029EB2}"/>
    <dgm:cxn modelId="{7719A5E9-88BF-4F4D-9A7F-C1C47BD8BA8B}" srcId="{7724A5CE-669B-AA49-965F-650D0F4207A3}" destId="{7FF77AA5-E844-F84C-BBEB-E2C7B2373D3A}" srcOrd="2" destOrd="0" parTransId="{9B0BA182-DFDC-CF41-87FC-740C4E210117}" sibTransId="{AD9AC112-C634-6D44-B903-96DB84B0F5D4}"/>
    <dgm:cxn modelId="{2D909352-6378-A44D-AD9A-46EBEDF463B2}" type="presParOf" srcId="{81B6D9A9-0928-124D-A86A-6C688BD6ABBB}" destId="{FE2FF948-ACFF-5743-A9DA-82669F59C02B}" srcOrd="0" destOrd="0" presId="urn:microsoft.com/office/officeart/2005/8/layout/hChevron3"/>
    <dgm:cxn modelId="{0311A664-9945-9743-A89E-B712DAABCC22}" type="presParOf" srcId="{81B6D9A9-0928-124D-A86A-6C688BD6ABBB}" destId="{BEBD0F49-5A65-1E4C-AC5C-B1BC74A1CAE7}" srcOrd="1" destOrd="0" presId="urn:microsoft.com/office/officeart/2005/8/layout/hChevron3"/>
    <dgm:cxn modelId="{63B1E38C-3DC0-684D-8054-994E268B6E0F}" type="presParOf" srcId="{81B6D9A9-0928-124D-A86A-6C688BD6ABBB}" destId="{6B4D79EF-5258-0C4A-9301-4B6F5DA5FBB9}" srcOrd="2" destOrd="0" presId="urn:microsoft.com/office/officeart/2005/8/layout/hChevron3"/>
    <dgm:cxn modelId="{1AF2557A-9BA8-054F-91D7-640B6489416D}" type="presParOf" srcId="{81B6D9A9-0928-124D-A86A-6C688BD6ABBB}" destId="{3EAC24A8-1D7F-B749-8FF8-BCAA1A601DF5}" srcOrd="3" destOrd="0" presId="urn:microsoft.com/office/officeart/2005/8/layout/hChevron3"/>
    <dgm:cxn modelId="{3F51236A-E6F6-9741-BE30-F0D2D0B4EAD4}" type="presParOf" srcId="{81B6D9A9-0928-124D-A86A-6C688BD6ABBB}" destId="{8D14054E-32F8-6742-A107-849DEC42C89C}" srcOrd="4" destOrd="0" presId="urn:microsoft.com/office/officeart/2005/8/layout/hChevron3"/>
    <dgm:cxn modelId="{40F127C7-9F47-164A-A439-9E36893EE99D}" type="presParOf" srcId="{81B6D9A9-0928-124D-A86A-6C688BD6ABBB}" destId="{6812827F-4893-3444-939E-38F36D0389B0}" srcOrd="5" destOrd="0" presId="urn:microsoft.com/office/officeart/2005/8/layout/hChevron3"/>
    <dgm:cxn modelId="{6C6E9FC5-5BBD-F44A-9F0C-C3BE714D3519}" type="presParOf" srcId="{81B6D9A9-0928-124D-A86A-6C688BD6ABBB}" destId="{4B6CB5CE-14EC-D64C-9123-EF2FFAD1D7D3}" srcOrd="6" destOrd="0" presId="urn:microsoft.com/office/officeart/2005/8/layout/hChevron3"/>
    <dgm:cxn modelId="{7EF3714B-21FC-044B-9CF7-03C22167BB64}" type="presParOf" srcId="{81B6D9A9-0928-124D-A86A-6C688BD6ABBB}" destId="{1F76EC0E-8D50-2640-BFD7-BF73E6E5FA98}" srcOrd="7" destOrd="0" presId="urn:microsoft.com/office/officeart/2005/8/layout/hChevron3"/>
    <dgm:cxn modelId="{1006C14B-B095-C046-8472-DC756C4BBF85}" type="presParOf" srcId="{81B6D9A9-0928-124D-A86A-6C688BD6ABBB}" destId="{4BF2ACC4-9ADD-EC41-A534-4992CFAC0C20}" srcOrd="8" destOrd="0" presId="urn:microsoft.com/office/officeart/2005/8/layout/hChevron3"/>
    <dgm:cxn modelId="{D89D4CAC-4654-A940-9DC8-B4FC81C6227C}" type="presParOf" srcId="{81B6D9A9-0928-124D-A86A-6C688BD6ABBB}" destId="{4959BDCB-0401-BC45-8A94-B82046D26D65}" srcOrd="9" destOrd="0" presId="urn:microsoft.com/office/officeart/2005/8/layout/hChevron3"/>
    <dgm:cxn modelId="{1F3FECA0-F665-DE44-B24A-B4D6ADC1160F}" type="presParOf" srcId="{81B6D9A9-0928-124D-A86A-6C688BD6ABBB}" destId="{2BAC5C40-2C0D-D34C-BE96-5141BEC6A68C}"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FF948-ACFF-5743-A9DA-82669F59C02B}">
      <dsp:nvSpPr>
        <dsp:cNvPr id="0" name=""/>
        <dsp:cNvSpPr/>
      </dsp:nvSpPr>
      <dsp:spPr>
        <a:xfrm>
          <a:off x="1283" y="1013633"/>
          <a:ext cx="2102606" cy="841042"/>
        </a:xfrm>
        <a:prstGeom prst="homePlate">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rtl="0">
            <a:lnSpc>
              <a:spcPct val="90000"/>
            </a:lnSpc>
            <a:spcBef>
              <a:spcPct val="0"/>
            </a:spcBef>
            <a:spcAft>
              <a:spcPct val="35000"/>
            </a:spcAft>
            <a:buNone/>
          </a:pPr>
          <a:endParaRPr lang="en-US" sz="2400" kern="1200"/>
        </a:p>
      </dsp:txBody>
      <dsp:txXfrm>
        <a:off x="1283" y="1013633"/>
        <a:ext cx="1892346" cy="841042"/>
      </dsp:txXfrm>
    </dsp:sp>
    <dsp:sp modelId="{6B4D79EF-5258-0C4A-9301-4B6F5DA5FBB9}">
      <dsp:nvSpPr>
        <dsp:cNvPr id="0" name=""/>
        <dsp:cNvSpPr/>
      </dsp:nvSpPr>
      <dsp:spPr>
        <a:xfrm>
          <a:off x="1683368" y="1013633"/>
          <a:ext cx="2102606" cy="841042"/>
        </a:xfrm>
        <a:prstGeom prst="chevron">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114681" rIns="57341" bIns="114681" numCol="1" spcCol="1270" anchor="ctr" anchorCtr="0">
          <a:noAutofit/>
        </a:bodyPr>
        <a:lstStyle/>
        <a:p>
          <a:pPr marL="0" lvl="0" indent="0" algn="ctr" defTabSz="1911350">
            <a:lnSpc>
              <a:spcPct val="90000"/>
            </a:lnSpc>
            <a:spcBef>
              <a:spcPct val="0"/>
            </a:spcBef>
            <a:spcAft>
              <a:spcPct val="35000"/>
            </a:spcAft>
            <a:buNone/>
          </a:pPr>
          <a:endParaRPr lang="en-US" sz="4300" kern="1200"/>
        </a:p>
      </dsp:txBody>
      <dsp:txXfrm>
        <a:off x="2103889" y="1013633"/>
        <a:ext cx="1261564" cy="841042"/>
      </dsp:txXfrm>
    </dsp:sp>
    <dsp:sp modelId="{8D14054E-32F8-6742-A107-849DEC42C89C}">
      <dsp:nvSpPr>
        <dsp:cNvPr id="0" name=""/>
        <dsp:cNvSpPr/>
      </dsp:nvSpPr>
      <dsp:spPr>
        <a:xfrm>
          <a:off x="3365453" y="1013633"/>
          <a:ext cx="2102606" cy="841042"/>
        </a:xfrm>
        <a:prstGeom prst="chevron">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114681" rIns="57341" bIns="114681" numCol="1" spcCol="1270" anchor="ctr" anchorCtr="0">
          <a:noAutofit/>
        </a:bodyPr>
        <a:lstStyle/>
        <a:p>
          <a:pPr marL="0" lvl="0" indent="0" algn="ctr" defTabSz="1911350" rtl="0">
            <a:lnSpc>
              <a:spcPct val="90000"/>
            </a:lnSpc>
            <a:spcBef>
              <a:spcPct val="0"/>
            </a:spcBef>
            <a:spcAft>
              <a:spcPct val="35000"/>
            </a:spcAft>
            <a:buNone/>
          </a:pPr>
          <a:endParaRPr lang="en-US" sz="4300" kern="1200"/>
        </a:p>
      </dsp:txBody>
      <dsp:txXfrm>
        <a:off x="3785974" y="1013633"/>
        <a:ext cx="1261564" cy="841042"/>
      </dsp:txXfrm>
    </dsp:sp>
    <dsp:sp modelId="{4B6CB5CE-14EC-D64C-9123-EF2FFAD1D7D3}">
      <dsp:nvSpPr>
        <dsp:cNvPr id="0" name=""/>
        <dsp:cNvSpPr/>
      </dsp:nvSpPr>
      <dsp:spPr>
        <a:xfrm>
          <a:off x="5047538" y="1013633"/>
          <a:ext cx="2102606" cy="841042"/>
        </a:xfrm>
        <a:prstGeom prst="chevron">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rtl="0">
            <a:lnSpc>
              <a:spcPct val="90000"/>
            </a:lnSpc>
            <a:spcBef>
              <a:spcPct val="0"/>
            </a:spcBef>
            <a:spcAft>
              <a:spcPct val="35000"/>
            </a:spcAft>
            <a:buNone/>
          </a:pPr>
          <a:endParaRPr lang="en-US" sz="2400" kern="1200"/>
        </a:p>
      </dsp:txBody>
      <dsp:txXfrm>
        <a:off x="5468059" y="1013633"/>
        <a:ext cx="1261564" cy="841042"/>
      </dsp:txXfrm>
    </dsp:sp>
    <dsp:sp modelId="{4BF2ACC4-9ADD-EC41-A534-4992CFAC0C20}">
      <dsp:nvSpPr>
        <dsp:cNvPr id="0" name=""/>
        <dsp:cNvSpPr/>
      </dsp:nvSpPr>
      <dsp:spPr>
        <a:xfrm>
          <a:off x="6729623" y="1013633"/>
          <a:ext cx="2102606" cy="841042"/>
        </a:xfrm>
        <a:prstGeom prst="chevron">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150144" y="1013633"/>
        <a:ext cx="1261564" cy="841042"/>
      </dsp:txXfrm>
    </dsp:sp>
    <dsp:sp modelId="{2BAC5C40-2C0D-D34C-BE96-5141BEC6A68C}">
      <dsp:nvSpPr>
        <dsp:cNvPr id="0" name=""/>
        <dsp:cNvSpPr/>
      </dsp:nvSpPr>
      <dsp:spPr>
        <a:xfrm>
          <a:off x="8411709" y="1013633"/>
          <a:ext cx="2102606" cy="841042"/>
        </a:xfrm>
        <a:prstGeom prst="chevron">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rtl="0">
            <a:lnSpc>
              <a:spcPct val="90000"/>
            </a:lnSpc>
            <a:spcBef>
              <a:spcPct val="0"/>
            </a:spcBef>
            <a:spcAft>
              <a:spcPct val="35000"/>
            </a:spcAft>
            <a:buNone/>
          </a:pPr>
          <a:endParaRPr lang="en-US" sz="2400" kern="1200"/>
        </a:p>
      </dsp:txBody>
      <dsp:txXfrm>
        <a:off x="8832230" y="1013633"/>
        <a:ext cx="1261564" cy="84104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64D4A-4A8A-414E-982D-DC980847DDC4}"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55371-0D15-A447-9413-9A695BF49E83}" type="slidenum">
              <a:rPr lang="en-US" smtClean="0"/>
              <a:t>‹#›</a:t>
            </a:fld>
            <a:endParaRPr lang="en-US"/>
          </a:p>
        </p:txBody>
      </p:sp>
    </p:spTree>
    <p:extLst>
      <p:ext uri="{BB962C8B-B14F-4D97-AF65-F5344CB8AC3E}">
        <p14:creationId xmlns:p14="http://schemas.microsoft.com/office/powerpoint/2010/main" val="1197481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Raise your hand if your bank prides itself in personal white glove service for your customers.  Keep your hand up if your customers are demanding a digital experience.  Keep your hand up if that demand was accelerated by the pandemic.  Now keep your hand up if your bank is managing over $100B in assets.  </a:t>
            </a:r>
          </a:p>
          <a:p>
            <a:endParaRPr lang="en-US"/>
          </a:p>
        </p:txBody>
      </p:sp>
      <p:sp>
        <p:nvSpPr>
          <p:cNvPr id="4" name="Slide Number Placeholder 3"/>
          <p:cNvSpPr>
            <a:spLocks noGrp="1"/>
          </p:cNvSpPr>
          <p:nvPr>
            <p:ph type="sldNum" sz="quarter" idx="5"/>
          </p:nvPr>
        </p:nvSpPr>
        <p:spPr/>
        <p:txBody>
          <a:bodyPr/>
          <a:lstStyle/>
          <a:p>
            <a:fld id="{D8155371-0D15-A447-9413-9A695BF49E83}" type="slidenum">
              <a:rPr lang="en-US" smtClean="0"/>
              <a:t>1</a:t>
            </a:fld>
            <a:endParaRPr lang="en-US"/>
          </a:p>
        </p:txBody>
      </p:sp>
    </p:spTree>
    <p:extLst>
      <p:ext uri="{BB962C8B-B14F-4D97-AF65-F5344CB8AC3E}">
        <p14:creationId xmlns:p14="http://schemas.microsoft.com/office/powerpoint/2010/main" val="673168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is cleansed and al the disparate forms and formats translated into a single form to be ready for analytics.  Your data management solution should build your data models so that the data is ready for AI.  Legacy technologies often started with workshops trying to get everyone in the room to agree on what the data model should look like.  Unsurprisingly, most of these projects never got anywhere because the different data owners in the different departments of the bank </a:t>
            </a:r>
            <a:r>
              <a:rPr lang="en-US" err="1"/>
              <a:t>cojuldn’t</a:t>
            </a:r>
            <a:r>
              <a:rPr lang="en-US"/>
              <a:t> agree.  Instead, your solution should create a data model to use as a starting place to get results to you faster.  You should be able to add to it, edit it as needs change over time and you want to answer new business questions.  But this is where you let technology work for you to create your base data model to give faster results.  </a:t>
            </a:r>
          </a:p>
        </p:txBody>
      </p:sp>
      <p:sp>
        <p:nvSpPr>
          <p:cNvPr id="4" name="Slide Number Placeholder 3"/>
          <p:cNvSpPr>
            <a:spLocks noGrp="1"/>
          </p:cNvSpPr>
          <p:nvPr>
            <p:ph type="sldNum" sz="quarter" idx="5"/>
          </p:nvPr>
        </p:nvSpPr>
        <p:spPr/>
        <p:txBody>
          <a:bodyPr/>
          <a:lstStyle/>
          <a:p>
            <a:fld id="{D8155371-0D15-A447-9413-9A695BF49E83}" type="slidenum">
              <a:rPr lang="en-US" smtClean="0"/>
              <a:t>10</a:t>
            </a:fld>
            <a:endParaRPr lang="en-US"/>
          </a:p>
        </p:txBody>
      </p:sp>
    </p:spTree>
    <p:extLst>
      <p:ext uri="{BB962C8B-B14F-4D97-AF65-F5344CB8AC3E}">
        <p14:creationId xmlns:p14="http://schemas.microsoft.com/office/powerpoint/2010/main" val="3768148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is cleansed and al the disparate forms and formats translated into a single form to be ready for analytics.  Your data management solution should build your data models so that the data is ready for AI.  Legacy technologies often started with workshops trying to get everyone in the room to agree on what the data model should look like.  Unsurprisingly, most of these projects never got anywhere because the different data owners in the different departments of the bank </a:t>
            </a:r>
            <a:r>
              <a:rPr lang="en-US" err="1"/>
              <a:t>cojuldn’t</a:t>
            </a:r>
            <a:r>
              <a:rPr lang="en-US"/>
              <a:t> agree.  Instead, your solution should create a data model to use as a starting place to get results to you faster.  You should be able to add to it, edit it as needs change over time and you want to answer new business questions.  But this is where you let technology work for you to create your base data model to give faster results.  </a:t>
            </a:r>
          </a:p>
        </p:txBody>
      </p:sp>
      <p:sp>
        <p:nvSpPr>
          <p:cNvPr id="4" name="Slide Number Placeholder 3"/>
          <p:cNvSpPr>
            <a:spLocks noGrp="1"/>
          </p:cNvSpPr>
          <p:nvPr>
            <p:ph type="sldNum" sz="quarter" idx="5"/>
          </p:nvPr>
        </p:nvSpPr>
        <p:spPr/>
        <p:txBody>
          <a:bodyPr/>
          <a:lstStyle/>
          <a:p>
            <a:fld id="{D8155371-0D15-A447-9413-9A695BF49E83}" type="slidenum">
              <a:rPr lang="en-US" smtClean="0"/>
              <a:t>11</a:t>
            </a:fld>
            <a:endParaRPr lang="en-US"/>
          </a:p>
        </p:txBody>
      </p:sp>
    </p:spTree>
    <p:extLst>
      <p:ext uri="{BB962C8B-B14F-4D97-AF65-F5344CB8AC3E}">
        <p14:creationId xmlns:p14="http://schemas.microsoft.com/office/powerpoint/2010/main" val="58205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technical view.  Bottom line is that in order to have data analytics, you need to get your data to the platform.  Most analytics companies don’t tell you that building pipelines and maintaining connectors is on you.  Instead, you should demand a solution that includes connectors and pipelines, where the vendor is responsible for them.  Connectors and integrations should not be huge projects.  Modern connectors are API connectors that have capabilities like profiling the data before moving it to properly handle security for financial information, automapping to a data management platform.  Old legacy technologies often come with a 6 month data mapping project for each connector and then every time you want </a:t>
            </a:r>
            <a:r>
              <a:rPr lang="en-US" dirty="0" err="1"/>
              <a:t>ot</a:t>
            </a:r>
            <a:r>
              <a:rPr lang="en-US" dirty="0"/>
              <a:t> add a new data source, you are back to a new 6 month project.  Modern data management is not about moving your data, but about accessing the data where it lives using secure cloud technologies and API connectors to connect to new data sources in minutes. SOURCES</a:t>
            </a:r>
          </a:p>
          <a:p>
            <a:pPr marL="171450" lvl="0" indent="-171450">
              <a:buFont typeface="Arial" panose="020B0604020202020204" pitchFamily="34" charset="0"/>
              <a:buChar char="•"/>
            </a:pPr>
            <a:r>
              <a:rPr lang="en-US" dirty="0"/>
              <a:t>Consumer lending</a:t>
            </a:r>
          </a:p>
          <a:p>
            <a:pPr marL="171450" lvl="0" indent="-171450">
              <a:buFont typeface="Arial" panose="020B0604020202020204" pitchFamily="34" charset="0"/>
              <a:buChar char="•"/>
            </a:pPr>
            <a:r>
              <a:rPr lang="en-US" dirty="0"/>
              <a:t>Commercial lending</a:t>
            </a:r>
          </a:p>
          <a:p>
            <a:pPr marL="171450" lvl="0" indent="-171450">
              <a:buFont typeface="Arial" panose="020B0604020202020204" pitchFamily="34" charset="0"/>
              <a:buChar char="•"/>
            </a:pPr>
            <a:r>
              <a:rPr lang="en-US" dirty="0"/>
              <a:t>Mobile banking</a:t>
            </a:r>
          </a:p>
          <a:p>
            <a:pPr marL="171450" lvl="0" indent="-171450">
              <a:buFont typeface="Arial" panose="020B0604020202020204" pitchFamily="34" charset="0"/>
              <a:buChar char="•"/>
            </a:pPr>
            <a:r>
              <a:rPr lang="en-US" dirty="0"/>
              <a:t>ATM/ITM</a:t>
            </a:r>
          </a:p>
          <a:p>
            <a:pPr marL="171450" lvl="0" indent="-171450">
              <a:buFont typeface="Arial" panose="020B0604020202020204" pitchFamily="34" charset="0"/>
              <a:buChar char="•"/>
            </a:pPr>
            <a:r>
              <a:rPr lang="en-US" dirty="0"/>
              <a:t>Wealth and trust</a:t>
            </a:r>
          </a:p>
          <a:p>
            <a:pPr marL="171450" lvl="0" indent="-171450">
              <a:buFont typeface="Arial" panose="020B0604020202020204" pitchFamily="34" charset="0"/>
              <a:buChar char="•"/>
            </a:pPr>
            <a:r>
              <a:rPr lang="en-US" dirty="0"/>
              <a:t>CRM</a:t>
            </a:r>
          </a:p>
          <a:p>
            <a:endParaRPr lang="en-US" dirty="0"/>
          </a:p>
          <a:p>
            <a:r>
              <a:rPr lang="en-US" dirty="0"/>
              <a:t>CHANNELS</a:t>
            </a:r>
          </a:p>
          <a:p>
            <a:pPr marL="171450" lvl="0" indent="-171450">
              <a:buFont typeface="Arial" panose="020B0604020202020204" pitchFamily="34" charset="0"/>
              <a:buChar char="•"/>
            </a:pPr>
            <a:r>
              <a:rPr lang="en-US" dirty="0"/>
              <a:t>Specialized Tools</a:t>
            </a:r>
          </a:p>
          <a:p>
            <a:pPr marL="171450" lvl="0" indent="-171450">
              <a:buFont typeface="Arial" panose="020B0604020202020204" pitchFamily="34" charset="0"/>
              <a:buChar char="•"/>
            </a:pPr>
            <a:r>
              <a:rPr lang="en-US" dirty="0"/>
              <a:t>3rd Party Integration</a:t>
            </a:r>
          </a:p>
          <a:p>
            <a:pPr marL="171450" lvl="0" indent="-171450">
              <a:buFont typeface="Arial" panose="020B0604020202020204" pitchFamily="34" charset="0"/>
              <a:buChar char="•"/>
            </a:pPr>
            <a:r>
              <a:rPr lang="en-US" dirty="0"/>
              <a:t>Business Intelligence Integration</a:t>
            </a:r>
          </a:p>
          <a:p>
            <a:endParaRPr lang="en-US" dirty="0"/>
          </a:p>
        </p:txBody>
      </p:sp>
      <p:sp>
        <p:nvSpPr>
          <p:cNvPr id="4" name="Slide Number Placeholder 3"/>
          <p:cNvSpPr>
            <a:spLocks noGrp="1"/>
          </p:cNvSpPr>
          <p:nvPr>
            <p:ph type="sldNum" sz="quarter" idx="5"/>
          </p:nvPr>
        </p:nvSpPr>
        <p:spPr/>
        <p:txBody>
          <a:bodyPr/>
          <a:lstStyle/>
          <a:p>
            <a:fld id="{D8155371-0D15-A447-9413-9A695BF49E83}" type="slidenum">
              <a:rPr lang="en-US" smtClean="0"/>
              <a:t>13</a:t>
            </a:fld>
            <a:endParaRPr lang="en-US"/>
          </a:p>
        </p:txBody>
      </p:sp>
    </p:spTree>
    <p:extLst>
      <p:ext uri="{BB962C8B-B14F-4D97-AF65-F5344CB8AC3E}">
        <p14:creationId xmlns:p14="http://schemas.microsoft.com/office/powerpoint/2010/main" val="3806377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imperative that your data platform is data source agnostic – meaning that it can combine data from multiple types of source systems, in multiple forms and formats.  Core technologies alone do not usually do this.  They allow you to run reports from the Core but do not add your other data sources or third party data sources into the report.  (And they are not predictive – you are only looking at a snapshot of the past.)</a:t>
            </a:r>
          </a:p>
          <a:p>
            <a:r>
              <a:rPr lang="en-US" dirty="0"/>
              <a:t>  </a:t>
            </a:r>
          </a:p>
        </p:txBody>
      </p:sp>
      <p:sp>
        <p:nvSpPr>
          <p:cNvPr id="4" name="Slide Number Placeholder 3"/>
          <p:cNvSpPr>
            <a:spLocks noGrp="1"/>
          </p:cNvSpPr>
          <p:nvPr>
            <p:ph type="sldNum" sz="quarter" idx="5"/>
          </p:nvPr>
        </p:nvSpPr>
        <p:spPr/>
        <p:txBody>
          <a:bodyPr/>
          <a:lstStyle/>
          <a:p>
            <a:fld id="{D8155371-0D15-A447-9413-9A695BF49E83}" type="slidenum">
              <a:rPr lang="en-US" smtClean="0"/>
              <a:t>14</a:t>
            </a:fld>
            <a:endParaRPr lang="en-US"/>
          </a:p>
        </p:txBody>
      </p:sp>
    </p:spTree>
    <p:extLst>
      <p:ext uri="{BB962C8B-B14F-4D97-AF65-F5344CB8AC3E}">
        <p14:creationId xmlns:p14="http://schemas.microsoft.com/office/powerpoint/2010/main" val="797493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Data management has 2 parts.  It’s more than just integration.  Its also about cleaning up the data, and matching records together about the same customer from multiple systems.</a:t>
            </a:r>
          </a:p>
        </p:txBody>
      </p:sp>
      <p:sp>
        <p:nvSpPr>
          <p:cNvPr id="4" name="Slide Number Placeholder 3"/>
          <p:cNvSpPr>
            <a:spLocks noGrp="1"/>
          </p:cNvSpPr>
          <p:nvPr>
            <p:ph type="sldNum" sz="quarter" idx="5"/>
          </p:nvPr>
        </p:nvSpPr>
        <p:spPr/>
        <p:txBody>
          <a:bodyPr/>
          <a:lstStyle/>
          <a:p>
            <a:fld id="{D8155371-0D15-A447-9413-9A695BF49E83}" type="slidenum">
              <a:rPr lang="en-US" smtClean="0"/>
              <a:t>15</a:t>
            </a:fld>
            <a:endParaRPr lang="en-US"/>
          </a:p>
        </p:txBody>
      </p:sp>
    </p:spTree>
    <p:extLst>
      <p:ext uri="{BB962C8B-B14F-4D97-AF65-F5344CB8AC3E}">
        <p14:creationId xmlns:p14="http://schemas.microsoft.com/office/powerpoint/2010/main" val="2814285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Without first making your data accurate, there is no value in data analytics.  Garbage in, garbage out.  With AI, exponential garbage out.</a:t>
            </a:r>
          </a:p>
        </p:txBody>
      </p:sp>
      <p:sp>
        <p:nvSpPr>
          <p:cNvPr id="4" name="Slide Number Placeholder 3"/>
          <p:cNvSpPr>
            <a:spLocks noGrp="1"/>
          </p:cNvSpPr>
          <p:nvPr>
            <p:ph type="sldNum" sz="quarter" idx="5"/>
          </p:nvPr>
        </p:nvSpPr>
        <p:spPr/>
        <p:txBody>
          <a:bodyPr/>
          <a:lstStyle/>
          <a:p>
            <a:fld id="{D8155371-0D15-A447-9413-9A695BF49E83}" type="slidenum">
              <a:rPr lang="en-US" smtClean="0"/>
              <a:t>18</a:t>
            </a:fld>
            <a:endParaRPr lang="en-US"/>
          </a:p>
        </p:txBody>
      </p:sp>
    </p:spTree>
    <p:extLst>
      <p:ext uri="{BB962C8B-B14F-4D97-AF65-F5344CB8AC3E}">
        <p14:creationId xmlns:p14="http://schemas.microsoft.com/office/powerpoint/2010/main" val="3080593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155371-0D15-A447-9413-9A695BF49E83}" type="slidenum">
              <a:rPr lang="en-US" smtClean="0"/>
              <a:t>20</a:t>
            </a:fld>
            <a:endParaRPr lang="en-US"/>
          </a:p>
        </p:txBody>
      </p:sp>
    </p:spTree>
    <p:extLst>
      <p:ext uri="{BB962C8B-B14F-4D97-AF65-F5344CB8AC3E}">
        <p14:creationId xmlns:p14="http://schemas.microsoft.com/office/powerpoint/2010/main" val="2569789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Let’s go back to our customer, Rachel Freeman. Rachel is 31 years old and has been a customer for 5 years. We know her current credit score, and her credit score when she became a customer at Branch 65.  What else do we know about Rachel?  What can we learn using AI to mine our transactional data across multiple systems?</a:t>
            </a:r>
          </a:p>
          <a:p>
            <a:endParaRPr lang="en-US"/>
          </a:p>
        </p:txBody>
      </p:sp>
      <p:sp>
        <p:nvSpPr>
          <p:cNvPr id="4" name="Slide Number Placeholder 3"/>
          <p:cNvSpPr>
            <a:spLocks noGrp="1"/>
          </p:cNvSpPr>
          <p:nvPr>
            <p:ph type="sldNum" sz="quarter" idx="5"/>
          </p:nvPr>
        </p:nvSpPr>
        <p:spPr/>
        <p:txBody>
          <a:bodyPr/>
          <a:lstStyle/>
          <a:p>
            <a:fld id="{D8155371-0D15-A447-9413-9A695BF49E83}" type="slidenum">
              <a:rPr lang="en-US" smtClean="0"/>
              <a:t>21</a:t>
            </a:fld>
            <a:endParaRPr lang="en-US"/>
          </a:p>
        </p:txBody>
      </p:sp>
    </p:spTree>
    <p:extLst>
      <p:ext uri="{BB962C8B-B14F-4D97-AF65-F5344CB8AC3E}">
        <p14:creationId xmlns:p14="http://schemas.microsoft.com/office/powerpoint/2010/main" val="579633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In the </a:t>
            </a:r>
            <a:r>
              <a:rPr lang="en-US" sz="1200" b="0" i="0" kern="1200" err="1">
                <a:solidFill>
                  <a:schemeClr val="tx1"/>
                </a:solidFill>
                <a:effectLst/>
                <a:latin typeface="+mn-lt"/>
                <a:ea typeface="+mn-ea"/>
                <a:cs typeface="+mn-cs"/>
              </a:rPr>
              <a:t>datamart</a:t>
            </a:r>
            <a:r>
              <a:rPr lang="en-US" sz="1200" b="0" i="0" kern="1200">
                <a:solidFill>
                  <a:schemeClr val="tx1"/>
                </a:solidFill>
                <a:effectLst/>
                <a:latin typeface="+mn-lt"/>
                <a:ea typeface="+mn-ea"/>
                <a:cs typeface="+mn-cs"/>
              </a:rPr>
              <a:t>, we next layer in an Account Library.  Rachel has 2 accounts with our bank.  Checking and auto.  We can see that she used to have a mortgage account with us with a loan of $350,000, but this account was paid off in a lump sum and closed before the regularly monthly payment schedule ran its course. It looks like the mortgage was refinanced.  At first glance, we might want to reach out to Rachel for other services, such as a savings account and a new mortgage.  Did one of our competitors win this business away from our bank? Rather than guessing, Daybreak provides customer intelligence so your team has data driven insights for where to act.</a:t>
            </a:r>
          </a:p>
          <a:p>
            <a:endParaRPr lang="en-US"/>
          </a:p>
        </p:txBody>
      </p:sp>
      <p:sp>
        <p:nvSpPr>
          <p:cNvPr id="4" name="Slide Number Placeholder 3"/>
          <p:cNvSpPr>
            <a:spLocks noGrp="1"/>
          </p:cNvSpPr>
          <p:nvPr>
            <p:ph type="sldNum" sz="quarter" idx="5"/>
          </p:nvPr>
        </p:nvSpPr>
        <p:spPr/>
        <p:txBody>
          <a:bodyPr/>
          <a:lstStyle/>
          <a:p>
            <a:fld id="{D8155371-0D15-A447-9413-9A695BF49E83}" type="slidenum">
              <a:rPr lang="en-US" smtClean="0"/>
              <a:t>22</a:t>
            </a:fld>
            <a:endParaRPr lang="en-US"/>
          </a:p>
        </p:txBody>
      </p:sp>
    </p:spTree>
    <p:extLst>
      <p:ext uri="{BB962C8B-B14F-4D97-AF65-F5344CB8AC3E}">
        <p14:creationId xmlns:p14="http://schemas.microsoft.com/office/powerpoint/2010/main" val="2521639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Earlier with the Golden Record, we showed how we cleaned up Rachel’s address to be consistent across our systems.  Using our Householding Smart Features, we take it a step further.   We convert address information to latitude/</a:t>
            </a:r>
            <a:r>
              <a:rPr lang="en-US" sz="1200" b="0" i="0" kern="1200" err="1">
                <a:solidFill>
                  <a:schemeClr val="tx1"/>
                </a:solidFill>
                <a:effectLst/>
                <a:latin typeface="+mn-lt"/>
                <a:ea typeface="+mn-ea"/>
                <a:cs typeface="+mn-cs"/>
              </a:rPr>
              <a:t>longiture</a:t>
            </a:r>
            <a:r>
              <a:rPr lang="en-US" sz="1200" b="0" i="0" kern="1200">
                <a:solidFill>
                  <a:schemeClr val="tx1"/>
                </a:solidFill>
                <a:effectLst/>
                <a:latin typeface="+mn-lt"/>
                <a:ea typeface="+mn-ea"/>
                <a:cs typeface="+mn-cs"/>
              </a:rPr>
              <a:t> coordinates.  We are able to identify not only different variations of Rachel’s address, but other members of the household.  We can see that Rachel lives with Sara Freeman who is 65 and Brian Weber who is 31, who are also customers of our bank. </a:t>
            </a:r>
            <a:endParaRPr lang="en-US"/>
          </a:p>
        </p:txBody>
      </p:sp>
      <p:sp>
        <p:nvSpPr>
          <p:cNvPr id="4" name="Slide Number Placeholder 3"/>
          <p:cNvSpPr>
            <a:spLocks noGrp="1"/>
          </p:cNvSpPr>
          <p:nvPr>
            <p:ph type="sldNum" sz="quarter" idx="5"/>
          </p:nvPr>
        </p:nvSpPr>
        <p:spPr/>
        <p:txBody>
          <a:bodyPr/>
          <a:lstStyle/>
          <a:p>
            <a:fld id="{D8155371-0D15-A447-9413-9A695BF49E83}" type="slidenum">
              <a:rPr lang="en-US" smtClean="0"/>
              <a:t>23</a:t>
            </a:fld>
            <a:endParaRPr lang="en-US"/>
          </a:p>
        </p:txBody>
      </p:sp>
    </p:spTree>
    <p:extLst>
      <p:ext uri="{BB962C8B-B14F-4D97-AF65-F5344CB8AC3E}">
        <p14:creationId xmlns:p14="http://schemas.microsoft.com/office/powerpoint/2010/main" val="226452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face it – the midmarket will not out-tech the big banks.  You thrive on personalized white glove service.  Yet in an increasingly digital world, how do you shine?  You shine by making your white glove service data driven.  You use data analytics for targeted personalized interactions to deepen customer relationships.  While big banks have departments of data scientists building solutions, the mid-market needs to partner for success.  But you can win against the global giants by using data to re0define the local experience.</a:t>
            </a:r>
          </a:p>
        </p:txBody>
      </p:sp>
      <p:sp>
        <p:nvSpPr>
          <p:cNvPr id="4" name="Slide Number Placeholder 3"/>
          <p:cNvSpPr>
            <a:spLocks noGrp="1"/>
          </p:cNvSpPr>
          <p:nvPr>
            <p:ph type="sldNum" sz="quarter" idx="5"/>
          </p:nvPr>
        </p:nvSpPr>
        <p:spPr/>
        <p:txBody>
          <a:bodyPr/>
          <a:lstStyle/>
          <a:p>
            <a:fld id="{D8155371-0D15-A447-9413-9A695BF49E83}" type="slidenum">
              <a:rPr lang="en-US" smtClean="0"/>
              <a:t>2</a:t>
            </a:fld>
            <a:endParaRPr lang="en-US"/>
          </a:p>
        </p:txBody>
      </p:sp>
    </p:spTree>
    <p:extLst>
      <p:ext uri="{BB962C8B-B14F-4D97-AF65-F5344CB8AC3E}">
        <p14:creationId xmlns:p14="http://schemas.microsoft.com/office/powerpoint/2010/main" val="2648675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We will make sure that the Marketing department does not send 3 separate mailers to this house for each campaign.  In this manner, we are reducing mailing cost and improving customer experience with our bank,  </a:t>
            </a:r>
          </a:p>
          <a:p>
            <a:endParaRPr lang="en-US"/>
          </a:p>
        </p:txBody>
      </p:sp>
      <p:sp>
        <p:nvSpPr>
          <p:cNvPr id="4" name="Slide Number Placeholder 3"/>
          <p:cNvSpPr>
            <a:spLocks noGrp="1"/>
          </p:cNvSpPr>
          <p:nvPr>
            <p:ph type="sldNum" sz="quarter" idx="5"/>
          </p:nvPr>
        </p:nvSpPr>
        <p:spPr/>
        <p:txBody>
          <a:bodyPr/>
          <a:lstStyle/>
          <a:p>
            <a:fld id="{D8155371-0D15-A447-9413-9A695BF49E83}" type="slidenum">
              <a:rPr lang="en-US" smtClean="0"/>
              <a:t>24</a:t>
            </a:fld>
            <a:endParaRPr lang="en-US"/>
          </a:p>
        </p:txBody>
      </p:sp>
    </p:spTree>
    <p:extLst>
      <p:ext uri="{BB962C8B-B14F-4D97-AF65-F5344CB8AC3E}">
        <p14:creationId xmlns:p14="http://schemas.microsoft.com/office/powerpoint/2010/main" val="2259549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order to get the insights, we next layer in a transactional data library.  Using AI, we are able to mine all transactional data of your bank every night, look for patterns over time and apply predictive modeling  for fresh insights delivered  every day.   </a:t>
            </a:r>
            <a:endParaRPr lang="en-US" dirty="0"/>
          </a:p>
        </p:txBody>
      </p:sp>
      <p:sp>
        <p:nvSpPr>
          <p:cNvPr id="4" name="Slide Number Placeholder 3"/>
          <p:cNvSpPr>
            <a:spLocks noGrp="1"/>
          </p:cNvSpPr>
          <p:nvPr>
            <p:ph type="sldNum" sz="quarter" idx="5"/>
          </p:nvPr>
        </p:nvSpPr>
        <p:spPr/>
        <p:txBody>
          <a:bodyPr/>
          <a:lstStyle/>
          <a:p>
            <a:fld id="{D8155371-0D15-A447-9413-9A695BF49E83}" type="slidenum">
              <a:rPr lang="en-US" smtClean="0"/>
              <a:t>25</a:t>
            </a:fld>
            <a:endParaRPr lang="en-US"/>
          </a:p>
        </p:txBody>
      </p:sp>
    </p:spTree>
    <p:extLst>
      <p:ext uri="{BB962C8B-B14F-4D97-AF65-F5344CB8AC3E}">
        <p14:creationId xmlns:p14="http://schemas.microsoft.com/office/powerpoint/2010/main" val="2940444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transactional data in Rachel’s checking account reveals that she currently has a mortgage with Wells Fargo.  We know how long she has been making payments to Wells Fargo and the payment amount.  Based upon this, we can make her a more attractive offer for refinancing the mortgage to win this business back.  The transactional data also shows that she has an investment account with Fidelity.  Perhaps this is why she does not have a savings account with our bank.  We can use this information to approach Rachel with an investment product to grow her business with us and prevent this money from leaving our bank. </a:t>
            </a:r>
          </a:p>
          <a:p>
            <a:endParaRPr lang="en-US" dirty="0"/>
          </a:p>
        </p:txBody>
      </p:sp>
      <p:sp>
        <p:nvSpPr>
          <p:cNvPr id="4" name="Slide Number Placeholder 3"/>
          <p:cNvSpPr>
            <a:spLocks noGrp="1"/>
          </p:cNvSpPr>
          <p:nvPr>
            <p:ph type="sldNum" sz="quarter" idx="5"/>
          </p:nvPr>
        </p:nvSpPr>
        <p:spPr/>
        <p:txBody>
          <a:bodyPr/>
          <a:lstStyle/>
          <a:p>
            <a:fld id="{D8155371-0D15-A447-9413-9A695BF49E83}" type="slidenum">
              <a:rPr lang="en-US" smtClean="0"/>
              <a:t>26</a:t>
            </a:fld>
            <a:endParaRPr lang="en-US"/>
          </a:p>
        </p:txBody>
      </p:sp>
    </p:spTree>
    <p:extLst>
      <p:ext uri="{BB962C8B-B14F-4D97-AF65-F5344CB8AC3E}">
        <p14:creationId xmlns:p14="http://schemas.microsoft.com/office/powerpoint/2010/main" val="3377847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In this manner, using AI we are able to find opportunities to grow customer value that are backed by data.  This eliminates the guesswork, and provides focus your sales team to really hit the mark with personalized offers.  And we do this at scale for every customer of one across your bank, every day.</a:t>
            </a:r>
          </a:p>
          <a:p>
            <a:endParaRPr lang="en-US"/>
          </a:p>
        </p:txBody>
      </p:sp>
      <p:sp>
        <p:nvSpPr>
          <p:cNvPr id="4" name="Slide Number Placeholder 3"/>
          <p:cNvSpPr>
            <a:spLocks noGrp="1"/>
          </p:cNvSpPr>
          <p:nvPr>
            <p:ph type="sldNum" sz="quarter" idx="5"/>
          </p:nvPr>
        </p:nvSpPr>
        <p:spPr/>
        <p:txBody>
          <a:bodyPr/>
          <a:lstStyle/>
          <a:p>
            <a:fld id="{D8155371-0D15-A447-9413-9A695BF49E83}" type="slidenum">
              <a:rPr lang="en-US" smtClean="0"/>
              <a:t>27</a:t>
            </a:fld>
            <a:endParaRPr lang="en-US"/>
          </a:p>
        </p:txBody>
      </p:sp>
    </p:spTree>
    <p:extLst>
      <p:ext uri="{BB962C8B-B14F-4D97-AF65-F5344CB8AC3E}">
        <p14:creationId xmlns:p14="http://schemas.microsoft.com/office/powerpoint/2010/main" val="88295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On the other hand, if Rachel’s transactional data did not reveal an external mortgage insight, would we approach her for a mortgage offer?  Using our Householding technology, what if we learned that Sara Freeman or Brian Weber who lived with Rachel held a mortgage for the property and the mortgage was with our bank.  Having this level of insight informs our strategy for growing relationships with existing customers to better anticipate customer needs.  </a:t>
            </a:r>
          </a:p>
          <a:p>
            <a:endParaRPr lang="en-US"/>
          </a:p>
        </p:txBody>
      </p:sp>
      <p:sp>
        <p:nvSpPr>
          <p:cNvPr id="4" name="Slide Number Placeholder 3"/>
          <p:cNvSpPr>
            <a:spLocks noGrp="1"/>
          </p:cNvSpPr>
          <p:nvPr>
            <p:ph type="sldNum" sz="quarter" idx="5"/>
          </p:nvPr>
        </p:nvSpPr>
        <p:spPr/>
        <p:txBody>
          <a:bodyPr/>
          <a:lstStyle/>
          <a:p>
            <a:fld id="{D8155371-0D15-A447-9413-9A695BF49E83}" type="slidenum">
              <a:rPr lang="en-US" smtClean="0"/>
              <a:t>28</a:t>
            </a:fld>
            <a:endParaRPr lang="en-US"/>
          </a:p>
        </p:txBody>
      </p:sp>
    </p:spTree>
    <p:extLst>
      <p:ext uri="{BB962C8B-B14F-4D97-AF65-F5344CB8AC3E}">
        <p14:creationId xmlns:p14="http://schemas.microsoft.com/office/powerpoint/2010/main" val="1406845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Mining the transactional data further reveals a new insight. Rachel has been making purchases at Home Depot and Lowes. This shows that a HELOC might be a great product to approach her with.</a:t>
            </a:r>
          </a:p>
        </p:txBody>
      </p:sp>
      <p:sp>
        <p:nvSpPr>
          <p:cNvPr id="4" name="Slide Number Placeholder 3"/>
          <p:cNvSpPr>
            <a:spLocks noGrp="1"/>
          </p:cNvSpPr>
          <p:nvPr>
            <p:ph type="sldNum" sz="quarter" idx="5"/>
          </p:nvPr>
        </p:nvSpPr>
        <p:spPr/>
        <p:txBody>
          <a:bodyPr/>
          <a:lstStyle/>
          <a:p>
            <a:fld id="{D8155371-0D15-A447-9413-9A695BF49E83}" type="slidenum">
              <a:rPr lang="en-US" smtClean="0"/>
              <a:t>29</a:t>
            </a:fld>
            <a:endParaRPr lang="en-US"/>
          </a:p>
        </p:txBody>
      </p:sp>
    </p:spTree>
    <p:extLst>
      <p:ext uri="{BB962C8B-B14F-4D97-AF65-F5344CB8AC3E}">
        <p14:creationId xmlns:p14="http://schemas.microsoft.com/office/powerpoint/2010/main" val="2179697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Got a new job with a raise - offer an IRA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8155371-0D15-A447-9413-9A695BF49E83}" type="slidenum">
              <a:rPr lang="en-US" smtClean="0"/>
              <a:t>30</a:t>
            </a:fld>
            <a:endParaRPr lang="en-US"/>
          </a:p>
        </p:txBody>
      </p:sp>
    </p:spTree>
    <p:extLst>
      <p:ext uri="{BB962C8B-B14F-4D97-AF65-F5344CB8AC3E}">
        <p14:creationId xmlns:p14="http://schemas.microsoft.com/office/powerpoint/2010/main" val="2594029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Based upon daily mining of transactional data, Daybreak provides propensity models for which is the next best product to offer each customer of one.  This enables you to reach the right customer at the right time with the right offer.  </a:t>
            </a:r>
          </a:p>
        </p:txBody>
      </p:sp>
      <p:sp>
        <p:nvSpPr>
          <p:cNvPr id="4" name="Slide Number Placeholder 3"/>
          <p:cNvSpPr>
            <a:spLocks noGrp="1"/>
          </p:cNvSpPr>
          <p:nvPr>
            <p:ph type="sldNum" sz="quarter" idx="5"/>
          </p:nvPr>
        </p:nvSpPr>
        <p:spPr/>
        <p:txBody>
          <a:bodyPr/>
          <a:lstStyle/>
          <a:p>
            <a:fld id="{D8155371-0D15-A447-9413-9A695BF49E83}" type="slidenum">
              <a:rPr lang="en-US" smtClean="0"/>
              <a:t>31</a:t>
            </a:fld>
            <a:endParaRPr lang="en-US"/>
          </a:p>
        </p:txBody>
      </p:sp>
    </p:spTree>
    <p:extLst>
      <p:ext uri="{BB962C8B-B14F-4D97-AF65-F5344CB8AC3E}">
        <p14:creationId xmlns:p14="http://schemas.microsoft.com/office/powerpoint/2010/main" val="2295161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155371-0D15-A447-9413-9A695BF49E83}" type="slidenum">
              <a:rPr lang="en-US" smtClean="0"/>
              <a:t>32</a:t>
            </a:fld>
            <a:endParaRPr lang="en-US"/>
          </a:p>
        </p:txBody>
      </p:sp>
    </p:spTree>
    <p:extLst>
      <p:ext uri="{BB962C8B-B14F-4D97-AF65-F5344CB8AC3E}">
        <p14:creationId xmlns:p14="http://schemas.microsoft.com/office/powerpoint/2010/main" val="2272743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But let’s turn this around for a minute.  Its not all about targeted marketing, but also about decreasing our risk.  AI can be used to predict risk of loan default at the time of application based upon algorithms computing profiles of customers that have defaulted in the past and comparing that to Rachel.  So, before reaching out to Rachel with the HELOC offer, we have more information to mitigate risk of default and improve our lending ratios.</a:t>
            </a:r>
          </a:p>
        </p:txBody>
      </p:sp>
      <p:sp>
        <p:nvSpPr>
          <p:cNvPr id="4" name="Slide Number Placeholder 3"/>
          <p:cNvSpPr>
            <a:spLocks noGrp="1"/>
          </p:cNvSpPr>
          <p:nvPr>
            <p:ph type="sldNum" sz="quarter" idx="5"/>
          </p:nvPr>
        </p:nvSpPr>
        <p:spPr/>
        <p:txBody>
          <a:bodyPr/>
          <a:lstStyle/>
          <a:p>
            <a:fld id="{D8155371-0D15-A447-9413-9A695BF49E83}" type="slidenum">
              <a:rPr lang="en-US" smtClean="0"/>
              <a:t>33</a:t>
            </a:fld>
            <a:endParaRPr lang="en-US"/>
          </a:p>
        </p:txBody>
      </p:sp>
    </p:spTree>
    <p:extLst>
      <p:ext uri="{BB962C8B-B14F-4D97-AF65-F5344CB8AC3E}">
        <p14:creationId xmlns:p14="http://schemas.microsoft.com/office/powerpoint/2010/main" val="89446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challenges and roadblocks to success with data analytics.  Many try to build solutions themselves, only to have projects stalled due to lack of technical expertise, uncertainty in which technologies and tools to piece together for a solution or lack of consensus on what the data models should look like.  We can divide these roadblocks into 3 buckets….</a:t>
            </a:r>
          </a:p>
        </p:txBody>
      </p:sp>
      <p:sp>
        <p:nvSpPr>
          <p:cNvPr id="4" name="Slide Number Placeholder 3"/>
          <p:cNvSpPr>
            <a:spLocks noGrp="1"/>
          </p:cNvSpPr>
          <p:nvPr>
            <p:ph type="sldNum" sz="quarter" idx="5"/>
          </p:nvPr>
        </p:nvSpPr>
        <p:spPr/>
        <p:txBody>
          <a:bodyPr/>
          <a:lstStyle/>
          <a:p>
            <a:fld id="{D8155371-0D15-A447-9413-9A695BF49E83}" type="slidenum">
              <a:rPr lang="en-US" smtClean="0"/>
              <a:t>3</a:t>
            </a:fld>
            <a:endParaRPr lang="en-US"/>
          </a:p>
        </p:txBody>
      </p:sp>
    </p:spTree>
    <p:extLst>
      <p:ext uri="{BB962C8B-B14F-4D97-AF65-F5344CB8AC3E}">
        <p14:creationId xmlns:p14="http://schemas.microsoft.com/office/powerpoint/2010/main" val="3534005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Rachel has been a customer for 5 years.  During this time, we’ve seen a steady monthly deposit schedule from her employer.  If that stops, perhaps Rachel has lost her job.  This would impact which products our bank would want to offer to her.  It also could indicate that she is sending her deposits to another bank. AI gives us an actionable insight by recognizing customers at risk for churn, so that we can reach out to Rachel before we lose her business.  </a:t>
            </a:r>
          </a:p>
          <a:p>
            <a:endParaRPr lang="en-US" dirty="0"/>
          </a:p>
        </p:txBody>
      </p:sp>
      <p:sp>
        <p:nvSpPr>
          <p:cNvPr id="4" name="Slide Number Placeholder 3"/>
          <p:cNvSpPr>
            <a:spLocks noGrp="1"/>
          </p:cNvSpPr>
          <p:nvPr>
            <p:ph type="sldNum" sz="quarter" idx="5"/>
          </p:nvPr>
        </p:nvSpPr>
        <p:spPr/>
        <p:txBody>
          <a:bodyPr/>
          <a:lstStyle/>
          <a:p>
            <a:fld id="{D8155371-0D15-A447-9413-9A695BF49E83}" type="slidenum">
              <a:rPr lang="en-US" smtClean="0"/>
              <a:t>34</a:t>
            </a:fld>
            <a:endParaRPr lang="en-US"/>
          </a:p>
        </p:txBody>
      </p:sp>
    </p:spTree>
    <p:extLst>
      <p:ext uri="{BB962C8B-B14F-4D97-AF65-F5344CB8AC3E}">
        <p14:creationId xmlns:p14="http://schemas.microsoft.com/office/powerpoint/2010/main" val="1068912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Data also reveals that Rachel appears to have been making crypto purchases.  We can flag her account for fraud risk and reach out to Rachel with crypto risk education.  We also need to add this information to our own cybersecurity alerts to protect our bank from bad actors pretending to be Rachel and our employees accidentally clicking on a link or opening an attachment from ”fake Rachel,” which could compromise our own cyber security and allow bad actors in.  We know that fraud is common in the crypto industry because it is unregulated.  But because there are so many emerging companies, Rachel is less on alert for a new crypto company name to be suspicious. The impact of fraud extends beyond Rachel if someone cleans out her account.  Our customer service team is left to deal with the issue and we bear this operational cost.  </a:t>
            </a:r>
          </a:p>
          <a:p>
            <a:endParaRPr lang="en-US" dirty="0"/>
          </a:p>
        </p:txBody>
      </p:sp>
      <p:sp>
        <p:nvSpPr>
          <p:cNvPr id="4" name="Slide Number Placeholder 3"/>
          <p:cNvSpPr>
            <a:spLocks noGrp="1"/>
          </p:cNvSpPr>
          <p:nvPr>
            <p:ph type="sldNum" sz="quarter" idx="5"/>
          </p:nvPr>
        </p:nvSpPr>
        <p:spPr/>
        <p:txBody>
          <a:bodyPr/>
          <a:lstStyle/>
          <a:p>
            <a:fld id="{D8155371-0D15-A447-9413-9A695BF49E83}" type="slidenum">
              <a:rPr lang="en-US" smtClean="0"/>
              <a:t>35</a:t>
            </a:fld>
            <a:endParaRPr lang="en-US"/>
          </a:p>
        </p:txBody>
      </p:sp>
    </p:spTree>
    <p:extLst>
      <p:ext uri="{BB962C8B-B14F-4D97-AF65-F5344CB8AC3E}">
        <p14:creationId xmlns:p14="http://schemas.microsoft.com/office/powerpoint/2010/main" val="160921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155371-0D15-A447-9413-9A695BF49E83}" type="slidenum">
              <a:rPr lang="en-US" smtClean="0"/>
              <a:t>36</a:t>
            </a:fld>
            <a:endParaRPr lang="en-US"/>
          </a:p>
        </p:txBody>
      </p:sp>
    </p:spTree>
    <p:extLst>
      <p:ext uri="{BB962C8B-B14F-4D97-AF65-F5344CB8AC3E}">
        <p14:creationId xmlns:p14="http://schemas.microsoft.com/office/powerpoint/2010/main" val="2343899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We also mine customer interaction data to show utilization by a customer of online and digital services.  This reveals actionable insights to which channels are the best for reaching your customers.  For example, if Rachel opted in for </a:t>
            </a:r>
            <a:r>
              <a:rPr lang="en-US" sz="1200" b="0" i="0" kern="1200" err="1">
                <a:solidFill>
                  <a:schemeClr val="tx1"/>
                </a:solidFill>
                <a:effectLst/>
                <a:latin typeface="+mn-lt"/>
                <a:ea typeface="+mn-ea"/>
                <a:cs typeface="+mn-cs"/>
              </a:rPr>
              <a:t>estatements</a:t>
            </a:r>
            <a:r>
              <a:rPr lang="en-US" sz="1200" b="0" i="0" kern="1200">
                <a:solidFill>
                  <a:schemeClr val="tx1"/>
                </a:solidFill>
                <a:effectLst/>
                <a:latin typeface="+mn-lt"/>
                <a:ea typeface="+mn-ea"/>
                <a:cs typeface="+mn-cs"/>
              </a:rPr>
              <a:t>, she most likely would respond better to email marketing than mailed postcards.  Service analysis also provides insights for operational reporting to better understand utilization and identify areas for future investment.</a:t>
            </a:r>
          </a:p>
          <a:p>
            <a:endParaRPr lang="en-US"/>
          </a:p>
        </p:txBody>
      </p:sp>
      <p:sp>
        <p:nvSpPr>
          <p:cNvPr id="4" name="Slide Number Placeholder 3"/>
          <p:cNvSpPr>
            <a:spLocks noGrp="1"/>
          </p:cNvSpPr>
          <p:nvPr>
            <p:ph type="sldNum" sz="quarter" idx="5"/>
          </p:nvPr>
        </p:nvSpPr>
        <p:spPr/>
        <p:txBody>
          <a:bodyPr/>
          <a:lstStyle/>
          <a:p>
            <a:fld id="{D8155371-0D15-A447-9413-9A695BF49E83}" type="slidenum">
              <a:rPr lang="en-US" smtClean="0"/>
              <a:t>37</a:t>
            </a:fld>
            <a:endParaRPr lang="en-US"/>
          </a:p>
        </p:txBody>
      </p:sp>
    </p:spTree>
    <p:extLst>
      <p:ext uri="{BB962C8B-B14F-4D97-AF65-F5344CB8AC3E}">
        <p14:creationId xmlns:p14="http://schemas.microsoft.com/office/powerpoint/2010/main" val="2000803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Similarly, analytics reveal insights for branch utilization, allocation and reallocation.  Often a customer opens an account at one branch but does more transactional banking at a different branch.  For example, Rachel opened her account at branch 65, which was downtown near her place of employment.  But, during the pandemic the majority of her banking switched to branch 12, close to her home.  When customers change employment or move their residence, they start using different branches.  The old banking model of attributing a customer to the origination branch does not really work for assessing branch profitability and operational needs.  Daybreak analyzes utilization data to better inform staffing needs.</a:t>
            </a:r>
          </a:p>
        </p:txBody>
      </p:sp>
      <p:sp>
        <p:nvSpPr>
          <p:cNvPr id="4" name="Slide Number Placeholder 3"/>
          <p:cNvSpPr>
            <a:spLocks noGrp="1"/>
          </p:cNvSpPr>
          <p:nvPr>
            <p:ph type="sldNum" sz="quarter" idx="5"/>
          </p:nvPr>
        </p:nvSpPr>
        <p:spPr/>
        <p:txBody>
          <a:bodyPr/>
          <a:lstStyle/>
          <a:p>
            <a:fld id="{D8155371-0D15-A447-9413-9A695BF49E83}" type="slidenum">
              <a:rPr lang="en-US" smtClean="0"/>
              <a:t>38</a:t>
            </a:fld>
            <a:endParaRPr lang="en-US"/>
          </a:p>
        </p:txBody>
      </p:sp>
    </p:spTree>
    <p:extLst>
      <p:ext uri="{BB962C8B-B14F-4D97-AF65-F5344CB8AC3E}">
        <p14:creationId xmlns:p14="http://schemas.microsoft.com/office/powerpoint/2010/main" val="802774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Ultimately, we want to grow business from high value customers.  Using algorithms, we can predict who will be your most valuable customers, so that you can focus your attention on building high value relationships that will yield growth,</a:t>
            </a:r>
          </a:p>
        </p:txBody>
      </p:sp>
      <p:sp>
        <p:nvSpPr>
          <p:cNvPr id="4" name="Slide Number Placeholder 3"/>
          <p:cNvSpPr>
            <a:spLocks noGrp="1"/>
          </p:cNvSpPr>
          <p:nvPr>
            <p:ph type="sldNum" sz="quarter" idx="5"/>
          </p:nvPr>
        </p:nvSpPr>
        <p:spPr/>
        <p:txBody>
          <a:bodyPr/>
          <a:lstStyle/>
          <a:p>
            <a:fld id="{D8155371-0D15-A447-9413-9A695BF49E83}" type="slidenum">
              <a:rPr lang="en-US" smtClean="0"/>
              <a:t>39</a:t>
            </a:fld>
            <a:endParaRPr lang="en-US"/>
          </a:p>
        </p:txBody>
      </p:sp>
    </p:spTree>
    <p:extLst>
      <p:ext uri="{BB962C8B-B14F-4D97-AF65-F5344CB8AC3E}">
        <p14:creationId xmlns:p14="http://schemas.microsoft.com/office/powerpoint/2010/main" val="3224367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Data analytics tracks marketing campaigns to new products sold so you can do more of what works and less of what doesn’t work.</a:t>
            </a:r>
          </a:p>
        </p:txBody>
      </p:sp>
      <p:sp>
        <p:nvSpPr>
          <p:cNvPr id="4" name="Slide Number Placeholder 3"/>
          <p:cNvSpPr>
            <a:spLocks noGrp="1"/>
          </p:cNvSpPr>
          <p:nvPr>
            <p:ph type="sldNum" sz="quarter" idx="5"/>
          </p:nvPr>
        </p:nvSpPr>
        <p:spPr/>
        <p:txBody>
          <a:bodyPr/>
          <a:lstStyle/>
          <a:p>
            <a:fld id="{D8155371-0D15-A447-9413-9A695BF49E83}" type="slidenum">
              <a:rPr lang="en-US" smtClean="0"/>
              <a:t>40</a:t>
            </a:fld>
            <a:endParaRPr lang="en-US"/>
          </a:p>
        </p:txBody>
      </p:sp>
    </p:spTree>
    <p:extLst>
      <p:ext uri="{BB962C8B-B14F-4D97-AF65-F5344CB8AC3E}">
        <p14:creationId xmlns:p14="http://schemas.microsoft.com/office/powerpoint/2010/main" val="1971191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Insights based upon clean trusted data populate KPI dashboards for your team. </a:t>
            </a:r>
          </a:p>
        </p:txBody>
      </p:sp>
      <p:sp>
        <p:nvSpPr>
          <p:cNvPr id="4" name="Slide Number Placeholder 3"/>
          <p:cNvSpPr>
            <a:spLocks noGrp="1"/>
          </p:cNvSpPr>
          <p:nvPr>
            <p:ph type="sldNum" sz="quarter" idx="5"/>
          </p:nvPr>
        </p:nvSpPr>
        <p:spPr/>
        <p:txBody>
          <a:bodyPr/>
          <a:lstStyle/>
          <a:p>
            <a:fld id="{D8155371-0D15-A447-9413-9A695BF49E83}" type="slidenum">
              <a:rPr lang="en-US" smtClean="0"/>
              <a:t>41</a:t>
            </a:fld>
            <a:endParaRPr lang="en-US"/>
          </a:p>
        </p:txBody>
      </p:sp>
    </p:spTree>
    <p:extLst>
      <p:ext uri="{BB962C8B-B14F-4D97-AF65-F5344CB8AC3E}">
        <p14:creationId xmlns:p14="http://schemas.microsoft.com/office/powerpoint/2010/main" val="1076879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155371-0D15-A447-9413-9A695BF49E83}" type="slidenum">
              <a:rPr lang="en-US" smtClean="0"/>
              <a:t>42</a:t>
            </a:fld>
            <a:endParaRPr lang="en-US"/>
          </a:p>
        </p:txBody>
      </p:sp>
    </p:spTree>
    <p:extLst>
      <p:ext uri="{BB962C8B-B14F-4D97-AF65-F5344CB8AC3E}">
        <p14:creationId xmlns:p14="http://schemas.microsoft.com/office/powerpoint/2010/main" val="3238242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Putting it all together, using data to drive decision-making and service results in better customer retention, growth, targeted sales and marketing, reduced risk to our institution and more efficient operations. Analytics allows you to prevent money from leaving your institution, grow customer loyalty by using insights to inform your personalized services.</a:t>
            </a:r>
          </a:p>
        </p:txBody>
      </p:sp>
      <p:sp>
        <p:nvSpPr>
          <p:cNvPr id="4" name="Slide Number Placeholder 3"/>
          <p:cNvSpPr>
            <a:spLocks noGrp="1"/>
          </p:cNvSpPr>
          <p:nvPr>
            <p:ph type="sldNum" sz="quarter" idx="5"/>
          </p:nvPr>
        </p:nvSpPr>
        <p:spPr/>
        <p:txBody>
          <a:bodyPr/>
          <a:lstStyle/>
          <a:p>
            <a:fld id="{D8155371-0D15-A447-9413-9A695BF49E83}" type="slidenum">
              <a:rPr lang="en-US" smtClean="0"/>
              <a:t>43</a:t>
            </a:fld>
            <a:endParaRPr lang="en-US"/>
          </a:p>
        </p:txBody>
      </p:sp>
    </p:spTree>
    <p:extLst>
      <p:ext uri="{BB962C8B-B14F-4D97-AF65-F5344CB8AC3E}">
        <p14:creationId xmlns:p14="http://schemas.microsoft.com/office/powerpoint/2010/main" val="217443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Successful data analytics – achieving tangible results is only possible if you focus on business outcomes.  So, you don’t start with what you want a solution to look like, piecing together various technologies from the 1000’s available.   But you start with asking what do you want to achieve by using data and analytics?  Grow customer value?  Reduce risk of loan default?  Cut operational costs?  Know where to open a new branch?  Analytics projects should not be just to say you’re using a cool new technology in operations.  Data analytics success should not be measured by implementation milestones.  Success means you achieve business results.  It takes the right combination of technology tools and talent to achieve business outcomes.  And let’s face it.  Most mid-market financial institutions do not have the technical talent inhouse to achieve success.  </a:t>
            </a:r>
          </a:p>
        </p:txBody>
      </p:sp>
      <p:sp>
        <p:nvSpPr>
          <p:cNvPr id="4" name="Slide Number Placeholder 3"/>
          <p:cNvSpPr>
            <a:spLocks noGrp="1"/>
          </p:cNvSpPr>
          <p:nvPr>
            <p:ph type="sldNum" sz="quarter" idx="5"/>
          </p:nvPr>
        </p:nvSpPr>
        <p:spPr/>
        <p:txBody>
          <a:bodyPr/>
          <a:lstStyle/>
          <a:p>
            <a:fld id="{D8155371-0D15-A447-9413-9A695BF49E83}" type="slidenum">
              <a:rPr lang="en-US" smtClean="0"/>
              <a:t>4</a:t>
            </a:fld>
            <a:endParaRPr lang="en-US"/>
          </a:p>
        </p:txBody>
      </p:sp>
    </p:spTree>
    <p:extLst>
      <p:ext uri="{BB962C8B-B14F-4D97-AF65-F5344CB8AC3E}">
        <p14:creationId xmlns:p14="http://schemas.microsoft.com/office/powerpoint/2010/main" val="32719337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Using AI and Machine Learning, we put insights in front of your team every morning about every customer.  We enhance your personalized white glove service by backing it with data and insights to efficiently grow revenue and cut costs.</a:t>
            </a:r>
          </a:p>
        </p:txBody>
      </p:sp>
      <p:sp>
        <p:nvSpPr>
          <p:cNvPr id="4" name="Slide Number Placeholder 3"/>
          <p:cNvSpPr>
            <a:spLocks noGrp="1"/>
          </p:cNvSpPr>
          <p:nvPr>
            <p:ph type="sldNum" sz="quarter" idx="5"/>
          </p:nvPr>
        </p:nvSpPr>
        <p:spPr/>
        <p:txBody>
          <a:bodyPr/>
          <a:lstStyle/>
          <a:p>
            <a:fld id="{D8155371-0D15-A447-9413-9A695BF49E83}" type="slidenum">
              <a:rPr lang="en-US" smtClean="0"/>
              <a:t>44</a:t>
            </a:fld>
            <a:endParaRPr lang="en-US"/>
          </a:p>
        </p:txBody>
      </p:sp>
    </p:spTree>
    <p:extLst>
      <p:ext uri="{BB962C8B-B14F-4D97-AF65-F5344CB8AC3E}">
        <p14:creationId xmlns:p14="http://schemas.microsoft.com/office/powerpoint/2010/main" val="1830031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Copyright Matt </a:t>
            </a:r>
            <a:r>
              <a:rPr lang="en-US" err="1"/>
              <a:t>Turke</a:t>
            </a:r>
            <a:endParaRPr lang="en-US"/>
          </a:p>
          <a:p>
            <a:endParaRPr lang="en-US"/>
          </a:p>
        </p:txBody>
      </p:sp>
      <p:sp>
        <p:nvSpPr>
          <p:cNvPr id="4" name="Slide Number Placeholder 3"/>
          <p:cNvSpPr>
            <a:spLocks noGrp="1"/>
          </p:cNvSpPr>
          <p:nvPr>
            <p:ph type="sldNum" sz="quarter" idx="5"/>
          </p:nvPr>
        </p:nvSpPr>
        <p:spPr/>
        <p:txBody>
          <a:bodyPr/>
          <a:lstStyle/>
          <a:p>
            <a:fld id="{D8155371-0D15-A447-9413-9A695BF49E83}" type="slidenum">
              <a:rPr lang="en-US" smtClean="0"/>
              <a:t>5</a:t>
            </a:fld>
            <a:endParaRPr lang="en-US"/>
          </a:p>
        </p:txBody>
      </p:sp>
    </p:spTree>
    <p:extLst>
      <p:ext uri="{BB962C8B-B14F-4D97-AF65-F5344CB8AC3E}">
        <p14:creationId xmlns:p14="http://schemas.microsoft.com/office/powerpoint/2010/main" val="193075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Your IT department most likely does not include data scientists, cloud architects, data engineers and software developers.  This was true even before the Talent War of 2022 where even tech companies are having a hard time finding this talent. The mid-market requires an end-to-end solution that includes both the right technologies and access to expert talent needed for success with analytics and achieving value out of the analytics well beyond implementation milestones being met.   </a:t>
            </a:r>
          </a:p>
        </p:txBody>
      </p:sp>
      <p:sp>
        <p:nvSpPr>
          <p:cNvPr id="4" name="Slide Number Placeholder 3"/>
          <p:cNvSpPr>
            <a:spLocks noGrp="1"/>
          </p:cNvSpPr>
          <p:nvPr>
            <p:ph type="sldNum" sz="quarter" idx="5"/>
          </p:nvPr>
        </p:nvSpPr>
        <p:spPr/>
        <p:txBody>
          <a:bodyPr/>
          <a:lstStyle/>
          <a:p>
            <a:fld id="{D8155371-0D15-A447-9413-9A695BF49E83}" type="slidenum">
              <a:rPr lang="en-US" smtClean="0"/>
              <a:t>6</a:t>
            </a:fld>
            <a:endParaRPr lang="en-US"/>
          </a:p>
        </p:txBody>
      </p:sp>
    </p:spTree>
    <p:extLst>
      <p:ext uri="{BB962C8B-B14F-4D97-AF65-F5344CB8AC3E}">
        <p14:creationId xmlns:p14="http://schemas.microsoft.com/office/powerpoint/2010/main" val="3697385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Customer Intelligence, we focus on business outcomes including…Anticipating customer needs so you can be proactive with personalized service…Growing customer value by using data to recognize opportunities ready for you to take action…Reducing risk such as loan default, customer churn and crypto fraud…and Increasing operational efficiency with better resource allocation, targeted marketing and sales and reducing waste.</a:t>
            </a:r>
          </a:p>
        </p:txBody>
      </p:sp>
      <p:sp>
        <p:nvSpPr>
          <p:cNvPr id="4" name="Slide Number Placeholder 3"/>
          <p:cNvSpPr>
            <a:spLocks noGrp="1"/>
          </p:cNvSpPr>
          <p:nvPr>
            <p:ph type="sldNum" sz="quarter" idx="5"/>
          </p:nvPr>
        </p:nvSpPr>
        <p:spPr/>
        <p:txBody>
          <a:bodyPr/>
          <a:lstStyle/>
          <a:p>
            <a:fld id="{D8155371-0D15-A447-9413-9A695BF49E83}" type="slidenum">
              <a:rPr lang="en-US" smtClean="0"/>
              <a:t>7</a:t>
            </a:fld>
            <a:endParaRPr lang="en-US"/>
          </a:p>
        </p:txBody>
      </p:sp>
    </p:spTree>
    <p:extLst>
      <p:ext uri="{BB962C8B-B14F-4D97-AF65-F5344CB8AC3E}">
        <p14:creationId xmlns:p14="http://schemas.microsoft.com/office/powerpoint/2010/main" val="364782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have information all over the place, we’re pulling that into one single source of truth so that analytics are based upon a complete picture of your data that is cleansed for accuracy so that you can trust the results.  Accurate data leads to better decision-making and AI powered insights reveal opportunities in your data.</a:t>
            </a:r>
          </a:p>
          <a:p>
            <a:endParaRPr lang="en-US"/>
          </a:p>
          <a:p>
            <a:endParaRPr lang="en-US"/>
          </a:p>
          <a:p>
            <a:r>
              <a:rPr lang="en-US"/>
              <a:t>SOURCES</a:t>
            </a:r>
          </a:p>
          <a:p>
            <a:pPr marL="171450" lvl="0" indent="-171450">
              <a:buFont typeface="Arial" panose="020B0604020202020204" pitchFamily="34" charset="0"/>
              <a:buChar char="•"/>
            </a:pPr>
            <a:r>
              <a:rPr lang="en-US"/>
              <a:t>Consumer lending</a:t>
            </a:r>
          </a:p>
          <a:p>
            <a:pPr marL="171450" lvl="0" indent="-171450">
              <a:buFont typeface="Arial" panose="020B0604020202020204" pitchFamily="34" charset="0"/>
              <a:buChar char="•"/>
            </a:pPr>
            <a:r>
              <a:rPr lang="en-US"/>
              <a:t>Commercial lending</a:t>
            </a:r>
          </a:p>
          <a:p>
            <a:pPr marL="171450" lvl="0" indent="-171450">
              <a:buFont typeface="Arial" panose="020B0604020202020204" pitchFamily="34" charset="0"/>
              <a:buChar char="•"/>
            </a:pPr>
            <a:r>
              <a:rPr lang="en-US"/>
              <a:t>Mobile banking</a:t>
            </a:r>
          </a:p>
          <a:p>
            <a:pPr marL="171450" lvl="0" indent="-171450">
              <a:buFont typeface="Arial" panose="020B0604020202020204" pitchFamily="34" charset="0"/>
              <a:buChar char="•"/>
            </a:pPr>
            <a:r>
              <a:rPr lang="en-US"/>
              <a:t>ATM/ITM</a:t>
            </a:r>
          </a:p>
          <a:p>
            <a:pPr marL="171450" lvl="0" indent="-171450">
              <a:buFont typeface="Arial" panose="020B0604020202020204" pitchFamily="34" charset="0"/>
              <a:buChar char="•"/>
            </a:pPr>
            <a:r>
              <a:rPr lang="en-US"/>
              <a:t>Wealth and trust</a:t>
            </a:r>
          </a:p>
          <a:p>
            <a:pPr marL="171450" lvl="0" indent="-171450">
              <a:buFont typeface="Arial" panose="020B0604020202020204" pitchFamily="34" charset="0"/>
              <a:buChar char="•"/>
            </a:pPr>
            <a:r>
              <a:rPr lang="en-US"/>
              <a:t>CRM</a:t>
            </a:r>
          </a:p>
          <a:p>
            <a:endParaRPr lang="en-US"/>
          </a:p>
          <a:p>
            <a:r>
              <a:rPr lang="en-US"/>
              <a:t>CHANNELS</a:t>
            </a:r>
          </a:p>
          <a:p>
            <a:pPr marL="171450" lvl="0" indent="-171450">
              <a:buFont typeface="Arial" panose="020B0604020202020204" pitchFamily="34" charset="0"/>
              <a:buChar char="•"/>
            </a:pPr>
            <a:r>
              <a:rPr lang="en-US"/>
              <a:t>Specialized Tools</a:t>
            </a:r>
          </a:p>
          <a:p>
            <a:pPr marL="171450" lvl="0" indent="-171450">
              <a:buFont typeface="Arial" panose="020B0604020202020204" pitchFamily="34" charset="0"/>
              <a:buChar char="•"/>
            </a:pPr>
            <a:r>
              <a:rPr lang="en-US"/>
              <a:t>3rd Party Integration</a:t>
            </a:r>
          </a:p>
          <a:p>
            <a:pPr marL="171450" lvl="0" indent="-171450">
              <a:buFont typeface="Arial" panose="020B0604020202020204" pitchFamily="34" charset="0"/>
              <a:buChar char="•"/>
            </a:pPr>
            <a:r>
              <a:rPr lang="en-US"/>
              <a:t>Business Intelligence Integration</a:t>
            </a:r>
          </a:p>
          <a:p>
            <a:endParaRPr lang="en-US"/>
          </a:p>
        </p:txBody>
      </p:sp>
      <p:sp>
        <p:nvSpPr>
          <p:cNvPr id="4" name="Slide Number Placeholder 3"/>
          <p:cNvSpPr>
            <a:spLocks noGrp="1"/>
          </p:cNvSpPr>
          <p:nvPr>
            <p:ph type="sldNum" sz="quarter" idx="5"/>
          </p:nvPr>
        </p:nvSpPr>
        <p:spPr/>
        <p:txBody>
          <a:bodyPr/>
          <a:lstStyle/>
          <a:p>
            <a:fld id="{D8155371-0D15-A447-9413-9A695BF49E83}" type="slidenum">
              <a:rPr lang="en-US" smtClean="0"/>
              <a:t>8</a:t>
            </a:fld>
            <a:endParaRPr lang="en-US"/>
          </a:p>
        </p:txBody>
      </p:sp>
    </p:spTree>
    <p:extLst>
      <p:ext uri="{BB962C8B-B14F-4D97-AF65-F5344CB8AC3E}">
        <p14:creationId xmlns:p14="http://schemas.microsoft.com/office/powerpoint/2010/main" val="1463354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is cleansed and al the disparate forms and formats translated into a single form to be ready for analytics.  Your data management solution should build your data models so that the data is ready for AI.  Legacy technologies often started with workshops trying to get everyone in the room to agree on what the data model should look like.  Unsurprisingly, most of these projects never got anywhere because the different data owners in the different departments of the bank </a:t>
            </a:r>
            <a:r>
              <a:rPr lang="en-US" err="1"/>
              <a:t>cojuldn’t</a:t>
            </a:r>
            <a:r>
              <a:rPr lang="en-US"/>
              <a:t> agree.  Instead, your solution should create a data model to use as a starting place to get results to you faster.  You should be able to add to it, edit it as needs change over time and you want to answer new business questions.  But this is where you let technology work for you to create your base data model to give faster results.  </a:t>
            </a:r>
          </a:p>
        </p:txBody>
      </p:sp>
      <p:sp>
        <p:nvSpPr>
          <p:cNvPr id="4" name="Slide Number Placeholder 3"/>
          <p:cNvSpPr>
            <a:spLocks noGrp="1"/>
          </p:cNvSpPr>
          <p:nvPr>
            <p:ph type="sldNum" sz="quarter" idx="5"/>
          </p:nvPr>
        </p:nvSpPr>
        <p:spPr/>
        <p:txBody>
          <a:bodyPr/>
          <a:lstStyle/>
          <a:p>
            <a:fld id="{D8155371-0D15-A447-9413-9A695BF49E83}" type="slidenum">
              <a:rPr lang="en-US" smtClean="0"/>
              <a:t>9</a:t>
            </a:fld>
            <a:endParaRPr lang="en-US"/>
          </a:p>
        </p:txBody>
      </p:sp>
    </p:spTree>
    <p:extLst>
      <p:ext uri="{BB962C8B-B14F-4D97-AF65-F5344CB8AC3E}">
        <p14:creationId xmlns:p14="http://schemas.microsoft.com/office/powerpoint/2010/main" val="3708574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ECF9FF"/>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738EA9-83B7-BC46-87F4-097F0A41A2FE}"/>
              </a:ext>
            </a:extLst>
          </p:cNvPr>
          <p:cNvPicPr>
            <a:picLocks noChangeAspect="1"/>
          </p:cNvPicPr>
          <p:nvPr userDrawn="1"/>
        </p:nvPicPr>
        <p:blipFill>
          <a:blip r:embed="rId2"/>
          <a:stretch>
            <a:fillRect/>
          </a:stretch>
        </p:blipFill>
        <p:spPr>
          <a:xfrm>
            <a:off x="2374531" y="0"/>
            <a:ext cx="9817469" cy="6858000"/>
          </a:xfrm>
          <a:prstGeom prst="rect">
            <a:avLst/>
          </a:prstGeom>
        </p:spPr>
      </p:pic>
      <p:sp>
        <p:nvSpPr>
          <p:cNvPr id="8" name="Text Placeholder 7">
            <a:extLst>
              <a:ext uri="{FF2B5EF4-FFF2-40B4-BE49-F238E27FC236}">
                <a16:creationId xmlns:a16="http://schemas.microsoft.com/office/drawing/2014/main" id="{C093E6BC-21A5-2D48-BDEE-BF215005BE21}"/>
              </a:ext>
            </a:extLst>
          </p:cNvPr>
          <p:cNvSpPr>
            <a:spLocks noGrp="1"/>
          </p:cNvSpPr>
          <p:nvPr>
            <p:ph type="body" sz="quarter" idx="10" hasCustomPrompt="1"/>
          </p:nvPr>
        </p:nvSpPr>
        <p:spPr>
          <a:xfrm>
            <a:off x="483906" y="2621241"/>
            <a:ext cx="6481669" cy="1267177"/>
          </a:xfrm>
        </p:spPr>
        <p:txBody>
          <a:bodyPr>
            <a:noAutofit/>
          </a:bodyPr>
          <a:lstStyle>
            <a:lvl1pPr marL="0" indent="0">
              <a:buNone/>
              <a:defRPr sz="4600">
                <a:solidFill>
                  <a:srgbClr val="002E5C"/>
                </a:solidFill>
                <a:latin typeface="Poppins" pitchFamily="2" charset="77"/>
                <a:cs typeface="Poppins" pitchFamily="2" charset="77"/>
              </a:defRPr>
            </a:lvl1pPr>
          </a:lstStyle>
          <a:p>
            <a:pPr lvl="0"/>
            <a:r>
              <a:rPr lang="en-US"/>
              <a:t>Placeholder two line Presentation Title</a:t>
            </a:r>
          </a:p>
        </p:txBody>
      </p:sp>
      <p:sp>
        <p:nvSpPr>
          <p:cNvPr id="9" name="Text Placeholder 7">
            <a:extLst>
              <a:ext uri="{FF2B5EF4-FFF2-40B4-BE49-F238E27FC236}">
                <a16:creationId xmlns:a16="http://schemas.microsoft.com/office/drawing/2014/main" id="{ACB440C4-A2C8-4945-9A6F-181DE23A62A5}"/>
              </a:ext>
            </a:extLst>
          </p:cNvPr>
          <p:cNvSpPr>
            <a:spLocks noGrp="1"/>
          </p:cNvSpPr>
          <p:nvPr>
            <p:ph type="body" sz="quarter" idx="11" hasCustomPrompt="1"/>
          </p:nvPr>
        </p:nvSpPr>
        <p:spPr>
          <a:xfrm>
            <a:off x="483907" y="4058618"/>
            <a:ext cx="3924300" cy="407988"/>
          </a:xfrm>
        </p:spPr>
        <p:txBody>
          <a:bodyPr>
            <a:normAutofit/>
          </a:bodyPr>
          <a:lstStyle>
            <a:lvl1pPr marL="0" indent="0">
              <a:buNone/>
              <a:defRPr sz="1800">
                <a:solidFill>
                  <a:srgbClr val="002E5C">
                    <a:alpha val="50000"/>
                  </a:srgbClr>
                </a:solidFill>
                <a:latin typeface="Poppins" pitchFamily="2" charset="77"/>
                <a:cs typeface="Poppins" pitchFamily="2" charset="77"/>
              </a:defRPr>
            </a:lvl1pPr>
          </a:lstStyle>
          <a:p>
            <a:pPr lvl="0"/>
            <a:r>
              <a:rPr lang="en-US"/>
              <a:t>Placeholder Presentation Date</a:t>
            </a:r>
          </a:p>
        </p:txBody>
      </p:sp>
      <p:pic>
        <p:nvPicPr>
          <p:cNvPr id="10" name="Picture 9">
            <a:extLst>
              <a:ext uri="{FF2B5EF4-FFF2-40B4-BE49-F238E27FC236}">
                <a16:creationId xmlns:a16="http://schemas.microsoft.com/office/drawing/2014/main" id="{BF67EA91-FBFB-BB43-A4E3-9D9B9D5B784F}"/>
              </a:ext>
            </a:extLst>
          </p:cNvPr>
          <p:cNvPicPr>
            <a:picLocks noChangeAspect="1"/>
          </p:cNvPicPr>
          <p:nvPr userDrawn="1"/>
        </p:nvPicPr>
        <p:blipFill>
          <a:blip r:embed="rId3"/>
          <a:stretch>
            <a:fillRect/>
          </a:stretch>
        </p:blipFill>
        <p:spPr>
          <a:xfrm>
            <a:off x="737579" y="6120598"/>
            <a:ext cx="1805925" cy="408005"/>
          </a:xfrm>
          <a:prstGeom prst="rect">
            <a:avLst/>
          </a:prstGeom>
        </p:spPr>
      </p:pic>
    </p:spTree>
    <p:extLst>
      <p:ext uri="{BB962C8B-B14F-4D97-AF65-F5344CB8AC3E}">
        <p14:creationId xmlns:p14="http://schemas.microsoft.com/office/powerpoint/2010/main" val="3388206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bg>
      <p:bgPr>
        <a:gradFill>
          <a:gsLst>
            <a:gs pos="0">
              <a:schemeClr val="bg1"/>
            </a:gs>
            <a:gs pos="100000">
              <a:srgbClr val="00C9FF"/>
            </a:gs>
          </a:gsLst>
          <a:lin ang="72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94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Section Header">
    <p:bg>
      <p:bgPr>
        <a:gradFill>
          <a:gsLst>
            <a:gs pos="0">
              <a:schemeClr val="bg1"/>
            </a:gs>
            <a:gs pos="100000">
              <a:srgbClr val="00C9FF"/>
            </a:gs>
          </a:gsLst>
          <a:lin ang="7200000" scaled="0"/>
        </a:gra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2678EC7-D3D7-D540-8B7E-A477AA9A8E49}"/>
              </a:ext>
            </a:extLst>
          </p:cNvPr>
          <p:cNvSpPr/>
          <p:nvPr userDrawn="1"/>
        </p:nvSpPr>
        <p:spPr>
          <a:xfrm>
            <a:off x="381000" y="373632"/>
            <a:ext cx="11276815" cy="6110737"/>
          </a:xfrm>
          <a:prstGeom prst="roundRect">
            <a:avLst>
              <a:gd name="adj" fmla="val 1631"/>
            </a:avLst>
          </a:prstGeom>
          <a:solidFill>
            <a:schemeClr val="bg1"/>
          </a:solidFill>
          <a:ln>
            <a:noFill/>
          </a:ln>
          <a:effectLst>
            <a:outerShdw blurRad="635000" dist="635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2871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7AE7-E0F6-D846-9F31-5B6738BC6F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B5468A-F9F0-2F49-98DA-8DBE951E88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CF8196-D2BD-3F40-9A2E-CC17EBE5F025}"/>
              </a:ext>
            </a:extLst>
          </p:cNvPr>
          <p:cNvSpPr>
            <a:spLocks noGrp="1"/>
          </p:cNvSpPr>
          <p:nvPr>
            <p:ph type="dt" sz="half" idx="10"/>
          </p:nvPr>
        </p:nvSpPr>
        <p:spPr/>
        <p:txBody>
          <a:bodyPr/>
          <a:lstStyle/>
          <a:p>
            <a:fld id="{5130A9ED-616D-624D-B31E-0C2EAAE80A4D}" type="datetimeFigureOut">
              <a:rPr lang="en-US" smtClean="0"/>
              <a:t>4/19/2022</a:t>
            </a:fld>
            <a:endParaRPr lang="en-US"/>
          </a:p>
        </p:txBody>
      </p:sp>
      <p:sp>
        <p:nvSpPr>
          <p:cNvPr id="5" name="Footer Placeholder 4">
            <a:extLst>
              <a:ext uri="{FF2B5EF4-FFF2-40B4-BE49-F238E27FC236}">
                <a16:creationId xmlns:a16="http://schemas.microsoft.com/office/drawing/2014/main" id="{EF97A747-CDFA-4F44-88BE-E39B21D64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D3CEB1-8027-F44D-ADBC-4CB3FDA3FDC4}"/>
              </a:ext>
            </a:extLst>
          </p:cNvPr>
          <p:cNvSpPr>
            <a:spLocks noGrp="1"/>
          </p:cNvSpPr>
          <p:nvPr>
            <p:ph type="sldNum" sz="quarter" idx="12"/>
          </p:nvPr>
        </p:nvSpPr>
        <p:spPr/>
        <p:txBody>
          <a:bodyPr/>
          <a:lstStyle/>
          <a:p>
            <a:fld id="{F6FCDDCB-53F6-B84F-B849-25D8F3E11F5B}" type="slidenum">
              <a:rPr lang="en-US" smtClean="0"/>
              <a:t>‹#›</a:t>
            </a:fld>
            <a:endParaRPr lang="en-US"/>
          </a:p>
        </p:txBody>
      </p:sp>
    </p:spTree>
    <p:extLst>
      <p:ext uri="{BB962C8B-B14F-4D97-AF65-F5344CB8AC3E}">
        <p14:creationId xmlns:p14="http://schemas.microsoft.com/office/powerpoint/2010/main" val="125599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51D58-DC57-1A47-B915-DC2048C2A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4A05C6-0A22-AA43-872F-DA9F9447A7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4FEBA7-FDA1-0D43-89EF-243EF1FB21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992842-178C-2C4C-96C4-5B1A0D13C961}"/>
              </a:ext>
            </a:extLst>
          </p:cNvPr>
          <p:cNvSpPr>
            <a:spLocks noGrp="1"/>
          </p:cNvSpPr>
          <p:nvPr>
            <p:ph type="dt" sz="half" idx="10"/>
          </p:nvPr>
        </p:nvSpPr>
        <p:spPr/>
        <p:txBody>
          <a:bodyPr/>
          <a:lstStyle/>
          <a:p>
            <a:fld id="{5130A9ED-616D-624D-B31E-0C2EAAE80A4D}" type="datetimeFigureOut">
              <a:rPr lang="en-US" smtClean="0"/>
              <a:t>4/19/2022</a:t>
            </a:fld>
            <a:endParaRPr lang="en-US"/>
          </a:p>
        </p:txBody>
      </p:sp>
      <p:sp>
        <p:nvSpPr>
          <p:cNvPr id="6" name="Footer Placeholder 5">
            <a:extLst>
              <a:ext uri="{FF2B5EF4-FFF2-40B4-BE49-F238E27FC236}">
                <a16:creationId xmlns:a16="http://schemas.microsoft.com/office/drawing/2014/main" id="{82FB0E36-A26F-CB45-B280-6181E24FC6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63E5D5-AC54-6A49-9AD7-D59C1C34B604}"/>
              </a:ext>
            </a:extLst>
          </p:cNvPr>
          <p:cNvSpPr>
            <a:spLocks noGrp="1"/>
          </p:cNvSpPr>
          <p:nvPr>
            <p:ph type="sldNum" sz="quarter" idx="12"/>
          </p:nvPr>
        </p:nvSpPr>
        <p:spPr/>
        <p:txBody>
          <a:bodyPr/>
          <a:lstStyle/>
          <a:p>
            <a:fld id="{F6FCDDCB-53F6-B84F-B849-25D8F3E11F5B}" type="slidenum">
              <a:rPr lang="en-US" smtClean="0"/>
              <a:t>‹#›</a:t>
            </a:fld>
            <a:endParaRPr lang="en-US"/>
          </a:p>
        </p:txBody>
      </p:sp>
    </p:spTree>
    <p:extLst>
      <p:ext uri="{BB962C8B-B14F-4D97-AF65-F5344CB8AC3E}">
        <p14:creationId xmlns:p14="http://schemas.microsoft.com/office/powerpoint/2010/main" val="1484427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DA93-E7C7-3242-ABA1-69A2666A55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E4D849-13C2-2F4A-9720-55C5D4D90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6A9451-559C-6344-A8EF-894DE64AB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E0E5F0-A786-6145-93DA-7E1893490D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0F3648-300F-394D-BAA7-4B07851318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B129FB-8EF9-5F43-BFF4-95AE2B14AACF}"/>
              </a:ext>
            </a:extLst>
          </p:cNvPr>
          <p:cNvSpPr>
            <a:spLocks noGrp="1"/>
          </p:cNvSpPr>
          <p:nvPr>
            <p:ph type="dt" sz="half" idx="10"/>
          </p:nvPr>
        </p:nvSpPr>
        <p:spPr/>
        <p:txBody>
          <a:bodyPr/>
          <a:lstStyle/>
          <a:p>
            <a:fld id="{5130A9ED-616D-624D-B31E-0C2EAAE80A4D}" type="datetimeFigureOut">
              <a:rPr lang="en-US" smtClean="0"/>
              <a:t>4/19/2022</a:t>
            </a:fld>
            <a:endParaRPr lang="en-US"/>
          </a:p>
        </p:txBody>
      </p:sp>
      <p:sp>
        <p:nvSpPr>
          <p:cNvPr id="8" name="Footer Placeholder 7">
            <a:extLst>
              <a:ext uri="{FF2B5EF4-FFF2-40B4-BE49-F238E27FC236}">
                <a16:creationId xmlns:a16="http://schemas.microsoft.com/office/drawing/2014/main" id="{387A8083-2021-C142-8C65-2CD72C7517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7CD6DA-FB78-124B-A8F5-3E9AE47C8FBF}"/>
              </a:ext>
            </a:extLst>
          </p:cNvPr>
          <p:cNvSpPr>
            <a:spLocks noGrp="1"/>
          </p:cNvSpPr>
          <p:nvPr>
            <p:ph type="sldNum" sz="quarter" idx="12"/>
          </p:nvPr>
        </p:nvSpPr>
        <p:spPr/>
        <p:txBody>
          <a:bodyPr/>
          <a:lstStyle/>
          <a:p>
            <a:fld id="{F6FCDDCB-53F6-B84F-B849-25D8F3E11F5B}" type="slidenum">
              <a:rPr lang="en-US" smtClean="0"/>
              <a:t>‹#›</a:t>
            </a:fld>
            <a:endParaRPr lang="en-US"/>
          </a:p>
        </p:txBody>
      </p:sp>
    </p:spTree>
    <p:extLst>
      <p:ext uri="{BB962C8B-B14F-4D97-AF65-F5344CB8AC3E}">
        <p14:creationId xmlns:p14="http://schemas.microsoft.com/office/powerpoint/2010/main" val="1592834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BDB8-17A8-C643-81B0-D25E604EEF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B31821-81D9-B745-9C55-424E61ED23AB}"/>
              </a:ext>
            </a:extLst>
          </p:cNvPr>
          <p:cNvSpPr>
            <a:spLocks noGrp="1"/>
          </p:cNvSpPr>
          <p:nvPr>
            <p:ph type="dt" sz="half" idx="10"/>
          </p:nvPr>
        </p:nvSpPr>
        <p:spPr/>
        <p:txBody>
          <a:bodyPr/>
          <a:lstStyle/>
          <a:p>
            <a:fld id="{5130A9ED-616D-624D-B31E-0C2EAAE80A4D}" type="datetimeFigureOut">
              <a:rPr lang="en-US" smtClean="0"/>
              <a:t>4/19/2022</a:t>
            </a:fld>
            <a:endParaRPr lang="en-US"/>
          </a:p>
        </p:txBody>
      </p:sp>
      <p:sp>
        <p:nvSpPr>
          <p:cNvPr id="4" name="Footer Placeholder 3">
            <a:extLst>
              <a:ext uri="{FF2B5EF4-FFF2-40B4-BE49-F238E27FC236}">
                <a16:creationId xmlns:a16="http://schemas.microsoft.com/office/drawing/2014/main" id="{93C5F20A-192D-7242-859D-032D4177E7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D258CE-2C85-A14A-B195-784319853B0A}"/>
              </a:ext>
            </a:extLst>
          </p:cNvPr>
          <p:cNvSpPr>
            <a:spLocks noGrp="1"/>
          </p:cNvSpPr>
          <p:nvPr>
            <p:ph type="sldNum" sz="quarter" idx="12"/>
          </p:nvPr>
        </p:nvSpPr>
        <p:spPr/>
        <p:txBody>
          <a:bodyPr/>
          <a:lstStyle/>
          <a:p>
            <a:fld id="{F6FCDDCB-53F6-B84F-B849-25D8F3E11F5B}" type="slidenum">
              <a:rPr lang="en-US" smtClean="0"/>
              <a:t>‹#›</a:t>
            </a:fld>
            <a:endParaRPr lang="en-US"/>
          </a:p>
        </p:txBody>
      </p:sp>
    </p:spTree>
    <p:extLst>
      <p:ext uri="{BB962C8B-B14F-4D97-AF65-F5344CB8AC3E}">
        <p14:creationId xmlns:p14="http://schemas.microsoft.com/office/powerpoint/2010/main" val="127639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690A6-DEC1-0C41-AA4A-919D115CDB2F}"/>
              </a:ext>
            </a:extLst>
          </p:cNvPr>
          <p:cNvSpPr>
            <a:spLocks noGrp="1"/>
          </p:cNvSpPr>
          <p:nvPr>
            <p:ph type="dt" sz="half" idx="10"/>
          </p:nvPr>
        </p:nvSpPr>
        <p:spPr/>
        <p:txBody>
          <a:bodyPr/>
          <a:lstStyle/>
          <a:p>
            <a:fld id="{5130A9ED-616D-624D-B31E-0C2EAAE80A4D}" type="datetimeFigureOut">
              <a:rPr lang="en-US" smtClean="0"/>
              <a:t>4/19/2022</a:t>
            </a:fld>
            <a:endParaRPr lang="en-US"/>
          </a:p>
        </p:txBody>
      </p:sp>
      <p:sp>
        <p:nvSpPr>
          <p:cNvPr id="3" name="Footer Placeholder 2">
            <a:extLst>
              <a:ext uri="{FF2B5EF4-FFF2-40B4-BE49-F238E27FC236}">
                <a16:creationId xmlns:a16="http://schemas.microsoft.com/office/drawing/2014/main" id="{76675BC3-9886-A146-86E5-F3A8772052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A87D3B-2412-7648-A3E3-343554D51B51}"/>
              </a:ext>
            </a:extLst>
          </p:cNvPr>
          <p:cNvSpPr>
            <a:spLocks noGrp="1"/>
          </p:cNvSpPr>
          <p:nvPr>
            <p:ph type="sldNum" sz="quarter" idx="12"/>
          </p:nvPr>
        </p:nvSpPr>
        <p:spPr/>
        <p:txBody>
          <a:bodyPr/>
          <a:lstStyle/>
          <a:p>
            <a:fld id="{F6FCDDCB-53F6-B84F-B849-25D8F3E11F5B}" type="slidenum">
              <a:rPr lang="en-US" smtClean="0"/>
              <a:t>‹#›</a:t>
            </a:fld>
            <a:endParaRPr lang="en-US"/>
          </a:p>
        </p:txBody>
      </p:sp>
    </p:spTree>
    <p:extLst>
      <p:ext uri="{BB962C8B-B14F-4D97-AF65-F5344CB8AC3E}">
        <p14:creationId xmlns:p14="http://schemas.microsoft.com/office/powerpoint/2010/main" val="3070757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32AEB-F8EC-CD43-A6E3-9A3BFA711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9C3CB7-C4F7-FE46-8CDF-8E84D3DB7A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44C68D-8EB3-3549-B46B-663D05F05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81ED58-3742-564C-A7C9-534E78FEAFB5}"/>
              </a:ext>
            </a:extLst>
          </p:cNvPr>
          <p:cNvSpPr>
            <a:spLocks noGrp="1"/>
          </p:cNvSpPr>
          <p:nvPr>
            <p:ph type="dt" sz="half" idx="10"/>
          </p:nvPr>
        </p:nvSpPr>
        <p:spPr/>
        <p:txBody>
          <a:bodyPr/>
          <a:lstStyle/>
          <a:p>
            <a:fld id="{5130A9ED-616D-624D-B31E-0C2EAAE80A4D}" type="datetimeFigureOut">
              <a:rPr lang="en-US" smtClean="0"/>
              <a:t>4/19/2022</a:t>
            </a:fld>
            <a:endParaRPr lang="en-US"/>
          </a:p>
        </p:txBody>
      </p:sp>
      <p:sp>
        <p:nvSpPr>
          <p:cNvPr id="6" name="Footer Placeholder 5">
            <a:extLst>
              <a:ext uri="{FF2B5EF4-FFF2-40B4-BE49-F238E27FC236}">
                <a16:creationId xmlns:a16="http://schemas.microsoft.com/office/drawing/2014/main" id="{889860D2-D2C6-5E4D-8D0F-EAD93692B9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FDEDF-885C-FC4E-A8EB-2D556E997586}"/>
              </a:ext>
            </a:extLst>
          </p:cNvPr>
          <p:cNvSpPr>
            <a:spLocks noGrp="1"/>
          </p:cNvSpPr>
          <p:nvPr>
            <p:ph type="sldNum" sz="quarter" idx="12"/>
          </p:nvPr>
        </p:nvSpPr>
        <p:spPr/>
        <p:txBody>
          <a:bodyPr/>
          <a:lstStyle/>
          <a:p>
            <a:fld id="{F6FCDDCB-53F6-B84F-B849-25D8F3E11F5B}" type="slidenum">
              <a:rPr lang="en-US" smtClean="0"/>
              <a:t>‹#›</a:t>
            </a:fld>
            <a:endParaRPr lang="en-US"/>
          </a:p>
        </p:txBody>
      </p:sp>
    </p:spTree>
    <p:extLst>
      <p:ext uri="{BB962C8B-B14F-4D97-AF65-F5344CB8AC3E}">
        <p14:creationId xmlns:p14="http://schemas.microsoft.com/office/powerpoint/2010/main" val="1655768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57EBD-79F2-A249-BCC3-4F4474C5D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A25EC3-3D66-8342-B4BC-10C9B3E207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5EE693-FF52-7049-99A5-FA77E6B81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C115E4-EA03-7848-AADD-0001963959B0}"/>
              </a:ext>
            </a:extLst>
          </p:cNvPr>
          <p:cNvSpPr>
            <a:spLocks noGrp="1"/>
          </p:cNvSpPr>
          <p:nvPr>
            <p:ph type="dt" sz="half" idx="10"/>
          </p:nvPr>
        </p:nvSpPr>
        <p:spPr/>
        <p:txBody>
          <a:bodyPr/>
          <a:lstStyle/>
          <a:p>
            <a:fld id="{5130A9ED-616D-624D-B31E-0C2EAAE80A4D}" type="datetimeFigureOut">
              <a:rPr lang="en-US" smtClean="0"/>
              <a:t>4/19/2022</a:t>
            </a:fld>
            <a:endParaRPr lang="en-US"/>
          </a:p>
        </p:txBody>
      </p:sp>
      <p:sp>
        <p:nvSpPr>
          <p:cNvPr id="6" name="Footer Placeholder 5">
            <a:extLst>
              <a:ext uri="{FF2B5EF4-FFF2-40B4-BE49-F238E27FC236}">
                <a16:creationId xmlns:a16="http://schemas.microsoft.com/office/drawing/2014/main" id="{9BCAC71D-3203-044F-8482-17F29FF8DA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02AD8-551E-3246-BFA2-F7A3AD62C0BB}"/>
              </a:ext>
            </a:extLst>
          </p:cNvPr>
          <p:cNvSpPr>
            <a:spLocks noGrp="1"/>
          </p:cNvSpPr>
          <p:nvPr>
            <p:ph type="sldNum" sz="quarter" idx="12"/>
          </p:nvPr>
        </p:nvSpPr>
        <p:spPr/>
        <p:txBody>
          <a:bodyPr/>
          <a:lstStyle/>
          <a:p>
            <a:fld id="{F6FCDDCB-53F6-B84F-B849-25D8F3E11F5B}" type="slidenum">
              <a:rPr lang="en-US" smtClean="0"/>
              <a:t>‹#›</a:t>
            </a:fld>
            <a:endParaRPr lang="en-US"/>
          </a:p>
        </p:txBody>
      </p:sp>
    </p:spTree>
    <p:extLst>
      <p:ext uri="{BB962C8B-B14F-4D97-AF65-F5344CB8AC3E}">
        <p14:creationId xmlns:p14="http://schemas.microsoft.com/office/powerpoint/2010/main" val="1930373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A40B-3768-BF4E-8187-BDD41D9021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50FB8A-F5D0-CD4E-9F08-3FAE2AC072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DCBED-EDA1-504D-82A3-F102524602EE}"/>
              </a:ext>
            </a:extLst>
          </p:cNvPr>
          <p:cNvSpPr>
            <a:spLocks noGrp="1"/>
          </p:cNvSpPr>
          <p:nvPr>
            <p:ph type="dt" sz="half" idx="10"/>
          </p:nvPr>
        </p:nvSpPr>
        <p:spPr/>
        <p:txBody>
          <a:bodyPr/>
          <a:lstStyle/>
          <a:p>
            <a:fld id="{5130A9ED-616D-624D-B31E-0C2EAAE80A4D}" type="datetimeFigureOut">
              <a:rPr lang="en-US" smtClean="0"/>
              <a:t>4/19/2022</a:t>
            </a:fld>
            <a:endParaRPr lang="en-US"/>
          </a:p>
        </p:txBody>
      </p:sp>
      <p:sp>
        <p:nvSpPr>
          <p:cNvPr id="5" name="Footer Placeholder 4">
            <a:extLst>
              <a:ext uri="{FF2B5EF4-FFF2-40B4-BE49-F238E27FC236}">
                <a16:creationId xmlns:a16="http://schemas.microsoft.com/office/drawing/2014/main" id="{72D92FC6-AAF9-1D43-A09E-DC6A49A00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B28DF-43CB-BE4F-9199-A680C9F32866}"/>
              </a:ext>
            </a:extLst>
          </p:cNvPr>
          <p:cNvSpPr>
            <a:spLocks noGrp="1"/>
          </p:cNvSpPr>
          <p:nvPr>
            <p:ph type="sldNum" sz="quarter" idx="12"/>
          </p:nvPr>
        </p:nvSpPr>
        <p:spPr/>
        <p:txBody>
          <a:bodyPr/>
          <a:lstStyle/>
          <a:p>
            <a:fld id="{F6FCDDCB-53F6-B84F-B849-25D8F3E11F5B}" type="slidenum">
              <a:rPr lang="en-US" smtClean="0"/>
              <a:t>‹#›</a:t>
            </a:fld>
            <a:endParaRPr lang="en-US"/>
          </a:p>
        </p:txBody>
      </p:sp>
    </p:spTree>
    <p:extLst>
      <p:ext uri="{BB962C8B-B14F-4D97-AF65-F5344CB8AC3E}">
        <p14:creationId xmlns:p14="http://schemas.microsoft.com/office/powerpoint/2010/main" val="115517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ECF9FF"/>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738EA9-83B7-BC46-87F4-097F0A41A2FE}"/>
              </a:ext>
            </a:extLst>
          </p:cNvPr>
          <p:cNvPicPr>
            <a:picLocks noChangeAspect="1"/>
          </p:cNvPicPr>
          <p:nvPr userDrawn="1"/>
        </p:nvPicPr>
        <p:blipFill>
          <a:blip r:embed="rId2"/>
          <a:stretch>
            <a:fillRect/>
          </a:stretch>
        </p:blipFill>
        <p:spPr>
          <a:xfrm>
            <a:off x="2374531" y="0"/>
            <a:ext cx="9817469" cy="6858000"/>
          </a:xfrm>
          <a:prstGeom prst="rect">
            <a:avLst/>
          </a:prstGeom>
        </p:spPr>
      </p:pic>
      <p:pic>
        <p:nvPicPr>
          <p:cNvPr id="10" name="Picture 9">
            <a:extLst>
              <a:ext uri="{FF2B5EF4-FFF2-40B4-BE49-F238E27FC236}">
                <a16:creationId xmlns:a16="http://schemas.microsoft.com/office/drawing/2014/main" id="{BF67EA91-FBFB-BB43-A4E3-9D9B9D5B784F}"/>
              </a:ext>
            </a:extLst>
          </p:cNvPr>
          <p:cNvPicPr>
            <a:picLocks noChangeAspect="1"/>
          </p:cNvPicPr>
          <p:nvPr userDrawn="1"/>
        </p:nvPicPr>
        <p:blipFill>
          <a:blip r:embed="rId3"/>
          <a:stretch>
            <a:fillRect/>
          </a:stretch>
        </p:blipFill>
        <p:spPr>
          <a:xfrm>
            <a:off x="737579" y="6120598"/>
            <a:ext cx="1805925" cy="408005"/>
          </a:xfrm>
          <a:prstGeom prst="rect">
            <a:avLst/>
          </a:prstGeom>
        </p:spPr>
      </p:pic>
    </p:spTree>
    <p:extLst>
      <p:ext uri="{BB962C8B-B14F-4D97-AF65-F5344CB8AC3E}">
        <p14:creationId xmlns:p14="http://schemas.microsoft.com/office/powerpoint/2010/main" val="816914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593DA5-6D2B-F643-8A84-F476D21B40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0C7E3A-1991-7740-B0F2-3EE293B23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CB96A-7146-684A-886F-C4C311EEA9F8}"/>
              </a:ext>
            </a:extLst>
          </p:cNvPr>
          <p:cNvSpPr>
            <a:spLocks noGrp="1"/>
          </p:cNvSpPr>
          <p:nvPr>
            <p:ph type="dt" sz="half" idx="10"/>
          </p:nvPr>
        </p:nvSpPr>
        <p:spPr/>
        <p:txBody>
          <a:bodyPr/>
          <a:lstStyle/>
          <a:p>
            <a:fld id="{5130A9ED-616D-624D-B31E-0C2EAAE80A4D}" type="datetimeFigureOut">
              <a:rPr lang="en-US" smtClean="0"/>
              <a:t>4/19/2022</a:t>
            </a:fld>
            <a:endParaRPr lang="en-US"/>
          </a:p>
        </p:txBody>
      </p:sp>
      <p:sp>
        <p:nvSpPr>
          <p:cNvPr id="5" name="Footer Placeholder 4">
            <a:extLst>
              <a:ext uri="{FF2B5EF4-FFF2-40B4-BE49-F238E27FC236}">
                <a16:creationId xmlns:a16="http://schemas.microsoft.com/office/drawing/2014/main" id="{80AAB6E2-1730-2A41-8E34-014E8F2F7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F0BAB-A720-8D43-B264-9F578332F7DB}"/>
              </a:ext>
            </a:extLst>
          </p:cNvPr>
          <p:cNvSpPr>
            <a:spLocks noGrp="1"/>
          </p:cNvSpPr>
          <p:nvPr>
            <p:ph type="sldNum" sz="quarter" idx="12"/>
          </p:nvPr>
        </p:nvSpPr>
        <p:spPr/>
        <p:txBody>
          <a:bodyPr/>
          <a:lstStyle/>
          <a:p>
            <a:fld id="{F6FCDDCB-53F6-B84F-B849-25D8F3E11F5B}" type="slidenum">
              <a:rPr lang="en-US" smtClean="0"/>
              <a:t>‹#›</a:t>
            </a:fld>
            <a:endParaRPr lang="en-US"/>
          </a:p>
        </p:txBody>
      </p:sp>
    </p:spTree>
    <p:extLst>
      <p:ext uri="{BB962C8B-B14F-4D97-AF65-F5344CB8AC3E}">
        <p14:creationId xmlns:p14="http://schemas.microsoft.com/office/powerpoint/2010/main" val="171848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Page">
    <p:bg>
      <p:bgPr>
        <a:solidFill>
          <a:srgbClr val="ECF9FF"/>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738EA9-83B7-BC46-87F4-097F0A41A2FE}"/>
              </a:ext>
            </a:extLst>
          </p:cNvPr>
          <p:cNvPicPr>
            <a:picLocks noChangeAspect="1"/>
          </p:cNvPicPr>
          <p:nvPr/>
        </p:nvPicPr>
        <p:blipFill>
          <a:blip r:embed="rId2"/>
          <a:stretch>
            <a:fillRect/>
          </a:stretch>
        </p:blipFill>
        <p:spPr>
          <a:xfrm>
            <a:off x="2374531" y="0"/>
            <a:ext cx="9817469" cy="6858000"/>
          </a:xfrm>
          <a:prstGeom prst="rect">
            <a:avLst/>
          </a:prstGeom>
        </p:spPr>
      </p:pic>
      <p:sp>
        <p:nvSpPr>
          <p:cNvPr id="8" name="Text Placeholder 7">
            <a:extLst>
              <a:ext uri="{FF2B5EF4-FFF2-40B4-BE49-F238E27FC236}">
                <a16:creationId xmlns:a16="http://schemas.microsoft.com/office/drawing/2014/main" id="{C093E6BC-21A5-2D48-BDEE-BF215005BE21}"/>
              </a:ext>
            </a:extLst>
          </p:cNvPr>
          <p:cNvSpPr>
            <a:spLocks noGrp="1"/>
          </p:cNvSpPr>
          <p:nvPr>
            <p:ph type="body" sz="quarter" idx="10" hasCustomPrompt="1"/>
          </p:nvPr>
        </p:nvSpPr>
        <p:spPr>
          <a:xfrm>
            <a:off x="483906" y="2621241"/>
            <a:ext cx="6481669" cy="1508105"/>
          </a:xfrm>
        </p:spPr>
        <p:txBody>
          <a:bodyPr>
            <a:normAutofit/>
          </a:bodyPr>
          <a:lstStyle>
            <a:lvl1pPr marL="0" indent="0">
              <a:lnSpc>
                <a:spcPct val="100000"/>
              </a:lnSpc>
              <a:buNone/>
              <a:defRPr sz="4600">
                <a:solidFill>
                  <a:srgbClr val="002E5C"/>
                </a:solidFill>
                <a:latin typeface="Poppins" pitchFamily="2" charset="77"/>
                <a:cs typeface="Poppins" pitchFamily="2" charset="77"/>
              </a:defRPr>
            </a:lvl1pPr>
          </a:lstStyle>
          <a:p>
            <a:pPr lvl="0"/>
            <a:r>
              <a:rPr lang="en-US"/>
              <a:t>Placeholder two line Presentation Title</a:t>
            </a:r>
          </a:p>
        </p:txBody>
      </p:sp>
      <p:sp>
        <p:nvSpPr>
          <p:cNvPr id="9" name="Text Placeholder 7">
            <a:extLst>
              <a:ext uri="{FF2B5EF4-FFF2-40B4-BE49-F238E27FC236}">
                <a16:creationId xmlns:a16="http://schemas.microsoft.com/office/drawing/2014/main" id="{ACB440C4-A2C8-4945-9A6F-181DE23A62A5}"/>
              </a:ext>
            </a:extLst>
          </p:cNvPr>
          <p:cNvSpPr>
            <a:spLocks noGrp="1"/>
          </p:cNvSpPr>
          <p:nvPr>
            <p:ph type="body" sz="quarter" idx="11" hasCustomPrompt="1"/>
          </p:nvPr>
        </p:nvSpPr>
        <p:spPr>
          <a:xfrm>
            <a:off x="483907" y="4058618"/>
            <a:ext cx="3924300" cy="407988"/>
          </a:xfrm>
        </p:spPr>
        <p:txBody>
          <a:bodyPr>
            <a:normAutofit/>
          </a:bodyPr>
          <a:lstStyle>
            <a:lvl1pPr marL="0" indent="0">
              <a:buNone/>
              <a:defRPr sz="1800">
                <a:solidFill>
                  <a:srgbClr val="002E5C">
                    <a:alpha val="50000"/>
                  </a:srgbClr>
                </a:solidFill>
                <a:latin typeface="Poppins" pitchFamily="2" charset="77"/>
                <a:cs typeface="Poppins" pitchFamily="2" charset="77"/>
              </a:defRPr>
            </a:lvl1pPr>
          </a:lstStyle>
          <a:p>
            <a:pPr lvl="0"/>
            <a:r>
              <a:rPr lang="en-US"/>
              <a:t>Placeholder Presentation Date</a:t>
            </a:r>
          </a:p>
        </p:txBody>
      </p:sp>
      <p:pic>
        <p:nvPicPr>
          <p:cNvPr id="10" name="Picture 9">
            <a:extLst>
              <a:ext uri="{FF2B5EF4-FFF2-40B4-BE49-F238E27FC236}">
                <a16:creationId xmlns:a16="http://schemas.microsoft.com/office/drawing/2014/main" id="{BF67EA91-FBFB-BB43-A4E3-9D9B9D5B784F}"/>
              </a:ext>
            </a:extLst>
          </p:cNvPr>
          <p:cNvPicPr>
            <a:picLocks noChangeAspect="1"/>
          </p:cNvPicPr>
          <p:nvPr/>
        </p:nvPicPr>
        <p:blipFill>
          <a:blip r:embed="rId3"/>
          <a:stretch>
            <a:fillRect/>
          </a:stretch>
        </p:blipFill>
        <p:spPr>
          <a:xfrm>
            <a:off x="737579" y="6120598"/>
            <a:ext cx="1805925" cy="408005"/>
          </a:xfrm>
          <a:prstGeom prst="rect">
            <a:avLst/>
          </a:prstGeom>
        </p:spPr>
      </p:pic>
    </p:spTree>
    <p:extLst>
      <p:ext uri="{BB962C8B-B14F-4D97-AF65-F5344CB8AC3E}">
        <p14:creationId xmlns:p14="http://schemas.microsoft.com/office/powerpoint/2010/main" val="125274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254D1F-34F9-B546-81EC-7FEB97F41D2E}"/>
              </a:ext>
            </a:extLst>
          </p:cNvPr>
          <p:cNvPicPr>
            <a:picLocks noChangeAspect="1"/>
          </p:cNvPicPr>
          <p:nvPr/>
        </p:nvPicPr>
        <p:blipFill>
          <a:blip r:embed="rId2"/>
          <a:stretch>
            <a:fillRect/>
          </a:stretch>
        </p:blipFill>
        <p:spPr>
          <a:xfrm rot="5400000">
            <a:off x="-4870032" y="3156930"/>
            <a:ext cx="12671652" cy="7088041"/>
          </a:xfrm>
          <a:prstGeom prst="rect">
            <a:avLst/>
          </a:prstGeom>
        </p:spPr>
      </p:pic>
      <p:pic>
        <p:nvPicPr>
          <p:cNvPr id="10" name="Picture 9">
            <a:extLst>
              <a:ext uri="{FF2B5EF4-FFF2-40B4-BE49-F238E27FC236}">
                <a16:creationId xmlns:a16="http://schemas.microsoft.com/office/drawing/2014/main" id="{CAB9FF5F-9BAC-DD40-BDBE-06F4272ACB45}"/>
              </a:ext>
            </a:extLst>
          </p:cNvPr>
          <p:cNvPicPr>
            <a:picLocks noChangeAspect="1"/>
          </p:cNvPicPr>
          <p:nvPr/>
        </p:nvPicPr>
        <p:blipFill>
          <a:blip r:embed="rId2"/>
          <a:stretch>
            <a:fillRect/>
          </a:stretch>
        </p:blipFill>
        <p:spPr>
          <a:xfrm rot="5400000">
            <a:off x="4591472" y="-3853472"/>
            <a:ext cx="12671652" cy="7088041"/>
          </a:xfrm>
          <a:prstGeom prst="rect">
            <a:avLst/>
          </a:prstGeom>
        </p:spPr>
      </p:pic>
      <p:sp>
        <p:nvSpPr>
          <p:cNvPr id="3" name="Date Placeholder 2">
            <a:extLst>
              <a:ext uri="{FF2B5EF4-FFF2-40B4-BE49-F238E27FC236}">
                <a16:creationId xmlns:a16="http://schemas.microsoft.com/office/drawing/2014/main" id="{DDF5064C-0AC2-F64B-9064-018ADB8E5AD0}"/>
              </a:ext>
            </a:extLst>
          </p:cNvPr>
          <p:cNvSpPr>
            <a:spLocks noGrp="1"/>
          </p:cNvSpPr>
          <p:nvPr>
            <p:ph type="dt" sz="half" idx="10"/>
          </p:nvPr>
        </p:nvSpPr>
        <p:spPr>
          <a:xfrm>
            <a:off x="434790" y="6356350"/>
            <a:ext cx="2743200" cy="365125"/>
          </a:xfrm>
        </p:spPr>
        <p:txBody>
          <a:bodyPr/>
          <a:lstStyle/>
          <a:p>
            <a:fld id="{5130A9ED-616D-624D-B31E-0C2EAAE80A4D}" type="datetimeFigureOut">
              <a:rPr lang="en-US" smtClean="0"/>
              <a:t>4/19/2022</a:t>
            </a:fld>
            <a:endParaRPr lang="en-US"/>
          </a:p>
        </p:txBody>
      </p:sp>
      <p:sp>
        <p:nvSpPr>
          <p:cNvPr id="4" name="Footer Placeholder 3">
            <a:extLst>
              <a:ext uri="{FF2B5EF4-FFF2-40B4-BE49-F238E27FC236}">
                <a16:creationId xmlns:a16="http://schemas.microsoft.com/office/drawing/2014/main" id="{D4DD1339-18F1-6F42-BAE2-6D719D6CEF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1CEA60-EBF5-8546-91D9-B3315DF207DE}"/>
              </a:ext>
            </a:extLst>
          </p:cNvPr>
          <p:cNvSpPr>
            <a:spLocks noGrp="1"/>
          </p:cNvSpPr>
          <p:nvPr>
            <p:ph type="sldNum" sz="quarter" idx="12"/>
          </p:nvPr>
        </p:nvSpPr>
        <p:spPr>
          <a:xfrm>
            <a:off x="9148480" y="6356350"/>
            <a:ext cx="2743200" cy="365125"/>
          </a:xfrm>
        </p:spPr>
        <p:txBody>
          <a:bodyPr/>
          <a:lstStyle/>
          <a:p>
            <a:fld id="{F6FCDDCB-53F6-B84F-B849-25D8F3E11F5B}" type="slidenum">
              <a:rPr lang="en-US" smtClean="0"/>
              <a:t>‹#›</a:t>
            </a:fld>
            <a:endParaRPr lang="en-US"/>
          </a:p>
        </p:txBody>
      </p:sp>
      <p:sp>
        <p:nvSpPr>
          <p:cNvPr id="7" name="Text Placeholder 6">
            <a:extLst>
              <a:ext uri="{FF2B5EF4-FFF2-40B4-BE49-F238E27FC236}">
                <a16:creationId xmlns:a16="http://schemas.microsoft.com/office/drawing/2014/main" id="{DA19E8F2-5930-994F-8020-599DAE64C35C}"/>
              </a:ext>
            </a:extLst>
          </p:cNvPr>
          <p:cNvSpPr>
            <a:spLocks noGrp="1"/>
          </p:cNvSpPr>
          <p:nvPr>
            <p:ph type="body" sz="quarter" idx="13"/>
          </p:nvPr>
        </p:nvSpPr>
        <p:spPr>
          <a:xfrm>
            <a:off x="5181600" y="1928813"/>
            <a:ext cx="6172200" cy="3957638"/>
          </a:xfrm>
        </p:spPr>
        <p:txBody>
          <a:bodyPr/>
          <a:lstStyle>
            <a:lvl1pPr>
              <a:buNone/>
              <a:defRPr sz="2000"/>
            </a:lvl1pPr>
            <a:lvl2pPr>
              <a:buNone/>
              <a:defRPr/>
            </a:lvl2pPr>
            <a:lvl3pPr>
              <a:buNone/>
              <a:defRPr/>
            </a:lvl3pPr>
            <a:lvl4pPr>
              <a:buNone/>
              <a:defRPr/>
            </a:lvl4pPr>
            <a:lvl5pPr>
              <a:buNone/>
              <a:defRPr/>
            </a:lvl5pPr>
          </a:lstStyle>
          <a:p>
            <a:pPr lvl="0"/>
            <a:r>
              <a:rPr lang="en-US"/>
              <a:t>Click to edit Master text styles</a:t>
            </a:r>
          </a:p>
        </p:txBody>
      </p:sp>
      <p:sp>
        <p:nvSpPr>
          <p:cNvPr id="11" name="Text Placeholder 6">
            <a:extLst>
              <a:ext uri="{FF2B5EF4-FFF2-40B4-BE49-F238E27FC236}">
                <a16:creationId xmlns:a16="http://schemas.microsoft.com/office/drawing/2014/main" id="{D9B1277E-6B8E-2C4A-ADF8-DB842E0F821B}"/>
              </a:ext>
            </a:extLst>
          </p:cNvPr>
          <p:cNvSpPr>
            <a:spLocks noGrp="1"/>
          </p:cNvSpPr>
          <p:nvPr>
            <p:ph type="body" sz="quarter" idx="14" hasCustomPrompt="1"/>
          </p:nvPr>
        </p:nvSpPr>
        <p:spPr>
          <a:xfrm>
            <a:off x="4425615" y="1928813"/>
            <a:ext cx="584200" cy="3957638"/>
          </a:xfrm>
        </p:spPr>
        <p:txBody>
          <a:bodyPr/>
          <a:lstStyle>
            <a:lvl1pPr algn="ctr">
              <a:buNone/>
              <a:defRPr sz="2000">
                <a:solidFill>
                  <a:schemeClr val="accent2"/>
                </a:solidFill>
              </a:defRPr>
            </a:lvl1pPr>
            <a:lvl2pPr>
              <a:buNone/>
              <a:defRPr/>
            </a:lvl2pPr>
            <a:lvl3pPr>
              <a:buNone/>
              <a:defRPr/>
            </a:lvl3pPr>
            <a:lvl4pPr>
              <a:buNone/>
              <a:defRPr/>
            </a:lvl4pPr>
            <a:lvl5pPr>
              <a:buNone/>
              <a:defRPr/>
            </a:lvl5pPr>
          </a:lstStyle>
          <a:p>
            <a:pPr lvl="0"/>
            <a:r>
              <a:rPr lang="en-US"/>
              <a:t>3</a:t>
            </a:r>
          </a:p>
        </p:txBody>
      </p:sp>
      <p:sp>
        <p:nvSpPr>
          <p:cNvPr id="12" name="Rectangle 11">
            <a:extLst>
              <a:ext uri="{FF2B5EF4-FFF2-40B4-BE49-F238E27FC236}">
                <a16:creationId xmlns:a16="http://schemas.microsoft.com/office/drawing/2014/main" id="{61421758-8E08-B94F-AB8D-9A4F3C049004}"/>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7">
            <a:extLst>
              <a:ext uri="{FF2B5EF4-FFF2-40B4-BE49-F238E27FC236}">
                <a16:creationId xmlns:a16="http://schemas.microsoft.com/office/drawing/2014/main" id="{D11F9463-1052-7F4E-91AD-2DAC9D1F5774}"/>
              </a:ext>
            </a:extLst>
          </p:cNvPr>
          <p:cNvSpPr>
            <a:spLocks noGrp="1"/>
          </p:cNvSpPr>
          <p:nvPr>
            <p:ph type="body" sz="quarter" idx="22" hasCustomPrompt="1"/>
          </p:nvPr>
        </p:nvSpPr>
        <p:spPr>
          <a:xfrm>
            <a:off x="580378" y="254290"/>
            <a:ext cx="5105431" cy="301641"/>
          </a:xfrm>
        </p:spPr>
        <p:txBody>
          <a:bodyPr>
            <a:noAutofit/>
          </a:bodyPr>
          <a:lstStyle>
            <a:lvl1pPr marL="0" indent="0">
              <a:buNone/>
              <a:defRPr sz="1700">
                <a:solidFill>
                  <a:srgbClr val="002E5C">
                    <a:alpha val="50000"/>
                  </a:srgb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
        <p:nvSpPr>
          <p:cNvPr id="14" name="Text Placeholder 7">
            <a:extLst>
              <a:ext uri="{FF2B5EF4-FFF2-40B4-BE49-F238E27FC236}">
                <a16:creationId xmlns:a16="http://schemas.microsoft.com/office/drawing/2014/main" id="{1018E7E9-5082-0E44-877F-D103329E69FE}"/>
              </a:ext>
            </a:extLst>
          </p:cNvPr>
          <p:cNvSpPr>
            <a:spLocks noGrp="1"/>
          </p:cNvSpPr>
          <p:nvPr>
            <p:ph type="body" sz="quarter" idx="23" hasCustomPrompt="1"/>
          </p:nvPr>
        </p:nvSpPr>
        <p:spPr>
          <a:xfrm>
            <a:off x="580378" y="639192"/>
            <a:ext cx="10587494" cy="469900"/>
          </a:xfrm>
        </p:spPr>
        <p:txBody>
          <a:bodyPr>
            <a:noAutofit/>
          </a:bodyPr>
          <a:lstStyle>
            <a:lvl1pPr marL="0" indent="0">
              <a:buNone/>
              <a:defRPr sz="2800" b="0" i="0">
                <a:solidFill>
                  <a:srgbClr val="002E5C"/>
                </a:solidFill>
                <a:latin typeface="Poppins Medium" pitchFamily="2" charset="77"/>
                <a:cs typeface="Poppins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main title</a:t>
            </a:r>
          </a:p>
        </p:txBody>
      </p:sp>
    </p:spTree>
    <p:extLst>
      <p:ext uri="{BB962C8B-B14F-4D97-AF65-F5344CB8AC3E}">
        <p14:creationId xmlns:p14="http://schemas.microsoft.com/office/powerpoint/2010/main" val="138244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 Light Bkg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4222FAA-EFC3-934F-9797-485E3AE1DC13}"/>
              </a:ext>
            </a:extLst>
          </p:cNvPr>
          <p:cNvSpPr>
            <a:spLocks noGrp="1"/>
          </p:cNvSpPr>
          <p:nvPr>
            <p:ph type="dt" sz="half" idx="10"/>
          </p:nvPr>
        </p:nvSpPr>
        <p:spPr/>
        <p:txBody>
          <a:bodyPr/>
          <a:lstStyle/>
          <a:p>
            <a:fld id="{5130A9ED-616D-624D-B31E-0C2EAAE80A4D}" type="datetimeFigureOut">
              <a:rPr lang="en-US" smtClean="0"/>
              <a:t>4/19/2022</a:t>
            </a:fld>
            <a:endParaRPr lang="en-US"/>
          </a:p>
        </p:txBody>
      </p:sp>
      <p:sp>
        <p:nvSpPr>
          <p:cNvPr id="5" name="Footer Placeholder 4">
            <a:extLst>
              <a:ext uri="{FF2B5EF4-FFF2-40B4-BE49-F238E27FC236}">
                <a16:creationId xmlns:a16="http://schemas.microsoft.com/office/drawing/2014/main" id="{9AB1BEFA-5BB0-9F47-BB92-CBC907515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30D5E-35A3-C04D-9A3D-7D0C4DFCFBB8}"/>
              </a:ext>
            </a:extLst>
          </p:cNvPr>
          <p:cNvSpPr>
            <a:spLocks noGrp="1"/>
          </p:cNvSpPr>
          <p:nvPr>
            <p:ph type="sldNum" sz="quarter" idx="12"/>
          </p:nvPr>
        </p:nvSpPr>
        <p:spPr/>
        <p:txBody>
          <a:bodyPr/>
          <a:lstStyle/>
          <a:p>
            <a:fld id="{F6FCDDCB-53F6-B84F-B849-25D8F3E11F5B}" type="slidenum">
              <a:rPr lang="en-US" smtClean="0"/>
              <a:t>‹#›</a:t>
            </a:fld>
            <a:endParaRPr lang="en-US"/>
          </a:p>
        </p:txBody>
      </p:sp>
      <p:sp>
        <p:nvSpPr>
          <p:cNvPr id="8" name="Rectangle 7">
            <a:extLst>
              <a:ext uri="{FF2B5EF4-FFF2-40B4-BE49-F238E27FC236}">
                <a16:creationId xmlns:a16="http://schemas.microsoft.com/office/drawing/2014/main" id="{8536FDCC-D19D-FF4E-8216-3990565F167F}"/>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7">
            <a:extLst>
              <a:ext uri="{FF2B5EF4-FFF2-40B4-BE49-F238E27FC236}">
                <a16:creationId xmlns:a16="http://schemas.microsoft.com/office/drawing/2014/main" id="{9F33D8CD-AC49-284F-A128-C97BBCB05B44}"/>
              </a:ext>
            </a:extLst>
          </p:cNvPr>
          <p:cNvSpPr>
            <a:spLocks noGrp="1"/>
          </p:cNvSpPr>
          <p:nvPr>
            <p:ph type="body" sz="quarter" idx="13" hasCustomPrompt="1"/>
          </p:nvPr>
        </p:nvSpPr>
        <p:spPr>
          <a:xfrm>
            <a:off x="580378" y="254290"/>
            <a:ext cx="5105431" cy="301641"/>
          </a:xfrm>
        </p:spPr>
        <p:txBody>
          <a:bodyPr>
            <a:noAutofit/>
          </a:bodyPr>
          <a:lstStyle>
            <a:lvl1pPr marL="0" indent="0">
              <a:buNone/>
              <a:defRPr sz="1700">
                <a:solidFill>
                  <a:srgbClr val="002E5C">
                    <a:alpha val="50000"/>
                  </a:srgb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
        <p:nvSpPr>
          <p:cNvPr id="10" name="Text Placeholder 7">
            <a:extLst>
              <a:ext uri="{FF2B5EF4-FFF2-40B4-BE49-F238E27FC236}">
                <a16:creationId xmlns:a16="http://schemas.microsoft.com/office/drawing/2014/main" id="{C3DE977C-763D-5946-ABE1-DD409A0BFAF6}"/>
              </a:ext>
            </a:extLst>
          </p:cNvPr>
          <p:cNvSpPr>
            <a:spLocks noGrp="1"/>
          </p:cNvSpPr>
          <p:nvPr>
            <p:ph type="body" sz="quarter" idx="14" hasCustomPrompt="1"/>
          </p:nvPr>
        </p:nvSpPr>
        <p:spPr>
          <a:xfrm>
            <a:off x="580378" y="639192"/>
            <a:ext cx="10587494" cy="469900"/>
          </a:xfrm>
        </p:spPr>
        <p:txBody>
          <a:bodyPr>
            <a:noAutofit/>
          </a:bodyPr>
          <a:lstStyle>
            <a:lvl1pPr marL="0" indent="0">
              <a:buNone/>
              <a:defRPr sz="2800" b="0" i="0">
                <a:solidFill>
                  <a:srgbClr val="002E5C"/>
                </a:solidFill>
                <a:latin typeface="Poppins Medium" pitchFamily="2" charset="77"/>
                <a:cs typeface="Poppins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main title</a:t>
            </a:r>
          </a:p>
        </p:txBody>
      </p:sp>
      <p:sp>
        <p:nvSpPr>
          <p:cNvPr id="12" name="Content Placeholder 2">
            <a:extLst>
              <a:ext uri="{FF2B5EF4-FFF2-40B4-BE49-F238E27FC236}">
                <a16:creationId xmlns:a16="http://schemas.microsoft.com/office/drawing/2014/main" id="{723B2B0A-7BA6-8643-8D6A-D5C31AE700E4}"/>
              </a:ext>
            </a:extLst>
          </p:cNvPr>
          <p:cNvSpPr>
            <a:spLocks noGrp="1"/>
          </p:cNvSpPr>
          <p:nvPr>
            <p:ph idx="1"/>
          </p:nvPr>
        </p:nvSpPr>
        <p:spPr>
          <a:xfrm>
            <a:off x="580377" y="1727164"/>
            <a:ext cx="10931265" cy="4629186"/>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51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 Dark Bkg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4222FAA-EFC3-934F-9797-485E3AE1DC13}"/>
              </a:ext>
            </a:extLst>
          </p:cNvPr>
          <p:cNvSpPr>
            <a:spLocks noGrp="1"/>
          </p:cNvSpPr>
          <p:nvPr>
            <p:ph type="dt" sz="half" idx="10"/>
          </p:nvPr>
        </p:nvSpPr>
        <p:spPr/>
        <p:txBody>
          <a:bodyPr/>
          <a:lstStyle>
            <a:lvl1pPr>
              <a:defRPr>
                <a:solidFill>
                  <a:schemeClr val="accent2">
                    <a:lumMod val="50000"/>
                  </a:schemeClr>
                </a:solidFill>
              </a:defRPr>
            </a:lvl1pPr>
          </a:lstStyle>
          <a:p>
            <a:fld id="{5130A9ED-616D-624D-B31E-0C2EAAE80A4D}" type="datetimeFigureOut">
              <a:rPr lang="en-US" smtClean="0"/>
              <a:t>4/19/2022</a:t>
            </a:fld>
            <a:endParaRPr lang="en-US"/>
          </a:p>
        </p:txBody>
      </p:sp>
      <p:sp>
        <p:nvSpPr>
          <p:cNvPr id="5" name="Footer Placeholder 4">
            <a:extLst>
              <a:ext uri="{FF2B5EF4-FFF2-40B4-BE49-F238E27FC236}">
                <a16:creationId xmlns:a16="http://schemas.microsoft.com/office/drawing/2014/main" id="{9AB1BEFA-5BB0-9F47-BB92-CBC90751579C}"/>
              </a:ext>
            </a:extLst>
          </p:cNvPr>
          <p:cNvSpPr>
            <a:spLocks noGrp="1"/>
          </p:cNvSpPr>
          <p:nvPr>
            <p:ph type="ftr" sz="quarter" idx="11"/>
          </p:nvPr>
        </p:nvSpPr>
        <p:spPr/>
        <p:txBody>
          <a:bodyPr/>
          <a:lstStyle>
            <a:lvl1pPr>
              <a:defRPr>
                <a:solidFill>
                  <a:schemeClr val="accent2">
                    <a:lumMod val="50000"/>
                  </a:schemeClr>
                </a:solidFill>
              </a:defRPr>
            </a:lvl1pPr>
          </a:lstStyle>
          <a:p>
            <a:endParaRPr lang="en-US"/>
          </a:p>
        </p:txBody>
      </p:sp>
      <p:sp>
        <p:nvSpPr>
          <p:cNvPr id="6" name="Slide Number Placeholder 5">
            <a:extLst>
              <a:ext uri="{FF2B5EF4-FFF2-40B4-BE49-F238E27FC236}">
                <a16:creationId xmlns:a16="http://schemas.microsoft.com/office/drawing/2014/main" id="{71A30D5E-35A3-C04D-9A3D-7D0C4DFCFBB8}"/>
              </a:ext>
            </a:extLst>
          </p:cNvPr>
          <p:cNvSpPr>
            <a:spLocks noGrp="1"/>
          </p:cNvSpPr>
          <p:nvPr>
            <p:ph type="sldNum" sz="quarter" idx="12"/>
          </p:nvPr>
        </p:nvSpPr>
        <p:spPr/>
        <p:txBody>
          <a:bodyPr/>
          <a:lstStyle>
            <a:lvl1pPr>
              <a:defRPr>
                <a:solidFill>
                  <a:schemeClr val="accent2">
                    <a:lumMod val="50000"/>
                  </a:schemeClr>
                </a:solidFill>
              </a:defRPr>
            </a:lvl1pPr>
          </a:lstStyle>
          <a:p>
            <a:fld id="{F6FCDDCB-53F6-B84F-B849-25D8F3E11F5B}" type="slidenum">
              <a:rPr lang="en-US" smtClean="0"/>
              <a:t>‹#›</a:t>
            </a:fld>
            <a:endParaRPr lang="en-US"/>
          </a:p>
        </p:txBody>
      </p:sp>
      <p:sp>
        <p:nvSpPr>
          <p:cNvPr id="8" name="Rectangle 7">
            <a:extLst>
              <a:ext uri="{FF2B5EF4-FFF2-40B4-BE49-F238E27FC236}">
                <a16:creationId xmlns:a16="http://schemas.microsoft.com/office/drawing/2014/main" id="{7F128B98-9037-5F4A-ACCD-17958EAC055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7">
            <a:extLst>
              <a:ext uri="{FF2B5EF4-FFF2-40B4-BE49-F238E27FC236}">
                <a16:creationId xmlns:a16="http://schemas.microsoft.com/office/drawing/2014/main" id="{1122D96B-AA12-5343-A472-3E947702CA3C}"/>
              </a:ext>
            </a:extLst>
          </p:cNvPr>
          <p:cNvSpPr>
            <a:spLocks noGrp="1"/>
          </p:cNvSpPr>
          <p:nvPr>
            <p:ph type="body" sz="quarter" idx="22" hasCustomPrompt="1"/>
          </p:nvPr>
        </p:nvSpPr>
        <p:spPr>
          <a:xfrm>
            <a:off x="580378" y="254290"/>
            <a:ext cx="5105431" cy="301641"/>
          </a:xfrm>
        </p:spPr>
        <p:txBody>
          <a:bodyPr>
            <a:noAutofit/>
          </a:bodyPr>
          <a:lstStyle>
            <a:lvl1pPr marL="0" indent="0">
              <a:buNone/>
              <a:defRPr sz="1700">
                <a:solidFill>
                  <a:schemeClr val="accent2">
                    <a:alpha val="50000"/>
                  </a:scheme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
        <p:nvSpPr>
          <p:cNvPr id="10" name="Text Placeholder 7">
            <a:extLst>
              <a:ext uri="{FF2B5EF4-FFF2-40B4-BE49-F238E27FC236}">
                <a16:creationId xmlns:a16="http://schemas.microsoft.com/office/drawing/2014/main" id="{07474AA3-F72F-DA41-B3FA-1A45B072A1AA}"/>
              </a:ext>
            </a:extLst>
          </p:cNvPr>
          <p:cNvSpPr>
            <a:spLocks noGrp="1"/>
          </p:cNvSpPr>
          <p:nvPr>
            <p:ph type="body" sz="quarter" idx="23" hasCustomPrompt="1"/>
          </p:nvPr>
        </p:nvSpPr>
        <p:spPr>
          <a:xfrm>
            <a:off x="580378" y="639192"/>
            <a:ext cx="10587494" cy="469900"/>
          </a:xfrm>
        </p:spPr>
        <p:txBody>
          <a:bodyPr>
            <a:noAutofit/>
          </a:bodyPr>
          <a:lstStyle>
            <a:lvl1pPr marL="0" indent="0">
              <a:buNone/>
              <a:defRPr sz="2800" b="0" i="0">
                <a:solidFill>
                  <a:schemeClr val="tx1"/>
                </a:solidFill>
                <a:latin typeface="Poppins Medium" pitchFamily="2" charset="77"/>
                <a:cs typeface="Poppins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main title</a:t>
            </a:r>
          </a:p>
        </p:txBody>
      </p:sp>
      <p:sp>
        <p:nvSpPr>
          <p:cNvPr id="11" name="Content Placeholder 2">
            <a:extLst>
              <a:ext uri="{FF2B5EF4-FFF2-40B4-BE49-F238E27FC236}">
                <a16:creationId xmlns:a16="http://schemas.microsoft.com/office/drawing/2014/main" id="{2FE2D47E-878D-4F43-8589-DF745B0AD52C}"/>
              </a:ext>
            </a:extLst>
          </p:cNvPr>
          <p:cNvSpPr>
            <a:spLocks noGrp="1"/>
          </p:cNvSpPr>
          <p:nvPr>
            <p:ph idx="1"/>
          </p:nvPr>
        </p:nvSpPr>
        <p:spPr>
          <a:xfrm>
            <a:off x="580377" y="1727164"/>
            <a:ext cx="10931265" cy="4629186"/>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5602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 Light Alt Bkg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32245CC-181E-B14E-8174-0E0E4E2BF78D}"/>
              </a:ext>
            </a:extLst>
          </p:cNvPr>
          <p:cNvSpPr>
            <a:spLocks noGrp="1"/>
          </p:cNvSpPr>
          <p:nvPr>
            <p:ph type="body" sz="quarter" idx="10" hasCustomPrompt="1"/>
          </p:nvPr>
        </p:nvSpPr>
        <p:spPr>
          <a:xfrm>
            <a:off x="580378" y="254290"/>
            <a:ext cx="5105431" cy="301641"/>
          </a:xfrm>
        </p:spPr>
        <p:txBody>
          <a:bodyPr>
            <a:noAutofit/>
          </a:bodyPr>
          <a:lstStyle>
            <a:lvl1pPr marL="0" indent="0">
              <a:buNone/>
              <a:defRPr sz="1700">
                <a:solidFill>
                  <a:srgbClr val="002E5C">
                    <a:alpha val="50000"/>
                  </a:srgb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
        <p:nvSpPr>
          <p:cNvPr id="9" name="Text Placeholder 7">
            <a:extLst>
              <a:ext uri="{FF2B5EF4-FFF2-40B4-BE49-F238E27FC236}">
                <a16:creationId xmlns:a16="http://schemas.microsoft.com/office/drawing/2014/main" id="{C91FA994-CE2C-8241-AEDE-550A33A665E7}"/>
              </a:ext>
            </a:extLst>
          </p:cNvPr>
          <p:cNvSpPr>
            <a:spLocks noGrp="1"/>
          </p:cNvSpPr>
          <p:nvPr>
            <p:ph type="body" sz="quarter" idx="11" hasCustomPrompt="1"/>
          </p:nvPr>
        </p:nvSpPr>
        <p:spPr>
          <a:xfrm>
            <a:off x="580378" y="639192"/>
            <a:ext cx="10587494" cy="469900"/>
          </a:xfrm>
        </p:spPr>
        <p:txBody>
          <a:bodyPr>
            <a:noAutofit/>
          </a:bodyPr>
          <a:lstStyle>
            <a:lvl1pPr marL="0" indent="0">
              <a:buNone/>
              <a:defRPr sz="2800" b="0" i="0">
                <a:solidFill>
                  <a:srgbClr val="002E5C"/>
                </a:solidFill>
                <a:latin typeface="Poppins Medium" pitchFamily="2" charset="77"/>
                <a:cs typeface="Poppins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main title</a:t>
            </a:r>
          </a:p>
        </p:txBody>
      </p:sp>
      <p:sp>
        <p:nvSpPr>
          <p:cNvPr id="10" name="Rectangle 9">
            <a:extLst>
              <a:ext uri="{FF2B5EF4-FFF2-40B4-BE49-F238E27FC236}">
                <a16:creationId xmlns:a16="http://schemas.microsoft.com/office/drawing/2014/main" id="{645E20ED-960F-DF46-8796-18AB5E1630D6}"/>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E7777E6-0936-7A4D-BEDF-D6F354D2FDF4}"/>
              </a:ext>
            </a:extLst>
          </p:cNvPr>
          <p:cNvSpPr/>
          <p:nvPr/>
        </p:nvSpPr>
        <p:spPr>
          <a:xfrm>
            <a:off x="0" y="1423447"/>
            <a:ext cx="12192000" cy="5434553"/>
          </a:xfrm>
          <a:prstGeom prst="rect">
            <a:avLst/>
          </a:prstGeom>
          <a:solidFill>
            <a:srgbClr val="EC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A7DBF22-94BD-A548-BE7B-3BBB84808C19}"/>
              </a:ext>
            </a:extLst>
          </p:cNvPr>
          <p:cNvSpPr>
            <a:spLocks noGrp="1"/>
          </p:cNvSpPr>
          <p:nvPr>
            <p:ph idx="1"/>
          </p:nvPr>
        </p:nvSpPr>
        <p:spPr>
          <a:xfrm>
            <a:off x="580377" y="1727164"/>
            <a:ext cx="10931265" cy="4629186"/>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3584079-47B8-3A4D-91B8-75B8C1F984C9}"/>
              </a:ext>
            </a:extLst>
          </p:cNvPr>
          <p:cNvSpPr>
            <a:spLocks noGrp="1"/>
          </p:cNvSpPr>
          <p:nvPr>
            <p:ph type="dt" sz="half" idx="12"/>
          </p:nvPr>
        </p:nvSpPr>
        <p:spPr>
          <a:xfrm>
            <a:off x="367552" y="6356350"/>
            <a:ext cx="2743200" cy="365125"/>
          </a:xfrm>
        </p:spPr>
        <p:txBody>
          <a:bodyPr/>
          <a:lstStyle/>
          <a:p>
            <a:fld id="{5130A9ED-616D-624D-B31E-0C2EAAE80A4D}" type="datetimeFigureOut">
              <a:rPr lang="en-US" smtClean="0"/>
              <a:t>4/19/2022</a:t>
            </a:fld>
            <a:endParaRPr lang="en-US"/>
          </a:p>
        </p:txBody>
      </p:sp>
      <p:sp>
        <p:nvSpPr>
          <p:cNvPr id="11" name="Footer Placeholder 4">
            <a:extLst>
              <a:ext uri="{FF2B5EF4-FFF2-40B4-BE49-F238E27FC236}">
                <a16:creationId xmlns:a16="http://schemas.microsoft.com/office/drawing/2014/main" id="{4B940F1C-6C27-6645-8115-69F52DF3E26F}"/>
              </a:ext>
            </a:extLst>
          </p:cNvPr>
          <p:cNvSpPr>
            <a:spLocks noGrp="1"/>
          </p:cNvSpPr>
          <p:nvPr>
            <p:ph type="ftr" sz="quarter" idx="13"/>
          </p:nvPr>
        </p:nvSpPr>
        <p:spPr>
          <a:xfrm>
            <a:off x="4038600" y="6356350"/>
            <a:ext cx="4114800" cy="365125"/>
          </a:xfrm>
        </p:spPr>
        <p:txBody>
          <a:bodyPr/>
          <a:lstStyle/>
          <a:p>
            <a:endParaRPr lang="en-US"/>
          </a:p>
        </p:txBody>
      </p:sp>
      <p:sp>
        <p:nvSpPr>
          <p:cNvPr id="12" name="Slide Number Placeholder 5">
            <a:extLst>
              <a:ext uri="{FF2B5EF4-FFF2-40B4-BE49-F238E27FC236}">
                <a16:creationId xmlns:a16="http://schemas.microsoft.com/office/drawing/2014/main" id="{17C140B8-3B79-DA45-AA51-09C4DC932192}"/>
              </a:ext>
            </a:extLst>
          </p:cNvPr>
          <p:cNvSpPr>
            <a:spLocks noGrp="1"/>
          </p:cNvSpPr>
          <p:nvPr>
            <p:ph type="sldNum" sz="quarter" idx="14"/>
          </p:nvPr>
        </p:nvSpPr>
        <p:spPr>
          <a:xfrm>
            <a:off x="9081248" y="6356350"/>
            <a:ext cx="2743200" cy="365125"/>
          </a:xfrm>
        </p:spPr>
        <p:txBody>
          <a:bodyPr/>
          <a:lstStyle/>
          <a:p>
            <a:fld id="{F6FCDDCB-53F6-B84F-B849-25D8F3E11F5B}" type="slidenum">
              <a:rPr lang="en-US" smtClean="0"/>
              <a:t>‹#›</a:t>
            </a:fld>
            <a:endParaRPr lang="en-US"/>
          </a:p>
        </p:txBody>
      </p:sp>
    </p:spTree>
    <p:extLst>
      <p:ext uri="{BB962C8B-B14F-4D97-AF65-F5344CB8AC3E}">
        <p14:creationId xmlns:p14="http://schemas.microsoft.com/office/powerpoint/2010/main" val="504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 Al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DC2601-8F37-214F-8DFE-AD28291CD17B}"/>
              </a:ext>
            </a:extLst>
          </p:cNvPr>
          <p:cNvSpPr/>
          <p:nvPr/>
        </p:nvSpPr>
        <p:spPr>
          <a:xfrm>
            <a:off x="10071847" y="0"/>
            <a:ext cx="2120153" cy="6858000"/>
          </a:xfrm>
          <a:prstGeom prst="rect">
            <a:avLst/>
          </a:prstGeom>
          <a:solidFill>
            <a:srgbClr val="00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89A9221-3816-4447-8F84-96A81632F2E5}"/>
              </a:ext>
            </a:extLst>
          </p:cNvPr>
          <p:cNvPicPr>
            <a:picLocks noChangeAspect="1"/>
          </p:cNvPicPr>
          <p:nvPr/>
        </p:nvPicPr>
        <p:blipFill>
          <a:blip r:embed="rId2"/>
          <a:stretch>
            <a:fillRect/>
          </a:stretch>
        </p:blipFill>
        <p:spPr>
          <a:xfrm rot="16200000">
            <a:off x="7906497" y="416023"/>
            <a:ext cx="6464300" cy="2120900"/>
          </a:xfrm>
          <a:prstGeom prst="rect">
            <a:avLst/>
          </a:prstGeom>
        </p:spPr>
      </p:pic>
      <p:pic>
        <p:nvPicPr>
          <p:cNvPr id="13" name="Picture 12">
            <a:extLst>
              <a:ext uri="{FF2B5EF4-FFF2-40B4-BE49-F238E27FC236}">
                <a16:creationId xmlns:a16="http://schemas.microsoft.com/office/drawing/2014/main" id="{FE2D7D79-E46F-5E4F-BA91-30183B86982A}"/>
              </a:ext>
            </a:extLst>
          </p:cNvPr>
          <p:cNvPicPr>
            <a:picLocks noChangeAspect="1"/>
          </p:cNvPicPr>
          <p:nvPr/>
        </p:nvPicPr>
        <p:blipFill>
          <a:blip r:embed="rId2"/>
          <a:stretch>
            <a:fillRect/>
          </a:stretch>
        </p:blipFill>
        <p:spPr>
          <a:xfrm rot="5400000">
            <a:off x="7906497" y="4152900"/>
            <a:ext cx="6464300" cy="2120900"/>
          </a:xfrm>
          <a:prstGeom prst="rect">
            <a:avLst/>
          </a:prstGeom>
        </p:spPr>
      </p:pic>
      <p:sp>
        <p:nvSpPr>
          <p:cNvPr id="4" name="Date Placeholder 3">
            <a:extLst>
              <a:ext uri="{FF2B5EF4-FFF2-40B4-BE49-F238E27FC236}">
                <a16:creationId xmlns:a16="http://schemas.microsoft.com/office/drawing/2014/main" id="{B4222FAA-EFC3-934F-9797-485E3AE1DC13}"/>
              </a:ext>
            </a:extLst>
          </p:cNvPr>
          <p:cNvSpPr>
            <a:spLocks noGrp="1"/>
          </p:cNvSpPr>
          <p:nvPr>
            <p:ph type="dt" sz="half" idx="10"/>
          </p:nvPr>
        </p:nvSpPr>
        <p:spPr/>
        <p:txBody>
          <a:bodyPr/>
          <a:lstStyle/>
          <a:p>
            <a:fld id="{5130A9ED-616D-624D-B31E-0C2EAAE80A4D}" type="datetimeFigureOut">
              <a:rPr lang="en-US" smtClean="0"/>
              <a:t>4/19/2022</a:t>
            </a:fld>
            <a:endParaRPr lang="en-US"/>
          </a:p>
        </p:txBody>
      </p:sp>
      <p:sp>
        <p:nvSpPr>
          <p:cNvPr id="5" name="Footer Placeholder 4">
            <a:extLst>
              <a:ext uri="{FF2B5EF4-FFF2-40B4-BE49-F238E27FC236}">
                <a16:creationId xmlns:a16="http://schemas.microsoft.com/office/drawing/2014/main" id="{9AB1BEFA-5BB0-9F47-BB92-CBC907515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30D5E-35A3-C04D-9A3D-7D0C4DFCFBB8}"/>
              </a:ext>
            </a:extLst>
          </p:cNvPr>
          <p:cNvSpPr>
            <a:spLocks noGrp="1"/>
          </p:cNvSpPr>
          <p:nvPr>
            <p:ph type="sldNum" sz="quarter" idx="12"/>
          </p:nvPr>
        </p:nvSpPr>
        <p:spPr/>
        <p:txBody>
          <a:bodyPr/>
          <a:lstStyle/>
          <a:p>
            <a:fld id="{F6FCDDCB-53F6-B84F-B849-25D8F3E11F5B}" type="slidenum">
              <a:rPr lang="en-US" smtClean="0"/>
              <a:t>‹#›</a:t>
            </a:fld>
            <a:endParaRPr lang="en-US"/>
          </a:p>
        </p:txBody>
      </p:sp>
      <p:sp>
        <p:nvSpPr>
          <p:cNvPr id="10" name="Rectangle 9">
            <a:extLst>
              <a:ext uri="{FF2B5EF4-FFF2-40B4-BE49-F238E27FC236}">
                <a16:creationId xmlns:a16="http://schemas.microsoft.com/office/drawing/2014/main" id="{6E135EF1-FE85-EC45-A9DF-C3010296B385}"/>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7">
            <a:extLst>
              <a:ext uri="{FF2B5EF4-FFF2-40B4-BE49-F238E27FC236}">
                <a16:creationId xmlns:a16="http://schemas.microsoft.com/office/drawing/2014/main" id="{0DF2087A-6134-C94F-A74C-62D675CF9EA9}"/>
              </a:ext>
            </a:extLst>
          </p:cNvPr>
          <p:cNvSpPr>
            <a:spLocks noGrp="1"/>
          </p:cNvSpPr>
          <p:nvPr>
            <p:ph type="body" sz="quarter" idx="13" hasCustomPrompt="1"/>
          </p:nvPr>
        </p:nvSpPr>
        <p:spPr>
          <a:xfrm>
            <a:off x="580378" y="254290"/>
            <a:ext cx="5105431" cy="301641"/>
          </a:xfrm>
        </p:spPr>
        <p:txBody>
          <a:bodyPr>
            <a:noAutofit/>
          </a:bodyPr>
          <a:lstStyle>
            <a:lvl1pPr marL="0" indent="0">
              <a:buNone/>
              <a:defRPr sz="1700">
                <a:solidFill>
                  <a:srgbClr val="002E5C">
                    <a:alpha val="50000"/>
                  </a:srgb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
        <p:nvSpPr>
          <p:cNvPr id="17" name="Text Placeholder 7">
            <a:extLst>
              <a:ext uri="{FF2B5EF4-FFF2-40B4-BE49-F238E27FC236}">
                <a16:creationId xmlns:a16="http://schemas.microsoft.com/office/drawing/2014/main" id="{2503F393-8B90-744D-8EA0-7311303193E3}"/>
              </a:ext>
            </a:extLst>
          </p:cNvPr>
          <p:cNvSpPr>
            <a:spLocks noGrp="1"/>
          </p:cNvSpPr>
          <p:nvPr>
            <p:ph type="body" sz="quarter" idx="14" hasCustomPrompt="1"/>
          </p:nvPr>
        </p:nvSpPr>
        <p:spPr>
          <a:xfrm>
            <a:off x="580378" y="639192"/>
            <a:ext cx="10587494" cy="469900"/>
          </a:xfrm>
        </p:spPr>
        <p:txBody>
          <a:bodyPr>
            <a:noAutofit/>
          </a:bodyPr>
          <a:lstStyle>
            <a:lvl1pPr marL="0" indent="0">
              <a:buNone/>
              <a:defRPr sz="2800" b="0" i="0">
                <a:solidFill>
                  <a:srgbClr val="002E5C"/>
                </a:solidFill>
                <a:latin typeface="Poppins Medium" pitchFamily="2" charset="77"/>
                <a:cs typeface="Poppins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main title</a:t>
            </a:r>
          </a:p>
        </p:txBody>
      </p:sp>
      <p:sp>
        <p:nvSpPr>
          <p:cNvPr id="18" name="Content Placeholder 2">
            <a:extLst>
              <a:ext uri="{FF2B5EF4-FFF2-40B4-BE49-F238E27FC236}">
                <a16:creationId xmlns:a16="http://schemas.microsoft.com/office/drawing/2014/main" id="{F33C4DFB-1927-3745-AAEB-C8C673EB5ABF}"/>
              </a:ext>
            </a:extLst>
          </p:cNvPr>
          <p:cNvSpPr>
            <a:spLocks noGrp="1"/>
          </p:cNvSpPr>
          <p:nvPr>
            <p:ph idx="1"/>
          </p:nvPr>
        </p:nvSpPr>
        <p:spPr>
          <a:xfrm>
            <a:off x="580378" y="1727164"/>
            <a:ext cx="9004494" cy="4629186"/>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331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ansition/Emphasis">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59F07A-0FD7-9F4F-A5B4-F1045A4CE2F6}"/>
              </a:ext>
            </a:extLst>
          </p:cNvPr>
          <p:cNvPicPr>
            <a:picLocks noChangeAspect="1"/>
          </p:cNvPicPr>
          <p:nvPr/>
        </p:nvPicPr>
        <p:blipFill>
          <a:blip r:embed="rId2"/>
          <a:stretch>
            <a:fillRect/>
          </a:stretch>
        </p:blipFill>
        <p:spPr>
          <a:xfrm>
            <a:off x="-9715455" y="-5415328"/>
            <a:ext cx="31622909" cy="17688656"/>
          </a:xfrm>
          <a:prstGeom prst="rect">
            <a:avLst/>
          </a:prstGeom>
        </p:spPr>
      </p:pic>
      <p:sp>
        <p:nvSpPr>
          <p:cNvPr id="9" name="Text Placeholder 8">
            <a:extLst>
              <a:ext uri="{FF2B5EF4-FFF2-40B4-BE49-F238E27FC236}">
                <a16:creationId xmlns:a16="http://schemas.microsoft.com/office/drawing/2014/main" id="{B89D8A5E-26CB-C945-B703-3DA5B215F9A8}"/>
              </a:ext>
            </a:extLst>
          </p:cNvPr>
          <p:cNvSpPr>
            <a:spLocks noGrp="1"/>
          </p:cNvSpPr>
          <p:nvPr>
            <p:ph type="body" sz="quarter" idx="13"/>
          </p:nvPr>
        </p:nvSpPr>
        <p:spPr>
          <a:xfrm>
            <a:off x="2845591" y="2302049"/>
            <a:ext cx="6500812" cy="2686050"/>
          </a:xfrm>
        </p:spPr>
        <p:txBody>
          <a:bodyPr anchor="ctr"/>
          <a:lstStyle>
            <a:lvl1pPr algn="ctr">
              <a:lnSpc>
                <a:spcPct val="90000"/>
              </a:lnSpc>
              <a:buNone/>
              <a:defRPr sz="4800"/>
            </a:lvl1pPr>
            <a:lvl2pPr algn="ctr">
              <a:buNone/>
              <a:defRPr sz="4800"/>
            </a:lvl2pPr>
            <a:lvl3pPr algn="ctr">
              <a:buNone/>
              <a:defRPr sz="4800"/>
            </a:lvl3pPr>
            <a:lvl4pPr algn="ctr">
              <a:buNone/>
              <a:defRPr sz="4800"/>
            </a:lvl4pPr>
            <a:lvl5pPr algn="ctr">
              <a:buNone/>
              <a:defRPr sz="4800"/>
            </a:lvl5pPr>
          </a:lstStyle>
          <a:p>
            <a:pPr lvl="0"/>
            <a:r>
              <a:rPr lang="en-US"/>
              <a:t>Click to edit Master text styles</a:t>
            </a:r>
          </a:p>
        </p:txBody>
      </p:sp>
      <p:sp>
        <p:nvSpPr>
          <p:cNvPr id="8" name="Text Placeholder 7">
            <a:extLst>
              <a:ext uri="{FF2B5EF4-FFF2-40B4-BE49-F238E27FC236}">
                <a16:creationId xmlns:a16="http://schemas.microsoft.com/office/drawing/2014/main" id="{5842C794-3281-A043-AE18-63AB7BE6A372}"/>
              </a:ext>
            </a:extLst>
          </p:cNvPr>
          <p:cNvSpPr>
            <a:spLocks noGrp="1"/>
          </p:cNvSpPr>
          <p:nvPr>
            <p:ph type="body" sz="quarter" idx="22" hasCustomPrompt="1"/>
          </p:nvPr>
        </p:nvSpPr>
        <p:spPr>
          <a:xfrm>
            <a:off x="3543281" y="1805024"/>
            <a:ext cx="5105431" cy="301641"/>
          </a:xfrm>
        </p:spPr>
        <p:txBody>
          <a:bodyPr>
            <a:normAutofit/>
          </a:bodyPr>
          <a:lstStyle>
            <a:lvl1pPr marL="0" indent="0" algn="ctr">
              <a:buNone/>
              <a:defRPr sz="1700">
                <a:solidFill>
                  <a:schemeClr val="accent2">
                    <a:alpha val="50000"/>
                  </a:scheme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Tree>
    <p:extLst>
      <p:ext uri="{BB962C8B-B14F-4D97-AF65-F5344CB8AC3E}">
        <p14:creationId xmlns:p14="http://schemas.microsoft.com/office/powerpoint/2010/main" val="4060737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4222FAA-EFC3-934F-9797-485E3AE1DC13}"/>
              </a:ext>
            </a:extLst>
          </p:cNvPr>
          <p:cNvSpPr>
            <a:spLocks noGrp="1"/>
          </p:cNvSpPr>
          <p:nvPr>
            <p:ph type="dt" sz="half" idx="10"/>
          </p:nvPr>
        </p:nvSpPr>
        <p:spPr/>
        <p:txBody>
          <a:bodyPr/>
          <a:lstStyle/>
          <a:p>
            <a:fld id="{5130A9ED-616D-624D-B31E-0C2EAAE80A4D}" type="datetimeFigureOut">
              <a:rPr lang="en-US" smtClean="0"/>
              <a:t>4/19/2022</a:t>
            </a:fld>
            <a:endParaRPr lang="en-US"/>
          </a:p>
        </p:txBody>
      </p:sp>
      <p:sp>
        <p:nvSpPr>
          <p:cNvPr id="5" name="Footer Placeholder 4">
            <a:extLst>
              <a:ext uri="{FF2B5EF4-FFF2-40B4-BE49-F238E27FC236}">
                <a16:creationId xmlns:a16="http://schemas.microsoft.com/office/drawing/2014/main" id="{9AB1BEFA-5BB0-9F47-BB92-CBC907515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30D5E-35A3-C04D-9A3D-7D0C4DFCFBB8}"/>
              </a:ext>
            </a:extLst>
          </p:cNvPr>
          <p:cNvSpPr>
            <a:spLocks noGrp="1"/>
          </p:cNvSpPr>
          <p:nvPr>
            <p:ph type="sldNum" sz="quarter" idx="12"/>
          </p:nvPr>
        </p:nvSpPr>
        <p:spPr/>
        <p:txBody>
          <a:bodyPr/>
          <a:lstStyle/>
          <a:p>
            <a:fld id="{F6FCDDCB-53F6-B84F-B849-25D8F3E11F5B}" type="slidenum">
              <a:rPr lang="en-US" smtClean="0"/>
              <a:t>‹#›</a:t>
            </a:fld>
            <a:endParaRPr lang="en-US"/>
          </a:p>
        </p:txBody>
      </p:sp>
      <p:graphicFrame>
        <p:nvGraphicFramePr>
          <p:cNvPr id="7" name="Diagram 6">
            <a:extLst>
              <a:ext uri="{FF2B5EF4-FFF2-40B4-BE49-F238E27FC236}">
                <a16:creationId xmlns:a16="http://schemas.microsoft.com/office/drawing/2014/main" id="{7CA94E66-50AC-6848-AC6E-52023068D9FB}"/>
              </a:ext>
            </a:extLst>
          </p:cNvPr>
          <p:cNvGraphicFramePr/>
          <p:nvPr>
            <p:extLst>
              <p:ext uri="{D42A27DB-BD31-4B8C-83A1-F6EECF244321}">
                <p14:modId xmlns:p14="http://schemas.microsoft.com/office/powerpoint/2010/main" val="3251311588"/>
              </p:ext>
            </p:extLst>
          </p:nvPr>
        </p:nvGraphicFramePr>
        <p:xfrm>
          <a:off x="838199" y="2592131"/>
          <a:ext cx="10515599" cy="2868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8">
            <a:extLst>
              <a:ext uri="{FF2B5EF4-FFF2-40B4-BE49-F238E27FC236}">
                <a16:creationId xmlns:a16="http://schemas.microsoft.com/office/drawing/2014/main" id="{EB1F5DD3-4692-C945-8960-EB4ED429E67E}"/>
              </a:ext>
            </a:extLst>
          </p:cNvPr>
          <p:cNvSpPr>
            <a:spLocks noGrp="1"/>
          </p:cNvSpPr>
          <p:nvPr>
            <p:ph type="body" sz="quarter" idx="13"/>
          </p:nvPr>
        </p:nvSpPr>
        <p:spPr>
          <a:xfrm>
            <a:off x="1073603" y="2117655"/>
            <a:ext cx="1872344" cy="1361318"/>
          </a:xfrm>
        </p:spPr>
        <p:txBody>
          <a:bodyPr/>
          <a:lstStyle>
            <a:lvl1pPr marL="0" indent="0" algn="l" rtl="0">
              <a:buNone/>
              <a:defRPr sz="1300"/>
            </a:lvl1pPr>
            <a:lvl2pPr algn="thaiDist" rtl="0">
              <a:buNone/>
              <a:defRPr sz="1300"/>
            </a:lvl2pPr>
            <a:lvl3pPr algn="thaiDist" rtl="0">
              <a:buNone/>
              <a:defRPr sz="1300"/>
            </a:lvl3pPr>
            <a:lvl4pPr algn="thaiDist" rtl="0">
              <a:buNone/>
              <a:defRPr sz="1300"/>
            </a:lvl4pPr>
            <a:lvl5pPr algn="thaiDist" rtl="0">
              <a:buNone/>
              <a:defRPr sz="1300"/>
            </a:lvl5pPr>
          </a:lstStyle>
          <a:p>
            <a:pPr lvl="0"/>
            <a:r>
              <a:rPr lang="en-US"/>
              <a:t>Click to edit Master text styles</a:t>
            </a:r>
          </a:p>
        </p:txBody>
      </p:sp>
      <p:cxnSp>
        <p:nvCxnSpPr>
          <p:cNvPr id="11" name="Straight Connector 10">
            <a:extLst>
              <a:ext uri="{FF2B5EF4-FFF2-40B4-BE49-F238E27FC236}">
                <a16:creationId xmlns:a16="http://schemas.microsoft.com/office/drawing/2014/main" id="{E118B7B4-0232-9947-AF9B-6E179EF9D230}"/>
              </a:ext>
            </a:extLst>
          </p:cNvPr>
          <p:cNvCxnSpPr>
            <a:cxnSpLocks/>
          </p:cNvCxnSpPr>
          <p:nvPr/>
        </p:nvCxnSpPr>
        <p:spPr>
          <a:xfrm flipV="1">
            <a:off x="866775" y="2167281"/>
            <a:ext cx="0" cy="1447458"/>
          </a:xfrm>
          <a:prstGeom prst="line">
            <a:avLst/>
          </a:prstGeom>
          <a:ln w="38100" cap="rnd">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729AC4D4-FD25-B14E-BC97-919ABA2C75DE}"/>
              </a:ext>
            </a:extLst>
          </p:cNvPr>
          <p:cNvSpPr>
            <a:spLocks noGrp="1"/>
          </p:cNvSpPr>
          <p:nvPr>
            <p:ph type="body" sz="quarter" idx="14"/>
          </p:nvPr>
        </p:nvSpPr>
        <p:spPr>
          <a:xfrm>
            <a:off x="4488317" y="2117655"/>
            <a:ext cx="1872344" cy="1361318"/>
          </a:xfrm>
        </p:spPr>
        <p:txBody>
          <a:bodyPr/>
          <a:lstStyle>
            <a:lvl1pPr marL="0" indent="0" algn="l" rtl="0">
              <a:buNone/>
              <a:defRPr sz="1300"/>
            </a:lvl1pPr>
            <a:lvl2pPr algn="thaiDist" rtl="0">
              <a:buNone/>
              <a:defRPr sz="1300"/>
            </a:lvl2pPr>
            <a:lvl3pPr algn="thaiDist" rtl="0">
              <a:buNone/>
              <a:defRPr sz="1300"/>
            </a:lvl3pPr>
            <a:lvl4pPr algn="thaiDist" rtl="0">
              <a:buNone/>
              <a:defRPr sz="1300"/>
            </a:lvl4pPr>
            <a:lvl5pPr algn="thaiDist" rtl="0">
              <a:buNone/>
              <a:defRPr sz="13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8355502D-7B9D-F944-BD10-84072E197334}"/>
              </a:ext>
            </a:extLst>
          </p:cNvPr>
          <p:cNvCxnSpPr>
            <a:cxnSpLocks/>
          </p:cNvCxnSpPr>
          <p:nvPr/>
        </p:nvCxnSpPr>
        <p:spPr>
          <a:xfrm flipV="1">
            <a:off x="4281489" y="2167281"/>
            <a:ext cx="0" cy="1447458"/>
          </a:xfrm>
          <a:prstGeom prst="line">
            <a:avLst/>
          </a:prstGeom>
          <a:ln w="38100" cap="rnd">
            <a:solidFill>
              <a:srgbClr val="426486"/>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13D76024-A814-1547-86DE-209543B81D71}"/>
              </a:ext>
            </a:extLst>
          </p:cNvPr>
          <p:cNvSpPr>
            <a:spLocks noGrp="1"/>
          </p:cNvSpPr>
          <p:nvPr>
            <p:ph type="body" sz="quarter" idx="15"/>
          </p:nvPr>
        </p:nvSpPr>
        <p:spPr>
          <a:xfrm>
            <a:off x="7845880" y="2117655"/>
            <a:ext cx="1872344" cy="1361318"/>
          </a:xfrm>
        </p:spPr>
        <p:txBody>
          <a:bodyPr/>
          <a:lstStyle>
            <a:lvl1pPr marL="0" indent="0" algn="l" rtl="0">
              <a:buNone/>
              <a:defRPr sz="1300"/>
            </a:lvl1pPr>
            <a:lvl2pPr algn="thaiDist" rtl="0">
              <a:buNone/>
              <a:defRPr sz="1300"/>
            </a:lvl2pPr>
            <a:lvl3pPr algn="thaiDist" rtl="0">
              <a:buNone/>
              <a:defRPr sz="1300"/>
            </a:lvl3pPr>
            <a:lvl4pPr algn="thaiDist" rtl="0">
              <a:buNone/>
              <a:defRPr sz="1300"/>
            </a:lvl4pPr>
            <a:lvl5pPr algn="thaiDist" rtl="0">
              <a:buNone/>
              <a:defRPr sz="13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BEDD214F-27AC-D441-A169-F0CD62EEB23F}"/>
              </a:ext>
            </a:extLst>
          </p:cNvPr>
          <p:cNvCxnSpPr>
            <a:cxnSpLocks/>
          </p:cNvCxnSpPr>
          <p:nvPr/>
        </p:nvCxnSpPr>
        <p:spPr>
          <a:xfrm flipV="1">
            <a:off x="7639052" y="2167281"/>
            <a:ext cx="0" cy="1447458"/>
          </a:xfrm>
          <a:prstGeom prst="line">
            <a:avLst/>
          </a:prstGeom>
          <a:ln w="38100" cap="rnd">
            <a:solidFill>
              <a:srgbClr val="6B86A0"/>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19" name="Text Placeholder 8">
            <a:extLst>
              <a:ext uri="{FF2B5EF4-FFF2-40B4-BE49-F238E27FC236}">
                <a16:creationId xmlns:a16="http://schemas.microsoft.com/office/drawing/2014/main" id="{5EC270E4-D2AF-C148-A17E-42471438D093}"/>
              </a:ext>
            </a:extLst>
          </p:cNvPr>
          <p:cNvSpPr>
            <a:spLocks noGrp="1"/>
          </p:cNvSpPr>
          <p:nvPr>
            <p:ph type="body" sz="quarter" idx="16"/>
          </p:nvPr>
        </p:nvSpPr>
        <p:spPr>
          <a:xfrm>
            <a:off x="2773815" y="4603680"/>
            <a:ext cx="1872344" cy="1361318"/>
          </a:xfrm>
        </p:spPr>
        <p:txBody>
          <a:bodyPr/>
          <a:lstStyle>
            <a:lvl1pPr marL="0" indent="0" algn="l" rtl="0">
              <a:buNone/>
              <a:defRPr sz="1300"/>
            </a:lvl1pPr>
            <a:lvl2pPr algn="thaiDist" rtl="0">
              <a:buNone/>
              <a:defRPr sz="1300"/>
            </a:lvl2pPr>
            <a:lvl3pPr algn="thaiDist" rtl="0">
              <a:buNone/>
              <a:defRPr sz="1300"/>
            </a:lvl3pPr>
            <a:lvl4pPr algn="thaiDist" rtl="0">
              <a:buNone/>
              <a:defRPr sz="1300"/>
            </a:lvl4pPr>
            <a:lvl5pPr algn="thaiDist" rtl="0">
              <a:buNone/>
              <a:defRPr sz="13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995D31AF-8A94-9244-B5C4-7CE345330A1E}"/>
              </a:ext>
            </a:extLst>
          </p:cNvPr>
          <p:cNvCxnSpPr>
            <a:cxnSpLocks/>
          </p:cNvCxnSpPr>
          <p:nvPr/>
        </p:nvCxnSpPr>
        <p:spPr>
          <a:xfrm flipV="1">
            <a:off x="2581275" y="4438995"/>
            <a:ext cx="0" cy="1447458"/>
          </a:xfrm>
          <a:prstGeom prst="line">
            <a:avLst/>
          </a:prstGeom>
          <a:ln w="38100" cap="rnd">
            <a:solidFill>
              <a:srgbClr val="2F547A"/>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26B801A2-F4BC-3843-90D8-B8800387CF4F}"/>
              </a:ext>
            </a:extLst>
          </p:cNvPr>
          <p:cNvSpPr>
            <a:spLocks noGrp="1"/>
          </p:cNvSpPr>
          <p:nvPr>
            <p:ph type="body" sz="quarter" idx="17"/>
          </p:nvPr>
        </p:nvSpPr>
        <p:spPr>
          <a:xfrm>
            <a:off x="6145665" y="4603680"/>
            <a:ext cx="1872344" cy="1361318"/>
          </a:xfrm>
        </p:spPr>
        <p:txBody>
          <a:bodyPr/>
          <a:lstStyle>
            <a:lvl1pPr marL="0" indent="0" algn="l" rtl="0">
              <a:buNone/>
              <a:defRPr sz="1300"/>
            </a:lvl1pPr>
            <a:lvl2pPr algn="thaiDist" rtl="0">
              <a:buNone/>
              <a:defRPr sz="1300"/>
            </a:lvl2pPr>
            <a:lvl3pPr algn="thaiDist" rtl="0">
              <a:buNone/>
              <a:defRPr sz="1300"/>
            </a:lvl3pPr>
            <a:lvl4pPr algn="thaiDist" rtl="0">
              <a:buNone/>
              <a:defRPr sz="1300"/>
            </a:lvl4pPr>
            <a:lvl5pPr algn="thaiDist" rtl="0">
              <a:buNone/>
              <a:defRPr sz="1300"/>
            </a:lvl5pPr>
          </a:lstStyle>
          <a:p>
            <a:pPr lvl="0"/>
            <a:r>
              <a:rPr lang="en-US"/>
              <a:t>Click to edit Master text styles</a:t>
            </a:r>
          </a:p>
        </p:txBody>
      </p:sp>
      <p:cxnSp>
        <p:nvCxnSpPr>
          <p:cNvPr id="22" name="Straight Connector 21">
            <a:extLst>
              <a:ext uri="{FF2B5EF4-FFF2-40B4-BE49-F238E27FC236}">
                <a16:creationId xmlns:a16="http://schemas.microsoft.com/office/drawing/2014/main" id="{FD515D29-EA0C-9B45-9E96-94E8887E09FF}"/>
              </a:ext>
            </a:extLst>
          </p:cNvPr>
          <p:cNvCxnSpPr>
            <a:cxnSpLocks/>
          </p:cNvCxnSpPr>
          <p:nvPr/>
        </p:nvCxnSpPr>
        <p:spPr>
          <a:xfrm flipV="1">
            <a:off x="5953125" y="4438995"/>
            <a:ext cx="0" cy="1447458"/>
          </a:xfrm>
          <a:prstGeom prst="line">
            <a:avLst/>
          </a:prstGeom>
          <a:ln w="38100" cap="rnd">
            <a:solidFill>
              <a:srgbClr val="577695"/>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3" name="Text Placeholder 8">
            <a:extLst>
              <a:ext uri="{FF2B5EF4-FFF2-40B4-BE49-F238E27FC236}">
                <a16:creationId xmlns:a16="http://schemas.microsoft.com/office/drawing/2014/main" id="{10046B49-5F96-F740-BFB3-71E846B0B2AF}"/>
              </a:ext>
            </a:extLst>
          </p:cNvPr>
          <p:cNvSpPr>
            <a:spLocks noGrp="1"/>
          </p:cNvSpPr>
          <p:nvPr>
            <p:ph type="body" sz="quarter" idx="18"/>
          </p:nvPr>
        </p:nvSpPr>
        <p:spPr>
          <a:xfrm>
            <a:off x="9517515" y="4603680"/>
            <a:ext cx="1872344" cy="1361318"/>
          </a:xfrm>
        </p:spPr>
        <p:txBody>
          <a:bodyPr/>
          <a:lstStyle>
            <a:lvl1pPr marL="0" indent="0" algn="l" rtl="0">
              <a:buNone/>
              <a:defRPr sz="1300"/>
            </a:lvl1pPr>
            <a:lvl2pPr algn="thaiDist" rtl="0">
              <a:buNone/>
              <a:defRPr sz="1300"/>
            </a:lvl2pPr>
            <a:lvl3pPr algn="thaiDist" rtl="0">
              <a:buNone/>
              <a:defRPr sz="1300"/>
            </a:lvl3pPr>
            <a:lvl4pPr algn="thaiDist" rtl="0">
              <a:buNone/>
              <a:defRPr sz="1300"/>
            </a:lvl4pPr>
            <a:lvl5pPr algn="thaiDist" rtl="0">
              <a:buNone/>
              <a:defRPr sz="1300"/>
            </a:lvl5pPr>
          </a:lstStyle>
          <a:p>
            <a:pPr lvl="0"/>
            <a:r>
              <a:rPr lang="en-US"/>
              <a:t>Click to edit Master text styles</a:t>
            </a:r>
          </a:p>
        </p:txBody>
      </p:sp>
      <p:cxnSp>
        <p:nvCxnSpPr>
          <p:cNvPr id="24" name="Straight Connector 23">
            <a:extLst>
              <a:ext uri="{FF2B5EF4-FFF2-40B4-BE49-F238E27FC236}">
                <a16:creationId xmlns:a16="http://schemas.microsoft.com/office/drawing/2014/main" id="{D1334BD5-5968-D041-8273-49B217C78CB7}"/>
              </a:ext>
            </a:extLst>
          </p:cNvPr>
          <p:cNvCxnSpPr>
            <a:cxnSpLocks/>
          </p:cNvCxnSpPr>
          <p:nvPr/>
        </p:nvCxnSpPr>
        <p:spPr>
          <a:xfrm flipV="1">
            <a:off x="9324975" y="4438995"/>
            <a:ext cx="0" cy="1447458"/>
          </a:xfrm>
          <a:prstGeom prst="line">
            <a:avLst/>
          </a:prstGeom>
          <a:ln w="38100" cap="rnd">
            <a:solidFill>
              <a:srgbClr val="8096A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F76DF400-6B35-2544-88DA-9F40C3F2A2BE}"/>
              </a:ext>
            </a:extLst>
          </p:cNvPr>
          <p:cNvSpPr>
            <a:spLocks noGrp="1"/>
          </p:cNvSpPr>
          <p:nvPr>
            <p:ph type="body" sz="quarter" idx="19" hasCustomPrompt="1"/>
          </p:nvPr>
        </p:nvSpPr>
        <p:spPr>
          <a:xfrm>
            <a:off x="952504" y="3809928"/>
            <a:ext cx="1714500" cy="506751"/>
          </a:xfrm>
        </p:spPr>
        <p:txBody>
          <a:bodyPr anchor="ctr"/>
          <a:lstStyle>
            <a:lvl1pPr algn="ctr">
              <a:buNone/>
              <a:defRPr sz="2000" b="0" i="0">
                <a:solidFill>
                  <a:schemeClr val="bg1"/>
                </a:solidFill>
                <a:latin typeface="Poppins Medium" pitchFamily="2" charset="77"/>
                <a:cs typeface="Poppins Medium" pitchFamily="2" charset="77"/>
              </a:defRPr>
            </a:lvl1pPr>
          </a:lstStyle>
          <a:p>
            <a:pPr lvl="0"/>
            <a:r>
              <a:rPr lang="en-US"/>
              <a:t>Text</a:t>
            </a:r>
          </a:p>
        </p:txBody>
      </p:sp>
      <p:sp>
        <p:nvSpPr>
          <p:cNvPr id="28" name="Text Placeholder 26">
            <a:extLst>
              <a:ext uri="{FF2B5EF4-FFF2-40B4-BE49-F238E27FC236}">
                <a16:creationId xmlns:a16="http://schemas.microsoft.com/office/drawing/2014/main" id="{3A04F419-1A4E-BB43-B957-352F78763870}"/>
              </a:ext>
            </a:extLst>
          </p:cNvPr>
          <p:cNvSpPr>
            <a:spLocks noGrp="1"/>
          </p:cNvSpPr>
          <p:nvPr>
            <p:ph type="body" sz="quarter" idx="20" hasCustomPrompt="1"/>
          </p:nvPr>
        </p:nvSpPr>
        <p:spPr>
          <a:xfrm>
            <a:off x="2681291" y="3809928"/>
            <a:ext cx="1714500" cy="506751"/>
          </a:xfrm>
        </p:spPr>
        <p:txBody>
          <a:bodyPr anchor="ctr"/>
          <a:lstStyle>
            <a:lvl1pPr algn="ctr">
              <a:buNone/>
              <a:defRPr sz="2000" b="0" i="0">
                <a:solidFill>
                  <a:schemeClr val="bg1"/>
                </a:solidFill>
                <a:latin typeface="Poppins Medium" pitchFamily="2" charset="77"/>
                <a:cs typeface="Poppins Medium" pitchFamily="2" charset="77"/>
              </a:defRPr>
            </a:lvl1pPr>
          </a:lstStyle>
          <a:p>
            <a:pPr lvl="0"/>
            <a:r>
              <a:rPr lang="en-US"/>
              <a:t>Text</a:t>
            </a:r>
          </a:p>
        </p:txBody>
      </p:sp>
      <p:sp>
        <p:nvSpPr>
          <p:cNvPr id="29" name="Text Placeholder 26">
            <a:extLst>
              <a:ext uri="{FF2B5EF4-FFF2-40B4-BE49-F238E27FC236}">
                <a16:creationId xmlns:a16="http://schemas.microsoft.com/office/drawing/2014/main" id="{27AE63C3-BD48-A040-A001-AE22939DBC28}"/>
              </a:ext>
            </a:extLst>
          </p:cNvPr>
          <p:cNvSpPr>
            <a:spLocks noGrp="1"/>
          </p:cNvSpPr>
          <p:nvPr>
            <p:ph type="body" sz="quarter" idx="21" hasCustomPrompt="1"/>
          </p:nvPr>
        </p:nvSpPr>
        <p:spPr>
          <a:xfrm>
            <a:off x="4410078" y="3809928"/>
            <a:ext cx="1714500" cy="506751"/>
          </a:xfrm>
        </p:spPr>
        <p:txBody>
          <a:bodyPr anchor="ctr"/>
          <a:lstStyle>
            <a:lvl1pPr algn="ctr">
              <a:buNone/>
              <a:defRPr sz="2000" b="0" i="0">
                <a:solidFill>
                  <a:schemeClr val="bg1"/>
                </a:solidFill>
                <a:latin typeface="Poppins Medium" pitchFamily="2" charset="77"/>
                <a:cs typeface="Poppins Medium" pitchFamily="2" charset="77"/>
              </a:defRPr>
            </a:lvl1pPr>
          </a:lstStyle>
          <a:p>
            <a:pPr lvl="0"/>
            <a:r>
              <a:rPr lang="en-US"/>
              <a:t>Text</a:t>
            </a:r>
          </a:p>
        </p:txBody>
      </p:sp>
      <p:sp>
        <p:nvSpPr>
          <p:cNvPr id="30" name="Text Placeholder 26">
            <a:extLst>
              <a:ext uri="{FF2B5EF4-FFF2-40B4-BE49-F238E27FC236}">
                <a16:creationId xmlns:a16="http://schemas.microsoft.com/office/drawing/2014/main" id="{E776116B-82D7-9042-8B7F-6A9F392EAAB6}"/>
              </a:ext>
            </a:extLst>
          </p:cNvPr>
          <p:cNvSpPr>
            <a:spLocks noGrp="1"/>
          </p:cNvSpPr>
          <p:nvPr>
            <p:ph type="body" sz="quarter" idx="22" hasCustomPrompt="1"/>
          </p:nvPr>
        </p:nvSpPr>
        <p:spPr>
          <a:xfrm>
            <a:off x="6138865" y="3809928"/>
            <a:ext cx="1714500" cy="506751"/>
          </a:xfrm>
        </p:spPr>
        <p:txBody>
          <a:bodyPr anchor="ctr"/>
          <a:lstStyle>
            <a:lvl1pPr algn="ctr">
              <a:buNone/>
              <a:defRPr sz="2000" b="0" i="0">
                <a:solidFill>
                  <a:schemeClr val="bg1"/>
                </a:solidFill>
                <a:latin typeface="Poppins Medium" pitchFamily="2" charset="77"/>
                <a:cs typeface="Poppins Medium" pitchFamily="2" charset="77"/>
              </a:defRPr>
            </a:lvl1pPr>
          </a:lstStyle>
          <a:p>
            <a:pPr lvl="0"/>
            <a:r>
              <a:rPr lang="en-US"/>
              <a:t>Text</a:t>
            </a:r>
          </a:p>
        </p:txBody>
      </p:sp>
      <p:sp>
        <p:nvSpPr>
          <p:cNvPr id="31" name="Text Placeholder 26">
            <a:extLst>
              <a:ext uri="{FF2B5EF4-FFF2-40B4-BE49-F238E27FC236}">
                <a16:creationId xmlns:a16="http://schemas.microsoft.com/office/drawing/2014/main" id="{0478793B-38C8-2B41-BBF2-51AE8500A9E6}"/>
              </a:ext>
            </a:extLst>
          </p:cNvPr>
          <p:cNvSpPr>
            <a:spLocks noGrp="1"/>
          </p:cNvSpPr>
          <p:nvPr>
            <p:ph type="body" sz="quarter" idx="23" hasCustomPrompt="1"/>
          </p:nvPr>
        </p:nvSpPr>
        <p:spPr>
          <a:xfrm>
            <a:off x="7867652" y="3809928"/>
            <a:ext cx="1714500" cy="506751"/>
          </a:xfrm>
        </p:spPr>
        <p:txBody>
          <a:bodyPr anchor="ctr"/>
          <a:lstStyle>
            <a:lvl1pPr algn="ctr">
              <a:buNone/>
              <a:defRPr sz="2000" b="0" i="0">
                <a:solidFill>
                  <a:schemeClr val="bg1"/>
                </a:solidFill>
                <a:latin typeface="Poppins Medium" pitchFamily="2" charset="77"/>
                <a:cs typeface="Poppins Medium" pitchFamily="2" charset="77"/>
              </a:defRPr>
            </a:lvl1pPr>
          </a:lstStyle>
          <a:p>
            <a:pPr lvl="0"/>
            <a:r>
              <a:rPr lang="en-US"/>
              <a:t>Text</a:t>
            </a:r>
          </a:p>
        </p:txBody>
      </p:sp>
      <p:sp>
        <p:nvSpPr>
          <p:cNvPr id="32" name="Text Placeholder 26">
            <a:extLst>
              <a:ext uri="{FF2B5EF4-FFF2-40B4-BE49-F238E27FC236}">
                <a16:creationId xmlns:a16="http://schemas.microsoft.com/office/drawing/2014/main" id="{0F095EC3-5FFC-3D46-805F-66B164807A3B}"/>
              </a:ext>
            </a:extLst>
          </p:cNvPr>
          <p:cNvSpPr>
            <a:spLocks noGrp="1"/>
          </p:cNvSpPr>
          <p:nvPr>
            <p:ph type="body" sz="quarter" idx="24" hasCustomPrompt="1"/>
          </p:nvPr>
        </p:nvSpPr>
        <p:spPr>
          <a:xfrm>
            <a:off x="9596437" y="3809928"/>
            <a:ext cx="1714500" cy="506751"/>
          </a:xfrm>
        </p:spPr>
        <p:txBody>
          <a:bodyPr anchor="ctr"/>
          <a:lstStyle>
            <a:lvl1pPr algn="ctr">
              <a:buNone/>
              <a:defRPr sz="2000" b="0" i="0">
                <a:solidFill>
                  <a:schemeClr val="bg1"/>
                </a:solidFill>
                <a:latin typeface="Poppins Medium" pitchFamily="2" charset="77"/>
                <a:cs typeface="Poppins Medium" pitchFamily="2" charset="77"/>
              </a:defRPr>
            </a:lvl1pPr>
          </a:lstStyle>
          <a:p>
            <a:pPr lvl="0"/>
            <a:r>
              <a:rPr lang="en-US"/>
              <a:t>Text</a:t>
            </a:r>
          </a:p>
        </p:txBody>
      </p:sp>
      <p:sp>
        <p:nvSpPr>
          <p:cNvPr id="25" name="Rectangle 24">
            <a:extLst>
              <a:ext uri="{FF2B5EF4-FFF2-40B4-BE49-F238E27FC236}">
                <a16:creationId xmlns:a16="http://schemas.microsoft.com/office/drawing/2014/main" id="{9CAB46F0-DDB1-E345-AE7B-F20D64340D6F}"/>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7">
            <a:extLst>
              <a:ext uri="{FF2B5EF4-FFF2-40B4-BE49-F238E27FC236}">
                <a16:creationId xmlns:a16="http://schemas.microsoft.com/office/drawing/2014/main" id="{ED866113-A53C-9F48-B7B8-2392D5CD1B44}"/>
              </a:ext>
            </a:extLst>
          </p:cNvPr>
          <p:cNvSpPr>
            <a:spLocks noGrp="1"/>
          </p:cNvSpPr>
          <p:nvPr>
            <p:ph type="body" sz="quarter" idx="25" hasCustomPrompt="1"/>
          </p:nvPr>
        </p:nvSpPr>
        <p:spPr>
          <a:xfrm>
            <a:off x="580378" y="254290"/>
            <a:ext cx="5105431" cy="301641"/>
          </a:xfrm>
        </p:spPr>
        <p:txBody>
          <a:bodyPr>
            <a:noAutofit/>
          </a:bodyPr>
          <a:lstStyle>
            <a:lvl1pPr marL="0" indent="0">
              <a:buNone/>
              <a:defRPr sz="1700">
                <a:solidFill>
                  <a:srgbClr val="002E5C">
                    <a:alpha val="50000"/>
                  </a:srgb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
        <p:nvSpPr>
          <p:cNvPr id="33" name="Text Placeholder 7">
            <a:extLst>
              <a:ext uri="{FF2B5EF4-FFF2-40B4-BE49-F238E27FC236}">
                <a16:creationId xmlns:a16="http://schemas.microsoft.com/office/drawing/2014/main" id="{37A9C2C2-E0F3-664A-8FDB-C0F73D8EE682}"/>
              </a:ext>
            </a:extLst>
          </p:cNvPr>
          <p:cNvSpPr>
            <a:spLocks noGrp="1"/>
          </p:cNvSpPr>
          <p:nvPr>
            <p:ph type="body" sz="quarter" idx="26" hasCustomPrompt="1"/>
          </p:nvPr>
        </p:nvSpPr>
        <p:spPr>
          <a:xfrm>
            <a:off x="580378" y="639192"/>
            <a:ext cx="10587494" cy="469900"/>
          </a:xfrm>
        </p:spPr>
        <p:txBody>
          <a:bodyPr>
            <a:noAutofit/>
          </a:bodyPr>
          <a:lstStyle>
            <a:lvl1pPr marL="0" indent="0">
              <a:buNone/>
              <a:defRPr sz="2800" b="0" i="0">
                <a:solidFill>
                  <a:srgbClr val="002E5C"/>
                </a:solidFill>
                <a:latin typeface="Poppins Medium" pitchFamily="2" charset="77"/>
                <a:cs typeface="Poppins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main title</a:t>
            </a:r>
          </a:p>
        </p:txBody>
      </p:sp>
    </p:spTree>
    <p:extLst>
      <p:ext uri="{BB962C8B-B14F-4D97-AF65-F5344CB8AC3E}">
        <p14:creationId xmlns:p14="http://schemas.microsoft.com/office/powerpoint/2010/main" val="139327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Daybreak Background">
    <p:bg>
      <p:bgPr>
        <a:gradFill>
          <a:gsLst>
            <a:gs pos="0">
              <a:schemeClr val="bg1"/>
            </a:gs>
            <a:gs pos="100000">
              <a:srgbClr val="FFBF00"/>
            </a:gs>
          </a:gsLst>
          <a:lin ang="7200000" scaled="0"/>
        </a:gra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2678EC7-D3D7-D540-8B7E-A477AA9A8E49}"/>
              </a:ext>
            </a:extLst>
          </p:cNvPr>
          <p:cNvSpPr/>
          <p:nvPr/>
        </p:nvSpPr>
        <p:spPr>
          <a:xfrm>
            <a:off x="381000" y="1523423"/>
            <a:ext cx="11276815" cy="4960946"/>
          </a:xfrm>
          <a:prstGeom prst="roundRect">
            <a:avLst>
              <a:gd name="adj" fmla="val 1631"/>
            </a:avLst>
          </a:prstGeom>
          <a:solidFill>
            <a:schemeClr val="bg1"/>
          </a:solidFill>
          <a:ln>
            <a:noFill/>
          </a:ln>
          <a:effectLst>
            <a:outerShdw blurRad="635000" dist="635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1434400C-EFC2-CB47-961C-0C74DB13AA1B}"/>
              </a:ext>
            </a:extLst>
          </p:cNvPr>
          <p:cNvSpPr>
            <a:spLocks noGrp="1"/>
          </p:cNvSpPr>
          <p:nvPr>
            <p:ph type="body" sz="quarter" idx="10" hasCustomPrompt="1"/>
          </p:nvPr>
        </p:nvSpPr>
        <p:spPr>
          <a:xfrm>
            <a:off x="580378" y="254290"/>
            <a:ext cx="5105431" cy="301641"/>
          </a:xfrm>
        </p:spPr>
        <p:txBody>
          <a:bodyPr>
            <a:noAutofit/>
          </a:bodyPr>
          <a:lstStyle>
            <a:lvl1pPr marL="0" indent="0">
              <a:buNone/>
              <a:defRPr sz="1700">
                <a:solidFill>
                  <a:srgbClr val="002E5C">
                    <a:alpha val="50000"/>
                  </a:srgb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
        <p:nvSpPr>
          <p:cNvPr id="4" name="Text Placeholder 7">
            <a:extLst>
              <a:ext uri="{FF2B5EF4-FFF2-40B4-BE49-F238E27FC236}">
                <a16:creationId xmlns:a16="http://schemas.microsoft.com/office/drawing/2014/main" id="{530EE58E-744D-7D4F-AAA4-40116E5EF776}"/>
              </a:ext>
            </a:extLst>
          </p:cNvPr>
          <p:cNvSpPr>
            <a:spLocks noGrp="1"/>
          </p:cNvSpPr>
          <p:nvPr>
            <p:ph type="body" sz="quarter" idx="11" hasCustomPrompt="1"/>
          </p:nvPr>
        </p:nvSpPr>
        <p:spPr>
          <a:xfrm>
            <a:off x="580378" y="639192"/>
            <a:ext cx="10587494" cy="469900"/>
          </a:xfrm>
        </p:spPr>
        <p:txBody>
          <a:bodyPr>
            <a:noAutofit/>
          </a:bodyPr>
          <a:lstStyle>
            <a:lvl1pPr marL="0" indent="0">
              <a:buNone/>
              <a:defRPr sz="2800" b="0" i="0">
                <a:solidFill>
                  <a:srgbClr val="002E5C"/>
                </a:solidFill>
                <a:latin typeface="Poppins Medium" pitchFamily="2" charset="77"/>
                <a:cs typeface="Poppins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main title</a:t>
            </a:r>
          </a:p>
        </p:txBody>
      </p:sp>
      <p:sp>
        <p:nvSpPr>
          <p:cNvPr id="5" name="Rectangle 4">
            <a:extLst>
              <a:ext uri="{FF2B5EF4-FFF2-40B4-BE49-F238E27FC236}">
                <a16:creationId xmlns:a16="http://schemas.microsoft.com/office/drawing/2014/main" id="{49D25C07-18A4-934D-B8C6-CFCF0487A67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E9E0FC1A-E0C8-5B4E-8C73-2FF86E8E6EBE}"/>
              </a:ext>
            </a:extLst>
          </p:cNvPr>
          <p:cNvSpPr>
            <a:spLocks noGrp="1"/>
          </p:cNvSpPr>
          <p:nvPr>
            <p:ph idx="1" hasCustomPrompt="1"/>
          </p:nvPr>
        </p:nvSpPr>
        <p:spPr>
          <a:xfrm>
            <a:off x="580377" y="1727164"/>
            <a:ext cx="10931265" cy="4629186"/>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Use this background with Daybreak content only.</a:t>
            </a:r>
          </a:p>
        </p:txBody>
      </p:sp>
    </p:spTree>
    <p:extLst>
      <p:ext uri="{BB962C8B-B14F-4D97-AF65-F5344CB8AC3E}">
        <p14:creationId xmlns:p14="http://schemas.microsoft.com/office/powerpoint/2010/main" val="238977341"/>
      </p:ext>
    </p:extLst>
  </p:cSld>
  <p:clrMapOvr>
    <a:masterClrMapping/>
  </p:clrMapOvr>
  <p:extLst>
    <p:ext uri="{DCECCB84-F9BA-43D5-87BE-67443E8EF086}">
      <p15:sldGuideLst xmlns:p15="http://schemas.microsoft.com/office/powerpoint/2012/main">
        <p15:guide id="1" orient="horz" pos="2160">
          <p15:clr>
            <a:srgbClr val="FBAE40"/>
          </p15:clr>
        </p15:guide>
        <p15:guide id="2" pos="3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32245CC-181E-B14E-8174-0E0E4E2BF78D}"/>
              </a:ext>
            </a:extLst>
          </p:cNvPr>
          <p:cNvSpPr>
            <a:spLocks noGrp="1"/>
          </p:cNvSpPr>
          <p:nvPr>
            <p:ph type="body" sz="quarter" idx="10" hasCustomPrompt="1"/>
          </p:nvPr>
        </p:nvSpPr>
        <p:spPr>
          <a:xfrm>
            <a:off x="580378" y="337551"/>
            <a:ext cx="5105431" cy="301641"/>
          </a:xfrm>
        </p:spPr>
        <p:txBody>
          <a:bodyPr>
            <a:normAutofit/>
          </a:bodyPr>
          <a:lstStyle>
            <a:lvl1pPr marL="0" indent="0">
              <a:buNone/>
              <a:defRPr sz="1800">
                <a:solidFill>
                  <a:srgbClr val="002E5C">
                    <a:alpha val="50000"/>
                  </a:srgb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
        <p:nvSpPr>
          <p:cNvPr id="9" name="Text Placeholder 7">
            <a:extLst>
              <a:ext uri="{FF2B5EF4-FFF2-40B4-BE49-F238E27FC236}">
                <a16:creationId xmlns:a16="http://schemas.microsoft.com/office/drawing/2014/main" id="{C91FA994-CE2C-8241-AEDE-550A33A665E7}"/>
              </a:ext>
            </a:extLst>
          </p:cNvPr>
          <p:cNvSpPr>
            <a:spLocks noGrp="1"/>
          </p:cNvSpPr>
          <p:nvPr>
            <p:ph type="body" sz="quarter" idx="11" hasCustomPrompt="1"/>
          </p:nvPr>
        </p:nvSpPr>
        <p:spPr>
          <a:xfrm>
            <a:off x="580378" y="773096"/>
            <a:ext cx="10953254" cy="469900"/>
          </a:xfrm>
        </p:spPr>
        <p:txBody>
          <a:bodyPr/>
          <a:lstStyle>
            <a:lvl1pPr marL="0" indent="0">
              <a:buNone/>
              <a:defRPr b="0" i="0">
                <a:solidFill>
                  <a:srgbClr val="002E5C"/>
                </a:solidFill>
                <a:latin typeface="Poppins Medium" pitchFamily="2" charset="77"/>
                <a:cs typeface="Poppins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main title</a:t>
            </a:r>
          </a:p>
        </p:txBody>
      </p:sp>
      <p:sp>
        <p:nvSpPr>
          <p:cNvPr id="10" name="Rectangle 9">
            <a:extLst>
              <a:ext uri="{FF2B5EF4-FFF2-40B4-BE49-F238E27FC236}">
                <a16:creationId xmlns:a16="http://schemas.microsoft.com/office/drawing/2014/main" id="{645E20ED-960F-DF46-8796-18AB5E1630D6}"/>
              </a:ext>
            </a:extLst>
          </p:cNvPr>
          <p:cNvSpPr/>
          <p:nvPr userDrawn="1"/>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9120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_Section Header">
    <p:bg>
      <p:bgPr>
        <a:gradFill>
          <a:gsLst>
            <a:gs pos="0">
              <a:schemeClr val="bg1"/>
            </a:gs>
            <a:gs pos="100000">
              <a:srgbClr val="FFBF00"/>
            </a:gs>
          </a:gsLst>
          <a:lin ang="7200000" scaled="0"/>
        </a:gra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2678EC7-D3D7-D540-8B7E-A477AA9A8E49}"/>
              </a:ext>
            </a:extLst>
          </p:cNvPr>
          <p:cNvSpPr/>
          <p:nvPr/>
        </p:nvSpPr>
        <p:spPr>
          <a:xfrm>
            <a:off x="381000" y="373632"/>
            <a:ext cx="11276815" cy="6110737"/>
          </a:xfrm>
          <a:prstGeom prst="roundRect">
            <a:avLst>
              <a:gd name="adj" fmla="val 1631"/>
            </a:avLst>
          </a:prstGeom>
          <a:solidFill>
            <a:schemeClr val="bg1"/>
          </a:solidFill>
          <a:ln>
            <a:noFill/>
          </a:ln>
          <a:effectLst>
            <a:outerShdw blurRad="635000" dist="635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4C9DA34E-62E7-D34F-89AE-99AC63116316}"/>
              </a:ext>
            </a:extLst>
          </p:cNvPr>
          <p:cNvSpPr/>
          <p:nvPr userDrawn="1"/>
        </p:nvSpPr>
        <p:spPr>
          <a:xfrm>
            <a:off x="381000" y="373632"/>
            <a:ext cx="11276815" cy="6110737"/>
          </a:xfrm>
          <a:prstGeom prst="roundRect">
            <a:avLst>
              <a:gd name="adj" fmla="val 1631"/>
            </a:avLst>
          </a:prstGeom>
          <a:solidFill>
            <a:schemeClr val="bg1"/>
          </a:solidFill>
          <a:ln>
            <a:noFill/>
          </a:ln>
          <a:effectLst>
            <a:outerShdw blurRad="635000" dist="635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91410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32245CC-181E-B14E-8174-0E0E4E2BF78D}"/>
              </a:ext>
            </a:extLst>
          </p:cNvPr>
          <p:cNvSpPr>
            <a:spLocks noGrp="1"/>
          </p:cNvSpPr>
          <p:nvPr>
            <p:ph type="body" sz="quarter" idx="10" hasCustomPrompt="1"/>
          </p:nvPr>
        </p:nvSpPr>
        <p:spPr>
          <a:xfrm>
            <a:off x="580378" y="337551"/>
            <a:ext cx="5105431" cy="301641"/>
          </a:xfrm>
        </p:spPr>
        <p:txBody>
          <a:bodyPr>
            <a:normAutofit/>
          </a:bodyPr>
          <a:lstStyle>
            <a:lvl1pPr marL="0" indent="0">
              <a:buNone/>
              <a:defRPr sz="1800">
                <a:solidFill>
                  <a:srgbClr val="002E5C">
                    <a:alpha val="50000"/>
                  </a:srgb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
        <p:nvSpPr>
          <p:cNvPr id="9" name="Text Placeholder 7">
            <a:extLst>
              <a:ext uri="{FF2B5EF4-FFF2-40B4-BE49-F238E27FC236}">
                <a16:creationId xmlns:a16="http://schemas.microsoft.com/office/drawing/2014/main" id="{C91FA994-CE2C-8241-AEDE-550A33A665E7}"/>
              </a:ext>
            </a:extLst>
          </p:cNvPr>
          <p:cNvSpPr>
            <a:spLocks noGrp="1"/>
          </p:cNvSpPr>
          <p:nvPr>
            <p:ph type="body" sz="quarter" idx="11" hasCustomPrompt="1"/>
          </p:nvPr>
        </p:nvSpPr>
        <p:spPr>
          <a:xfrm>
            <a:off x="580378" y="773096"/>
            <a:ext cx="10953254" cy="469900"/>
          </a:xfrm>
        </p:spPr>
        <p:txBody>
          <a:bodyPr/>
          <a:lstStyle>
            <a:lvl1pPr marL="0" indent="0">
              <a:buNone/>
              <a:defRPr b="0" i="0">
                <a:solidFill>
                  <a:srgbClr val="002E5C"/>
                </a:solidFill>
                <a:latin typeface="Poppins Medium" pitchFamily="2" charset="77"/>
                <a:cs typeface="Poppins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main title</a:t>
            </a:r>
          </a:p>
        </p:txBody>
      </p:sp>
      <p:sp>
        <p:nvSpPr>
          <p:cNvPr id="10" name="Rectangle 9">
            <a:extLst>
              <a:ext uri="{FF2B5EF4-FFF2-40B4-BE49-F238E27FC236}">
                <a16:creationId xmlns:a16="http://schemas.microsoft.com/office/drawing/2014/main" id="{645E20ED-960F-DF46-8796-18AB5E1630D6}"/>
              </a:ext>
            </a:extLst>
          </p:cNvPr>
          <p:cNvSpPr/>
          <p:nvPr userDrawn="1"/>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986544"/>
      </p:ext>
    </p:extLst>
  </p:cSld>
  <p:clrMapOvr>
    <a:masterClrMapping/>
  </p:clrMapOvr>
  <p:extLst>
    <p:ext uri="{DCECCB84-F9BA-43D5-87BE-67443E8EF086}">
      <p15:sldGuideLst xmlns:p15="http://schemas.microsoft.com/office/powerpoint/2012/main">
        <p15:guide id="1" orient="horz" pos="2160">
          <p15:clr>
            <a:srgbClr val="FBAE40"/>
          </p15:clr>
        </p15:guide>
        <p15:guide id="2" pos="3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9D8E6E-2A99-DB4C-B184-3C32AE17349A}"/>
              </a:ext>
            </a:extLst>
          </p:cNvPr>
          <p:cNvSpPr/>
          <p:nvPr userDrawn="1"/>
        </p:nvSpPr>
        <p:spPr>
          <a:xfrm>
            <a:off x="0" y="0"/>
            <a:ext cx="12192000" cy="6858000"/>
          </a:xfrm>
          <a:prstGeom prst="rect">
            <a:avLst/>
          </a:prstGeom>
          <a:gradFill>
            <a:gsLst>
              <a:gs pos="54000">
                <a:srgbClr val="ECF9FF"/>
              </a:gs>
              <a:gs pos="9000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B32245CC-181E-B14E-8174-0E0E4E2BF78D}"/>
              </a:ext>
            </a:extLst>
          </p:cNvPr>
          <p:cNvSpPr>
            <a:spLocks noGrp="1"/>
          </p:cNvSpPr>
          <p:nvPr>
            <p:ph type="body" sz="quarter" idx="10" hasCustomPrompt="1"/>
          </p:nvPr>
        </p:nvSpPr>
        <p:spPr>
          <a:xfrm>
            <a:off x="580378" y="337551"/>
            <a:ext cx="5105431" cy="301641"/>
          </a:xfrm>
        </p:spPr>
        <p:txBody>
          <a:bodyPr>
            <a:normAutofit/>
          </a:bodyPr>
          <a:lstStyle>
            <a:lvl1pPr marL="0" indent="0">
              <a:buNone/>
              <a:defRPr sz="1800">
                <a:solidFill>
                  <a:srgbClr val="002E5C">
                    <a:alpha val="50000"/>
                  </a:srgb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
        <p:nvSpPr>
          <p:cNvPr id="9" name="Text Placeholder 7">
            <a:extLst>
              <a:ext uri="{FF2B5EF4-FFF2-40B4-BE49-F238E27FC236}">
                <a16:creationId xmlns:a16="http://schemas.microsoft.com/office/drawing/2014/main" id="{C91FA994-CE2C-8241-AEDE-550A33A665E7}"/>
              </a:ext>
            </a:extLst>
          </p:cNvPr>
          <p:cNvSpPr>
            <a:spLocks noGrp="1"/>
          </p:cNvSpPr>
          <p:nvPr>
            <p:ph type="body" sz="quarter" idx="11" hasCustomPrompt="1"/>
          </p:nvPr>
        </p:nvSpPr>
        <p:spPr>
          <a:xfrm>
            <a:off x="580378" y="773096"/>
            <a:ext cx="10953254" cy="469900"/>
          </a:xfrm>
        </p:spPr>
        <p:txBody>
          <a:bodyPr/>
          <a:lstStyle>
            <a:lvl1pPr marL="0" indent="0">
              <a:buNone/>
              <a:defRPr b="0" i="0">
                <a:solidFill>
                  <a:srgbClr val="002E5C"/>
                </a:solidFill>
                <a:latin typeface="Poppins Medium" pitchFamily="2" charset="77"/>
                <a:cs typeface="Poppins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main title</a:t>
            </a:r>
          </a:p>
        </p:txBody>
      </p:sp>
      <p:sp>
        <p:nvSpPr>
          <p:cNvPr id="10" name="Rectangle 9">
            <a:extLst>
              <a:ext uri="{FF2B5EF4-FFF2-40B4-BE49-F238E27FC236}">
                <a16:creationId xmlns:a16="http://schemas.microsoft.com/office/drawing/2014/main" id="{645E20ED-960F-DF46-8796-18AB5E1630D6}"/>
              </a:ext>
            </a:extLst>
          </p:cNvPr>
          <p:cNvSpPr/>
          <p:nvPr userDrawn="1"/>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341872"/>
      </p:ext>
    </p:extLst>
  </p:cSld>
  <p:clrMapOvr>
    <a:masterClrMapping/>
  </p:clrMapOvr>
  <p:extLst>
    <p:ext uri="{DCECCB84-F9BA-43D5-87BE-67443E8EF086}">
      <p15:sldGuideLst xmlns:p15="http://schemas.microsoft.com/office/powerpoint/2012/main">
        <p15:guide id="1" orient="horz" pos="2160">
          <p15:clr>
            <a:srgbClr val="FBAE40"/>
          </p15:clr>
        </p15:guide>
        <p15:guide id="2" pos="3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ECF9FF"/>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738EA9-83B7-BC46-87F4-097F0A41A2FE}"/>
              </a:ext>
            </a:extLst>
          </p:cNvPr>
          <p:cNvPicPr>
            <a:picLocks noChangeAspect="1"/>
          </p:cNvPicPr>
          <p:nvPr userDrawn="1"/>
        </p:nvPicPr>
        <p:blipFill>
          <a:blip r:embed="rId2"/>
          <a:stretch>
            <a:fillRect/>
          </a:stretch>
        </p:blipFill>
        <p:spPr>
          <a:xfrm>
            <a:off x="2374531" y="0"/>
            <a:ext cx="9817469" cy="6858000"/>
          </a:xfrm>
          <a:prstGeom prst="rect">
            <a:avLst/>
          </a:prstGeom>
        </p:spPr>
      </p:pic>
      <p:sp>
        <p:nvSpPr>
          <p:cNvPr id="8" name="Text Placeholder 7">
            <a:extLst>
              <a:ext uri="{FF2B5EF4-FFF2-40B4-BE49-F238E27FC236}">
                <a16:creationId xmlns:a16="http://schemas.microsoft.com/office/drawing/2014/main" id="{C093E6BC-21A5-2D48-BDEE-BF215005BE21}"/>
              </a:ext>
            </a:extLst>
          </p:cNvPr>
          <p:cNvSpPr>
            <a:spLocks noGrp="1"/>
          </p:cNvSpPr>
          <p:nvPr>
            <p:ph type="body" sz="quarter" idx="10" hasCustomPrompt="1"/>
          </p:nvPr>
        </p:nvSpPr>
        <p:spPr>
          <a:xfrm>
            <a:off x="483906" y="2621241"/>
            <a:ext cx="6481669" cy="1267177"/>
          </a:xfrm>
        </p:spPr>
        <p:txBody>
          <a:bodyPr>
            <a:noAutofit/>
          </a:bodyPr>
          <a:lstStyle>
            <a:lvl1pPr marL="0" indent="0">
              <a:buNone/>
              <a:defRPr sz="4600">
                <a:solidFill>
                  <a:srgbClr val="002E5C"/>
                </a:solidFill>
                <a:latin typeface="Poppins" pitchFamily="2" charset="77"/>
                <a:cs typeface="Poppins" pitchFamily="2" charset="77"/>
              </a:defRPr>
            </a:lvl1pPr>
          </a:lstStyle>
          <a:p>
            <a:pPr lvl="0"/>
            <a:r>
              <a:rPr lang="en-US"/>
              <a:t>Placeholder two line Presentation Title</a:t>
            </a:r>
          </a:p>
        </p:txBody>
      </p:sp>
      <p:sp>
        <p:nvSpPr>
          <p:cNvPr id="9" name="Text Placeholder 7">
            <a:extLst>
              <a:ext uri="{FF2B5EF4-FFF2-40B4-BE49-F238E27FC236}">
                <a16:creationId xmlns:a16="http://schemas.microsoft.com/office/drawing/2014/main" id="{ACB440C4-A2C8-4945-9A6F-181DE23A62A5}"/>
              </a:ext>
            </a:extLst>
          </p:cNvPr>
          <p:cNvSpPr>
            <a:spLocks noGrp="1"/>
          </p:cNvSpPr>
          <p:nvPr>
            <p:ph type="body" sz="quarter" idx="11" hasCustomPrompt="1"/>
          </p:nvPr>
        </p:nvSpPr>
        <p:spPr>
          <a:xfrm>
            <a:off x="483907" y="4058618"/>
            <a:ext cx="3924300" cy="407988"/>
          </a:xfrm>
        </p:spPr>
        <p:txBody>
          <a:bodyPr>
            <a:normAutofit/>
          </a:bodyPr>
          <a:lstStyle>
            <a:lvl1pPr marL="0" indent="0">
              <a:buNone/>
              <a:defRPr sz="1800">
                <a:solidFill>
                  <a:srgbClr val="002E5C">
                    <a:alpha val="50000"/>
                  </a:srgbClr>
                </a:solidFill>
                <a:latin typeface="Poppins" pitchFamily="2" charset="77"/>
                <a:cs typeface="Poppins" pitchFamily="2" charset="77"/>
              </a:defRPr>
            </a:lvl1pPr>
          </a:lstStyle>
          <a:p>
            <a:pPr lvl="0"/>
            <a:r>
              <a:rPr lang="en-US"/>
              <a:t>Placeholder Presentation Date</a:t>
            </a:r>
          </a:p>
        </p:txBody>
      </p:sp>
      <p:pic>
        <p:nvPicPr>
          <p:cNvPr id="10" name="Picture 9">
            <a:extLst>
              <a:ext uri="{FF2B5EF4-FFF2-40B4-BE49-F238E27FC236}">
                <a16:creationId xmlns:a16="http://schemas.microsoft.com/office/drawing/2014/main" id="{BF67EA91-FBFB-BB43-A4E3-9D9B9D5B784F}"/>
              </a:ext>
            </a:extLst>
          </p:cNvPr>
          <p:cNvPicPr>
            <a:picLocks noChangeAspect="1"/>
          </p:cNvPicPr>
          <p:nvPr userDrawn="1"/>
        </p:nvPicPr>
        <p:blipFill>
          <a:blip r:embed="rId3"/>
          <a:stretch>
            <a:fillRect/>
          </a:stretch>
        </p:blipFill>
        <p:spPr>
          <a:xfrm>
            <a:off x="737579" y="6120598"/>
            <a:ext cx="1805925" cy="408005"/>
          </a:xfrm>
          <a:prstGeom prst="rect">
            <a:avLst/>
          </a:prstGeom>
        </p:spPr>
      </p:pic>
    </p:spTree>
    <p:extLst>
      <p:ext uri="{BB962C8B-B14F-4D97-AF65-F5344CB8AC3E}">
        <p14:creationId xmlns:p14="http://schemas.microsoft.com/office/powerpoint/2010/main" val="2166653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32245CC-181E-B14E-8174-0E0E4E2BF78D}"/>
              </a:ext>
            </a:extLst>
          </p:cNvPr>
          <p:cNvSpPr>
            <a:spLocks noGrp="1"/>
          </p:cNvSpPr>
          <p:nvPr>
            <p:ph type="body" sz="quarter" idx="10" hasCustomPrompt="1"/>
          </p:nvPr>
        </p:nvSpPr>
        <p:spPr>
          <a:xfrm>
            <a:off x="580378" y="337551"/>
            <a:ext cx="5105431" cy="301641"/>
          </a:xfrm>
        </p:spPr>
        <p:txBody>
          <a:bodyPr>
            <a:normAutofit/>
          </a:bodyPr>
          <a:lstStyle>
            <a:lvl1pPr marL="0" indent="0">
              <a:buNone/>
              <a:defRPr sz="1800">
                <a:solidFill>
                  <a:srgbClr val="002E5C">
                    <a:alpha val="50000"/>
                  </a:srgb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
        <p:nvSpPr>
          <p:cNvPr id="9" name="Text Placeholder 7">
            <a:extLst>
              <a:ext uri="{FF2B5EF4-FFF2-40B4-BE49-F238E27FC236}">
                <a16:creationId xmlns:a16="http://schemas.microsoft.com/office/drawing/2014/main" id="{C91FA994-CE2C-8241-AEDE-550A33A665E7}"/>
              </a:ext>
            </a:extLst>
          </p:cNvPr>
          <p:cNvSpPr>
            <a:spLocks noGrp="1"/>
          </p:cNvSpPr>
          <p:nvPr>
            <p:ph type="body" sz="quarter" idx="11" hasCustomPrompt="1"/>
          </p:nvPr>
        </p:nvSpPr>
        <p:spPr>
          <a:xfrm>
            <a:off x="580378" y="773096"/>
            <a:ext cx="10587494" cy="469900"/>
          </a:xfrm>
        </p:spPr>
        <p:txBody>
          <a:bodyPr/>
          <a:lstStyle>
            <a:lvl1pPr marL="0" indent="0">
              <a:buNone/>
              <a:defRPr b="0" i="0">
                <a:solidFill>
                  <a:srgbClr val="002E5C"/>
                </a:solidFill>
                <a:latin typeface="Poppins Medium" pitchFamily="2" charset="77"/>
                <a:cs typeface="Poppins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main title</a:t>
            </a:r>
          </a:p>
        </p:txBody>
      </p:sp>
      <p:sp>
        <p:nvSpPr>
          <p:cNvPr id="10" name="Rectangle 9">
            <a:extLst>
              <a:ext uri="{FF2B5EF4-FFF2-40B4-BE49-F238E27FC236}">
                <a16:creationId xmlns:a16="http://schemas.microsoft.com/office/drawing/2014/main" id="{645E20ED-960F-DF46-8796-18AB5E1630D6}"/>
              </a:ext>
            </a:extLst>
          </p:cNvPr>
          <p:cNvSpPr/>
          <p:nvPr userDrawn="1"/>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E7777E6-0936-7A4D-BEDF-D6F354D2FDF4}"/>
              </a:ext>
            </a:extLst>
          </p:cNvPr>
          <p:cNvSpPr/>
          <p:nvPr userDrawn="1"/>
        </p:nvSpPr>
        <p:spPr>
          <a:xfrm>
            <a:off x="0" y="1423447"/>
            <a:ext cx="12192000" cy="5434553"/>
          </a:xfrm>
          <a:prstGeom prst="rect">
            <a:avLst/>
          </a:prstGeom>
          <a:solidFill>
            <a:srgbClr val="EC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092764"/>
      </p:ext>
    </p:extLst>
  </p:cSld>
  <p:clrMapOvr>
    <a:masterClrMapping/>
  </p:clrMapOvr>
  <p:extLst>
    <p:ext uri="{DCECCB84-F9BA-43D5-87BE-67443E8EF086}">
      <p15:sldGuideLst xmlns:p15="http://schemas.microsoft.com/office/powerpoint/2012/main">
        <p15:guide id="1" orient="horz" pos="2160">
          <p15:clr>
            <a:srgbClr val="FBAE40"/>
          </p15:clr>
        </p15:guide>
        <p15:guide id="2" pos="3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690A6-DEC1-0C41-AA4A-919D115CDB2F}"/>
              </a:ext>
            </a:extLst>
          </p:cNvPr>
          <p:cNvSpPr>
            <a:spLocks noGrp="1"/>
          </p:cNvSpPr>
          <p:nvPr>
            <p:ph type="dt" sz="half" idx="10"/>
          </p:nvPr>
        </p:nvSpPr>
        <p:spPr/>
        <p:txBody>
          <a:bodyPr/>
          <a:lstStyle/>
          <a:p>
            <a:fld id="{5130A9ED-616D-624D-B31E-0C2EAAE80A4D}" type="datetimeFigureOut">
              <a:rPr lang="en-US" smtClean="0"/>
              <a:t>4/19/2022</a:t>
            </a:fld>
            <a:endParaRPr lang="en-US"/>
          </a:p>
        </p:txBody>
      </p:sp>
      <p:sp>
        <p:nvSpPr>
          <p:cNvPr id="3" name="Footer Placeholder 2">
            <a:extLst>
              <a:ext uri="{FF2B5EF4-FFF2-40B4-BE49-F238E27FC236}">
                <a16:creationId xmlns:a16="http://schemas.microsoft.com/office/drawing/2014/main" id="{76675BC3-9886-A146-86E5-F3A8772052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A87D3B-2412-7648-A3E3-343554D51B51}"/>
              </a:ext>
            </a:extLst>
          </p:cNvPr>
          <p:cNvSpPr>
            <a:spLocks noGrp="1"/>
          </p:cNvSpPr>
          <p:nvPr>
            <p:ph type="sldNum" sz="quarter" idx="12"/>
          </p:nvPr>
        </p:nvSpPr>
        <p:spPr/>
        <p:txBody>
          <a:bodyPr/>
          <a:lstStyle/>
          <a:p>
            <a:fld id="{F6FCDDCB-53F6-B84F-B849-25D8F3E11F5B}" type="slidenum">
              <a:rPr lang="en-US" smtClean="0"/>
              <a:t>‹#›</a:t>
            </a:fld>
            <a:endParaRPr lang="en-US"/>
          </a:p>
        </p:txBody>
      </p:sp>
    </p:spTree>
    <p:extLst>
      <p:ext uri="{BB962C8B-B14F-4D97-AF65-F5344CB8AC3E}">
        <p14:creationId xmlns:p14="http://schemas.microsoft.com/office/powerpoint/2010/main" val="1559363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32245CC-181E-B14E-8174-0E0E4E2BF78D}"/>
              </a:ext>
            </a:extLst>
          </p:cNvPr>
          <p:cNvSpPr>
            <a:spLocks noGrp="1"/>
          </p:cNvSpPr>
          <p:nvPr>
            <p:ph type="body" sz="quarter" idx="10" hasCustomPrompt="1"/>
          </p:nvPr>
        </p:nvSpPr>
        <p:spPr>
          <a:xfrm>
            <a:off x="580378" y="337551"/>
            <a:ext cx="5105431" cy="301641"/>
          </a:xfrm>
        </p:spPr>
        <p:txBody>
          <a:bodyPr>
            <a:normAutofit/>
          </a:bodyPr>
          <a:lstStyle>
            <a:lvl1pPr marL="0" indent="0">
              <a:buNone/>
              <a:defRPr sz="1800">
                <a:solidFill>
                  <a:srgbClr val="002E5C">
                    <a:alpha val="50000"/>
                  </a:srgb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
        <p:nvSpPr>
          <p:cNvPr id="9" name="Text Placeholder 7">
            <a:extLst>
              <a:ext uri="{FF2B5EF4-FFF2-40B4-BE49-F238E27FC236}">
                <a16:creationId xmlns:a16="http://schemas.microsoft.com/office/drawing/2014/main" id="{C91FA994-CE2C-8241-AEDE-550A33A665E7}"/>
              </a:ext>
            </a:extLst>
          </p:cNvPr>
          <p:cNvSpPr>
            <a:spLocks noGrp="1"/>
          </p:cNvSpPr>
          <p:nvPr>
            <p:ph type="body" sz="quarter" idx="11" hasCustomPrompt="1"/>
          </p:nvPr>
        </p:nvSpPr>
        <p:spPr>
          <a:xfrm>
            <a:off x="580378" y="773096"/>
            <a:ext cx="5515622" cy="1075582"/>
          </a:xfrm>
        </p:spPr>
        <p:txBody>
          <a:bodyPr/>
          <a:lstStyle>
            <a:lvl1pPr marL="0" indent="0">
              <a:buNone/>
              <a:defRPr b="0" i="0">
                <a:solidFill>
                  <a:srgbClr val="002E5C"/>
                </a:solidFill>
                <a:latin typeface="Poppins Medium" pitchFamily="2" charset="77"/>
                <a:cs typeface="Poppins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main title</a:t>
            </a:r>
          </a:p>
        </p:txBody>
      </p:sp>
      <p:sp>
        <p:nvSpPr>
          <p:cNvPr id="10" name="Rectangle 9">
            <a:extLst>
              <a:ext uri="{FF2B5EF4-FFF2-40B4-BE49-F238E27FC236}">
                <a16:creationId xmlns:a16="http://schemas.microsoft.com/office/drawing/2014/main" id="{645E20ED-960F-DF46-8796-18AB5E1630D6}"/>
              </a:ext>
            </a:extLst>
          </p:cNvPr>
          <p:cNvSpPr/>
          <p:nvPr userDrawn="1"/>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FC41A0E-06E5-5242-85CC-E671E3B2214E}"/>
              </a:ext>
            </a:extLst>
          </p:cNvPr>
          <p:cNvSpPr/>
          <p:nvPr userDrawn="1"/>
        </p:nvSpPr>
        <p:spPr>
          <a:xfrm>
            <a:off x="6096000" y="0"/>
            <a:ext cx="6096000" cy="6858000"/>
          </a:xfrm>
          <a:prstGeom prst="rect">
            <a:avLst/>
          </a:prstGeom>
          <a:solidFill>
            <a:srgbClr val="EC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6061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ECF9FF"/>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738EA9-83B7-BC46-87F4-097F0A41A2FE}"/>
              </a:ext>
            </a:extLst>
          </p:cNvPr>
          <p:cNvPicPr>
            <a:picLocks noChangeAspect="1"/>
          </p:cNvPicPr>
          <p:nvPr userDrawn="1"/>
        </p:nvPicPr>
        <p:blipFill>
          <a:blip r:embed="rId2"/>
          <a:stretch>
            <a:fillRect/>
          </a:stretch>
        </p:blipFill>
        <p:spPr>
          <a:xfrm>
            <a:off x="2374531" y="0"/>
            <a:ext cx="9817469" cy="6858000"/>
          </a:xfrm>
          <a:prstGeom prst="rect">
            <a:avLst/>
          </a:prstGeom>
        </p:spPr>
      </p:pic>
      <p:pic>
        <p:nvPicPr>
          <p:cNvPr id="10" name="Picture 9">
            <a:extLst>
              <a:ext uri="{FF2B5EF4-FFF2-40B4-BE49-F238E27FC236}">
                <a16:creationId xmlns:a16="http://schemas.microsoft.com/office/drawing/2014/main" id="{BF67EA91-FBFB-BB43-A4E3-9D9B9D5B784F}"/>
              </a:ext>
            </a:extLst>
          </p:cNvPr>
          <p:cNvPicPr>
            <a:picLocks noChangeAspect="1"/>
          </p:cNvPicPr>
          <p:nvPr userDrawn="1"/>
        </p:nvPicPr>
        <p:blipFill>
          <a:blip r:embed="rId3"/>
          <a:stretch>
            <a:fillRect/>
          </a:stretch>
        </p:blipFill>
        <p:spPr>
          <a:xfrm>
            <a:off x="737579" y="6120598"/>
            <a:ext cx="1805925" cy="408005"/>
          </a:xfrm>
          <a:prstGeom prst="rect">
            <a:avLst/>
          </a:prstGeom>
        </p:spPr>
      </p:pic>
    </p:spTree>
    <p:extLst>
      <p:ext uri="{BB962C8B-B14F-4D97-AF65-F5344CB8AC3E}">
        <p14:creationId xmlns:p14="http://schemas.microsoft.com/office/powerpoint/2010/main" val="233132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32245CC-181E-B14E-8174-0E0E4E2BF78D}"/>
              </a:ext>
            </a:extLst>
          </p:cNvPr>
          <p:cNvSpPr>
            <a:spLocks noGrp="1"/>
          </p:cNvSpPr>
          <p:nvPr>
            <p:ph type="body" sz="quarter" idx="10" hasCustomPrompt="1"/>
          </p:nvPr>
        </p:nvSpPr>
        <p:spPr>
          <a:xfrm>
            <a:off x="580378" y="337551"/>
            <a:ext cx="5105431" cy="301641"/>
          </a:xfrm>
        </p:spPr>
        <p:txBody>
          <a:bodyPr>
            <a:normAutofit/>
          </a:bodyPr>
          <a:lstStyle>
            <a:lvl1pPr marL="0" indent="0">
              <a:buNone/>
              <a:defRPr sz="1800">
                <a:solidFill>
                  <a:srgbClr val="002E5C">
                    <a:alpha val="50000"/>
                  </a:srgb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
        <p:nvSpPr>
          <p:cNvPr id="9" name="Text Placeholder 7">
            <a:extLst>
              <a:ext uri="{FF2B5EF4-FFF2-40B4-BE49-F238E27FC236}">
                <a16:creationId xmlns:a16="http://schemas.microsoft.com/office/drawing/2014/main" id="{C91FA994-CE2C-8241-AEDE-550A33A665E7}"/>
              </a:ext>
            </a:extLst>
          </p:cNvPr>
          <p:cNvSpPr>
            <a:spLocks noGrp="1"/>
          </p:cNvSpPr>
          <p:nvPr>
            <p:ph type="body" sz="quarter" idx="11" hasCustomPrompt="1"/>
          </p:nvPr>
        </p:nvSpPr>
        <p:spPr>
          <a:xfrm>
            <a:off x="580378" y="773096"/>
            <a:ext cx="5515622" cy="1075582"/>
          </a:xfrm>
        </p:spPr>
        <p:txBody>
          <a:bodyPr/>
          <a:lstStyle>
            <a:lvl1pPr marL="0" indent="0">
              <a:buNone/>
              <a:defRPr b="0" i="0">
                <a:solidFill>
                  <a:srgbClr val="002E5C"/>
                </a:solidFill>
                <a:latin typeface="Poppins Medium" pitchFamily="2" charset="77"/>
                <a:cs typeface="Poppins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main title</a:t>
            </a:r>
          </a:p>
        </p:txBody>
      </p:sp>
      <p:sp>
        <p:nvSpPr>
          <p:cNvPr id="10" name="Rectangle 9">
            <a:extLst>
              <a:ext uri="{FF2B5EF4-FFF2-40B4-BE49-F238E27FC236}">
                <a16:creationId xmlns:a16="http://schemas.microsoft.com/office/drawing/2014/main" id="{645E20ED-960F-DF46-8796-18AB5E1630D6}"/>
              </a:ext>
            </a:extLst>
          </p:cNvPr>
          <p:cNvSpPr/>
          <p:nvPr userDrawn="1"/>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FC41A0E-06E5-5242-85CC-E671E3B2214E}"/>
              </a:ext>
            </a:extLst>
          </p:cNvPr>
          <p:cNvSpPr/>
          <p:nvPr userDrawn="1"/>
        </p:nvSpPr>
        <p:spPr>
          <a:xfrm>
            <a:off x="6096000" y="0"/>
            <a:ext cx="6096000" cy="6858000"/>
          </a:xfrm>
          <a:prstGeom prst="rect">
            <a:avLst/>
          </a:prstGeom>
          <a:solidFill>
            <a:srgbClr val="EC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8668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32245CC-181E-B14E-8174-0E0E4E2BF78D}"/>
              </a:ext>
            </a:extLst>
          </p:cNvPr>
          <p:cNvSpPr>
            <a:spLocks noGrp="1"/>
          </p:cNvSpPr>
          <p:nvPr>
            <p:ph type="body" sz="quarter" idx="10" hasCustomPrompt="1"/>
          </p:nvPr>
        </p:nvSpPr>
        <p:spPr>
          <a:xfrm>
            <a:off x="580378" y="337551"/>
            <a:ext cx="5105431" cy="301641"/>
          </a:xfrm>
        </p:spPr>
        <p:txBody>
          <a:bodyPr>
            <a:normAutofit/>
          </a:bodyPr>
          <a:lstStyle>
            <a:lvl1pPr marL="0" indent="0">
              <a:buNone/>
              <a:defRPr sz="1800">
                <a:solidFill>
                  <a:srgbClr val="002E5C">
                    <a:alpha val="50000"/>
                  </a:srgb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
        <p:nvSpPr>
          <p:cNvPr id="9" name="Text Placeholder 7">
            <a:extLst>
              <a:ext uri="{FF2B5EF4-FFF2-40B4-BE49-F238E27FC236}">
                <a16:creationId xmlns:a16="http://schemas.microsoft.com/office/drawing/2014/main" id="{C91FA994-CE2C-8241-AEDE-550A33A665E7}"/>
              </a:ext>
            </a:extLst>
          </p:cNvPr>
          <p:cNvSpPr>
            <a:spLocks noGrp="1"/>
          </p:cNvSpPr>
          <p:nvPr>
            <p:ph type="body" sz="quarter" idx="11" hasCustomPrompt="1"/>
          </p:nvPr>
        </p:nvSpPr>
        <p:spPr>
          <a:xfrm>
            <a:off x="580378" y="773096"/>
            <a:ext cx="10587494" cy="469900"/>
          </a:xfrm>
        </p:spPr>
        <p:txBody>
          <a:bodyPr/>
          <a:lstStyle>
            <a:lvl1pPr marL="0" indent="0">
              <a:buNone/>
              <a:defRPr b="0" i="0">
                <a:solidFill>
                  <a:srgbClr val="002E5C"/>
                </a:solidFill>
                <a:latin typeface="Poppins Medium" pitchFamily="2" charset="77"/>
                <a:cs typeface="Poppins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main title</a:t>
            </a:r>
          </a:p>
        </p:txBody>
      </p:sp>
      <p:sp>
        <p:nvSpPr>
          <p:cNvPr id="10" name="Rectangle 9">
            <a:extLst>
              <a:ext uri="{FF2B5EF4-FFF2-40B4-BE49-F238E27FC236}">
                <a16:creationId xmlns:a16="http://schemas.microsoft.com/office/drawing/2014/main" id="{645E20ED-960F-DF46-8796-18AB5E1630D6}"/>
              </a:ext>
            </a:extLst>
          </p:cNvPr>
          <p:cNvSpPr/>
          <p:nvPr userDrawn="1"/>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E7777E6-0936-7A4D-BEDF-D6F354D2FDF4}"/>
              </a:ext>
            </a:extLst>
          </p:cNvPr>
          <p:cNvSpPr/>
          <p:nvPr userDrawn="1"/>
        </p:nvSpPr>
        <p:spPr>
          <a:xfrm>
            <a:off x="0" y="1423447"/>
            <a:ext cx="12192000" cy="5434553"/>
          </a:xfrm>
          <a:prstGeom prst="rect">
            <a:avLst/>
          </a:prstGeom>
          <a:solidFill>
            <a:srgbClr val="EC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904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bg>
      <p:bgPr>
        <a:gradFill>
          <a:gsLst>
            <a:gs pos="0">
              <a:schemeClr val="bg1"/>
            </a:gs>
            <a:gs pos="100000">
              <a:srgbClr val="00C9FF"/>
            </a:gs>
          </a:gsLst>
          <a:lin ang="7200000" scaled="0"/>
        </a:gra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32245CC-181E-B14E-8174-0E0E4E2BF78D}"/>
              </a:ext>
            </a:extLst>
          </p:cNvPr>
          <p:cNvSpPr>
            <a:spLocks noGrp="1"/>
          </p:cNvSpPr>
          <p:nvPr>
            <p:ph type="body" sz="quarter" idx="10" hasCustomPrompt="1"/>
          </p:nvPr>
        </p:nvSpPr>
        <p:spPr>
          <a:xfrm>
            <a:off x="580378" y="337551"/>
            <a:ext cx="5105431" cy="301641"/>
          </a:xfrm>
        </p:spPr>
        <p:txBody>
          <a:bodyPr>
            <a:normAutofit/>
          </a:bodyPr>
          <a:lstStyle>
            <a:lvl1pPr marL="0" indent="0">
              <a:buNone/>
              <a:defRPr sz="1800">
                <a:solidFill>
                  <a:srgbClr val="002E5C">
                    <a:alpha val="50000"/>
                  </a:srgb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
        <p:nvSpPr>
          <p:cNvPr id="9" name="Text Placeholder 7">
            <a:extLst>
              <a:ext uri="{FF2B5EF4-FFF2-40B4-BE49-F238E27FC236}">
                <a16:creationId xmlns:a16="http://schemas.microsoft.com/office/drawing/2014/main" id="{C91FA994-CE2C-8241-AEDE-550A33A665E7}"/>
              </a:ext>
            </a:extLst>
          </p:cNvPr>
          <p:cNvSpPr>
            <a:spLocks noGrp="1"/>
          </p:cNvSpPr>
          <p:nvPr>
            <p:ph type="body" sz="quarter" idx="11" hasCustomPrompt="1"/>
          </p:nvPr>
        </p:nvSpPr>
        <p:spPr>
          <a:xfrm>
            <a:off x="580378" y="773096"/>
            <a:ext cx="10587494" cy="469900"/>
          </a:xfrm>
        </p:spPr>
        <p:txBody>
          <a:bodyPr/>
          <a:lstStyle>
            <a:lvl1pPr marL="0" indent="0">
              <a:buNone/>
              <a:defRPr b="0" i="0">
                <a:solidFill>
                  <a:srgbClr val="002E5C"/>
                </a:solidFill>
                <a:latin typeface="Poppins Medium" pitchFamily="2" charset="77"/>
                <a:cs typeface="Poppins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main title</a:t>
            </a:r>
          </a:p>
        </p:txBody>
      </p:sp>
      <p:sp>
        <p:nvSpPr>
          <p:cNvPr id="10" name="Rectangle 9">
            <a:extLst>
              <a:ext uri="{FF2B5EF4-FFF2-40B4-BE49-F238E27FC236}">
                <a16:creationId xmlns:a16="http://schemas.microsoft.com/office/drawing/2014/main" id="{645E20ED-960F-DF46-8796-18AB5E1630D6}"/>
              </a:ext>
            </a:extLst>
          </p:cNvPr>
          <p:cNvSpPr/>
          <p:nvPr userDrawn="1"/>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22678EC7-D3D7-D540-8B7E-A477AA9A8E49}"/>
              </a:ext>
            </a:extLst>
          </p:cNvPr>
          <p:cNvSpPr/>
          <p:nvPr userDrawn="1"/>
        </p:nvSpPr>
        <p:spPr>
          <a:xfrm>
            <a:off x="556181" y="1442300"/>
            <a:ext cx="11123630" cy="5128181"/>
          </a:xfrm>
          <a:prstGeom prst="roundRect">
            <a:avLst>
              <a:gd name="adj" fmla="val 1631"/>
            </a:avLst>
          </a:prstGeom>
          <a:solidFill>
            <a:schemeClr val="bg1"/>
          </a:solidFill>
          <a:ln>
            <a:noFill/>
          </a:ln>
          <a:effectLst>
            <a:outerShdw blurRad="635000" dist="635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09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bg>
      <p:bgPr>
        <a:gradFill>
          <a:gsLst>
            <a:gs pos="0">
              <a:schemeClr val="bg1"/>
            </a:gs>
            <a:gs pos="100000">
              <a:srgbClr val="FFBF00"/>
            </a:gs>
          </a:gsLst>
          <a:lin ang="7200000" scaled="0"/>
        </a:gra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32245CC-181E-B14E-8174-0E0E4E2BF78D}"/>
              </a:ext>
            </a:extLst>
          </p:cNvPr>
          <p:cNvSpPr>
            <a:spLocks noGrp="1"/>
          </p:cNvSpPr>
          <p:nvPr>
            <p:ph type="body" sz="quarter" idx="10" hasCustomPrompt="1"/>
          </p:nvPr>
        </p:nvSpPr>
        <p:spPr>
          <a:xfrm>
            <a:off x="580378" y="337551"/>
            <a:ext cx="5105431" cy="301641"/>
          </a:xfrm>
        </p:spPr>
        <p:txBody>
          <a:bodyPr>
            <a:normAutofit/>
          </a:bodyPr>
          <a:lstStyle>
            <a:lvl1pPr marL="0" indent="0">
              <a:buNone/>
              <a:defRPr sz="1800">
                <a:solidFill>
                  <a:srgbClr val="002E5C">
                    <a:alpha val="50000"/>
                  </a:srgbClr>
                </a:solidFill>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sub title</a:t>
            </a:r>
          </a:p>
        </p:txBody>
      </p:sp>
      <p:sp>
        <p:nvSpPr>
          <p:cNvPr id="9" name="Text Placeholder 7">
            <a:extLst>
              <a:ext uri="{FF2B5EF4-FFF2-40B4-BE49-F238E27FC236}">
                <a16:creationId xmlns:a16="http://schemas.microsoft.com/office/drawing/2014/main" id="{C91FA994-CE2C-8241-AEDE-550A33A665E7}"/>
              </a:ext>
            </a:extLst>
          </p:cNvPr>
          <p:cNvSpPr>
            <a:spLocks noGrp="1"/>
          </p:cNvSpPr>
          <p:nvPr>
            <p:ph type="body" sz="quarter" idx="11" hasCustomPrompt="1"/>
          </p:nvPr>
        </p:nvSpPr>
        <p:spPr>
          <a:xfrm>
            <a:off x="580378" y="773096"/>
            <a:ext cx="10587494" cy="469900"/>
          </a:xfrm>
        </p:spPr>
        <p:txBody>
          <a:bodyPr/>
          <a:lstStyle>
            <a:lvl1pPr marL="0" indent="0">
              <a:buNone/>
              <a:defRPr b="0" i="0">
                <a:solidFill>
                  <a:srgbClr val="002E5C"/>
                </a:solidFill>
                <a:latin typeface="Poppins Medium" pitchFamily="2" charset="77"/>
                <a:cs typeface="Poppins Medium"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Placeholder slide main title</a:t>
            </a:r>
          </a:p>
        </p:txBody>
      </p:sp>
      <p:sp>
        <p:nvSpPr>
          <p:cNvPr id="10" name="Rectangle 9">
            <a:extLst>
              <a:ext uri="{FF2B5EF4-FFF2-40B4-BE49-F238E27FC236}">
                <a16:creationId xmlns:a16="http://schemas.microsoft.com/office/drawing/2014/main" id="{645E20ED-960F-DF46-8796-18AB5E1630D6}"/>
              </a:ext>
            </a:extLst>
          </p:cNvPr>
          <p:cNvSpPr/>
          <p:nvPr userDrawn="1"/>
        </p:nvSpPr>
        <p:spPr>
          <a:xfrm>
            <a:off x="-283009" y="963353"/>
            <a:ext cx="783042" cy="45719"/>
          </a:xfrm>
          <a:prstGeom prst="rect">
            <a:avLst/>
          </a:prstGeom>
          <a:solidFill>
            <a:srgbClr val="002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22678EC7-D3D7-D540-8B7E-A477AA9A8E49}"/>
              </a:ext>
            </a:extLst>
          </p:cNvPr>
          <p:cNvSpPr/>
          <p:nvPr userDrawn="1"/>
        </p:nvSpPr>
        <p:spPr>
          <a:xfrm>
            <a:off x="556181" y="1442300"/>
            <a:ext cx="11123630" cy="5128181"/>
          </a:xfrm>
          <a:prstGeom prst="roundRect">
            <a:avLst>
              <a:gd name="adj" fmla="val 1631"/>
            </a:avLst>
          </a:prstGeom>
          <a:solidFill>
            <a:schemeClr val="bg1"/>
          </a:solidFill>
          <a:ln>
            <a:noFill/>
          </a:ln>
          <a:effectLst>
            <a:outerShdw blurRad="635000" dist="635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8519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bg>
      <p:bgPr>
        <a:gradFill>
          <a:gsLst>
            <a:gs pos="0">
              <a:schemeClr val="bg1"/>
            </a:gs>
            <a:gs pos="100000">
              <a:srgbClr val="FFBF00"/>
            </a:gs>
          </a:gsLst>
          <a:lin ang="7200000" scaled="0"/>
        </a:gra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2678EC7-D3D7-D540-8B7E-A477AA9A8E49}"/>
              </a:ext>
            </a:extLst>
          </p:cNvPr>
          <p:cNvSpPr/>
          <p:nvPr userDrawn="1"/>
        </p:nvSpPr>
        <p:spPr>
          <a:xfrm>
            <a:off x="381000" y="373632"/>
            <a:ext cx="11276815" cy="6110737"/>
          </a:xfrm>
          <a:prstGeom prst="roundRect">
            <a:avLst>
              <a:gd name="adj" fmla="val 1631"/>
            </a:avLst>
          </a:prstGeom>
          <a:solidFill>
            <a:schemeClr val="bg1"/>
          </a:solidFill>
          <a:ln>
            <a:noFill/>
          </a:ln>
          <a:effectLst>
            <a:outerShdw blurRad="635000" dist="63500" dir="8100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4047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ection Header">
    <p:bg>
      <p:bgPr>
        <a:gradFill>
          <a:gsLst>
            <a:gs pos="0">
              <a:schemeClr val="bg1"/>
            </a:gs>
            <a:gs pos="100000">
              <a:srgbClr val="FFBF00"/>
            </a:gs>
          </a:gsLst>
          <a:lin ang="72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312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C6D7B4-2061-7E4B-B2FD-4C05C01F19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A093D2-EFA6-134E-BBDC-09DB8C43F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69568-67CB-774C-8266-05725457DB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0A9ED-616D-624D-B31E-0C2EAAE80A4D}" type="datetimeFigureOut">
              <a:rPr lang="en-US" smtClean="0"/>
              <a:t>4/19/2022</a:t>
            </a:fld>
            <a:endParaRPr lang="en-US"/>
          </a:p>
        </p:txBody>
      </p:sp>
      <p:sp>
        <p:nvSpPr>
          <p:cNvPr id="5" name="Footer Placeholder 4">
            <a:extLst>
              <a:ext uri="{FF2B5EF4-FFF2-40B4-BE49-F238E27FC236}">
                <a16:creationId xmlns:a16="http://schemas.microsoft.com/office/drawing/2014/main" id="{539FCB9C-52E7-C641-9AB5-96CF0E4EB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240693-D73A-2C4F-A56C-C4199AEAA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CDDCB-53F6-B84F-B849-25D8F3E11F5B}" type="slidenum">
              <a:rPr lang="en-US" smtClean="0"/>
              <a:t>‹#›</a:t>
            </a:fld>
            <a:endParaRPr lang="en-US"/>
          </a:p>
        </p:txBody>
      </p:sp>
    </p:spTree>
    <p:extLst>
      <p:ext uri="{BB962C8B-B14F-4D97-AF65-F5344CB8AC3E}">
        <p14:creationId xmlns:p14="http://schemas.microsoft.com/office/powerpoint/2010/main" val="3220974401"/>
      </p:ext>
    </p:extLst>
  </p:cSld>
  <p:clrMap bg1="lt1" tx1="dk1" bg2="lt2" tx2="dk2" accent1="accent1" accent2="accent2" accent3="accent3" accent4="accent4" accent5="accent5" accent6="accent6" hlink="hlink" folHlink="folHlink"/>
  <p:sldLayoutIdLst>
    <p:sldLayoutId id="2147483729" r:id="rId1"/>
    <p:sldLayoutId id="2147483738" r:id="rId2"/>
    <p:sldLayoutId id="2147483720" r:id="rId3"/>
    <p:sldLayoutId id="2147483736" r:id="rId4"/>
    <p:sldLayoutId id="2147483732" r:id="rId5"/>
    <p:sldLayoutId id="2147483731" r:id="rId6"/>
    <p:sldLayoutId id="2147483733" r:id="rId7"/>
    <p:sldLayoutId id="2147483734" r:id="rId8"/>
    <p:sldLayoutId id="2147483737" r:id="rId9"/>
    <p:sldLayoutId id="2147483735" r:id="rId10"/>
    <p:sldLayoutId id="2147483739" r:id="rId11"/>
    <p:sldLayoutId id="214748373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0EA72E-9CD9-7C43-8C4B-790CF24339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6BAEC2-CCA5-4C4F-9496-52F5661492DB}"/>
              </a:ext>
            </a:extLst>
          </p:cNvPr>
          <p:cNvSpPr>
            <a:spLocks noGrp="1"/>
          </p:cNvSpPr>
          <p:nvPr>
            <p:ph type="body" idx="1"/>
          </p:nvPr>
        </p:nvSpPr>
        <p:spPr>
          <a:xfrm>
            <a:off x="838200" y="1510748"/>
            <a:ext cx="10515600" cy="46662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A4F01-386C-1645-A6DA-AC1001EF34CF}"/>
              </a:ext>
            </a:extLst>
          </p:cNvPr>
          <p:cNvSpPr>
            <a:spLocks noGrp="1"/>
          </p:cNvSpPr>
          <p:nvPr>
            <p:ph type="dt" sz="half" idx="2"/>
          </p:nvPr>
        </p:nvSpPr>
        <p:spPr>
          <a:xfrm>
            <a:off x="367552" y="6356350"/>
            <a:ext cx="2743200" cy="365125"/>
          </a:xfrm>
          <a:prstGeom prst="rect">
            <a:avLst/>
          </a:prstGeom>
        </p:spPr>
        <p:txBody>
          <a:bodyPr vert="horz" lIns="91440" tIns="45720" rIns="91440" bIns="45720" rtlCol="0" anchor="ctr"/>
          <a:lstStyle>
            <a:lvl1pPr algn="l">
              <a:defRPr sz="1000">
                <a:solidFill>
                  <a:schemeClr val="bg1">
                    <a:lumMod val="75000"/>
                  </a:schemeClr>
                </a:solidFill>
                <a:latin typeface="Poppins" pitchFamily="2" charset="77"/>
                <a:cs typeface="Poppins" pitchFamily="2" charset="77"/>
              </a:defRPr>
            </a:lvl1pPr>
          </a:lstStyle>
          <a:p>
            <a:fld id="{5130A9ED-616D-624D-B31E-0C2EAAE80A4D}" type="datetimeFigureOut">
              <a:rPr lang="en-US" smtClean="0"/>
              <a:t>4/19/2022</a:t>
            </a:fld>
            <a:endParaRPr lang="en-US"/>
          </a:p>
        </p:txBody>
      </p:sp>
      <p:sp>
        <p:nvSpPr>
          <p:cNvPr id="5" name="Footer Placeholder 4">
            <a:extLst>
              <a:ext uri="{FF2B5EF4-FFF2-40B4-BE49-F238E27FC236}">
                <a16:creationId xmlns:a16="http://schemas.microsoft.com/office/drawing/2014/main" id="{A60A4945-E3E2-894F-87FD-2B32D89B8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bg1">
                    <a:lumMod val="75000"/>
                  </a:schemeClr>
                </a:solidFill>
                <a:latin typeface="Poppins" pitchFamily="2" charset="77"/>
                <a:cs typeface="Poppins" pitchFamily="2" charset="77"/>
              </a:defRPr>
            </a:lvl1pPr>
          </a:lstStyle>
          <a:p>
            <a:endParaRPr lang="en-US"/>
          </a:p>
        </p:txBody>
      </p:sp>
      <p:sp>
        <p:nvSpPr>
          <p:cNvPr id="6" name="Slide Number Placeholder 5">
            <a:extLst>
              <a:ext uri="{FF2B5EF4-FFF2-40B4-BE49-F238E27FC236}">
                <a16:creationId xmlns:a16="http://schemas.microsoft.com/office/drawing/2014/main" id="{0533CE35-F6DD-9A48-95C3-6A447CF91EAB}"/>
              </a:ext>
            </a:extLst>
          </p:cNvPr>
          <p:cNvSpPr>
            <a:spLocks noGrp="1"/>
          </p:cNvSpPr>
          <p:nvPr>
            <p:ph type="sldNum" sz="quarter" idx="4"/>
          </p:nvPr>
        </p:nvSpPr>
        <p:spPr>
          <a:xfrm>
            <a:off x="9081248" y="6356350"/>
            <a:ext cx="2743200" cy="365125"/>
          </a:xfrm>
          <a:prstGeom prst="rect">
            <a:avLst/>
          </a:prstGeom>
        </p:spPr>
        <p:txBody>
          <a:bodyPr vert="horz" lIns="91440" tIns="45720" rIns="91440" bIns="45720" rtlCol="0" anchor="ctr"/>
          <a:lstStyle>
            <a:lvl1pPr algn="r">
              <a:defRPr sz="1000">
                <a:solidFill>
                  <a:schemeClr val="bg1">
                    <a:lumMod val="75000"/>
                  </a:schemeClr>
                </a:solidFill>
                <a:latin typeface="Poppins" pitchFamily="2" charset="77"/>
                <a:cs typeface="Poppins" pitchFamily="2" charset="77"/>
              </a:defRPr>
            </a:lvl1pPr>
          </a:lstStyle>
          <a:p>
            <a:fld id="{F6FCDDCB-53F6-B84F-B849-25D8F3E11F5B}" type="slidenum">
              <a:rPr lang="en-US" smtClean="0"/>
              <a:t>‹#›</a:t>
            </a:fld>
            <a:endParaRPr lang="en-US"/>
          </a:p>
        </p:txBody>
      </p:sp>
    </p:spTree>
    <p:extLst>
      <p:ext uri="{BB962C8B-B14F-4D97-AF65-F5344CB8AC3E}">
        <p14:creationId xmlns:p14="http://schemas.microsoft.com/office/powerpoint/2010/main" val="317219669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7" r:id="rId12"/>
    <p:sldLayoutId id="2147483752" r:id="rId13"/>
    <p:sldLayoutId id="2147483753" r:id="rId14"/>
    <p:sldLayoutId id="2147483754" r:id="rId15"/>
    <p:sldLayoutId id="2147483755" r:id="rId16"/>
    <p:sldLayoutId id="214748375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130000"/>
        </a:lnSpc>
        <a:spcBef>
          <a:spcPts val="300"/>
        </a:spcBef>
        <a:spcAft>
          <a:spcPts val="300"/>
        </a:spcAft>
        <a:buFont typeface="Arial" panose="020B0604020202020204" pitchFamily="34" charset="0"/>
        <a:buChar char="•"/>
        <a:defRPr sz="2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30000"/>
        </a:lnSpc>
        <a:spcBef>
          <a:spcPts val="300"/>
        </a:spcBef>
        <a:spcAft>
          <a:spcPts val="300"/>
        </a:spcAft>
        <a:buFont typeface="Arial" panose="020B0604020202020204" pitchFamily="34" charset="0"/>
        <a:buChar char="•"/>
        <a:defRPr sz="20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30000"/>
        </a:lnSpc>
        <a:spcBef>
          <a:spcPts val="300"/>
        </a:spcBef>
        <a:spcAft>
          <a:spcPts val="300"/>
        </a:spcAft>
        <a:buFont typeface="Arial" panose="020B0604020202020204" pitchFamily="34" charset="0"/>
        <a:buChar char="•"/>
        <a:defRPr sz="18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30000"/>
        </a:lnSpc>
        <a:spcBef>
          <a:spcPts val="300"/>
        </a:spcBef>
        <a:spcAft>
          <a:spcPts val="300"/>
        </a:spcAft>
        <a:buFont typeface="Arial" panose="020B0604020202020204" pitchFamily="34" charset="0"/>
        <a:buChar char="•"/>
        <a:defRPr sz="16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30000"/>
        </a:lnSpc>
        <a:spcBef>
          <a:spcPts val="300"/>
        </a:spcBef>
        <a:spcAft>
          <a:spcPts val="300"/>
        </a:spcAft>
        <a:buFont typeface="Arial" panose="020B0604020202020204" pitchFamily="34" charset="0"/>
        <a:buChar char="•"/>
        <a:defRPr sz="16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image" Target="../media/image39.sv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1.xml"/><Relationship Id="rId5" Type="http://schemas.openxmlformats.org/officeDocument/2006/relationships/image" Target="../media/image39.sv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png"/><Relationship Id="rId18" Type="http://schemas.openxmlformats.org/officeDocument/2006/relationships/image" Target="../media/image54.jpeg"/><Relationship Id="rId3" Type="http://schemas.openxmlformats.org/officeDocument/2006/relationships/image" Target="../media/image41.png"/><Relationship Id="rId21" Type="http://schemas.openxmlformats.org/officeDocument/2006/relationships/image" Target="../media/image57.png"/><Relationship Id="rId7" Type="http://schemas.openxmlformats.org/officeDocument/2006/relationships/image" Target="../media/image43.jpe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12.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35.xml"/><Relationship Id="rId6" Type="http://schemas.openxmlformats.org/officeDocument/2006/relationships/image" Target="../media/image42.jpeg"/><Relationship Id="rId11" Type="http://schemas.openxmlformats.org/officeDocument/2006/relationships/image" Target="../media/image47.png"/><Relationship Id="rId5" Type="http://schemas.openxmlformats.org/officeDocument/2006/relationships/image" Target="../media/image39.sv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38.png"/><Relationship Id="rId9" Type="http://schemas.openxmlformats.org/officeDocument/2006/relationships/image" Target="../media/image45.jpeg"/><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69.svg"/><Relationship Id="rId3" Type="http://schemas.openxmlformats.org/officeDocument/2006/relationships/image" Target="../media/image55.png"/><Relationship Id="rId7" Type="http://schemas.openxmlformats.org/officeDocument/2006/relationships/image" Target="../media/image59.svg"/><Relationship Id="rId12" Type="http://schemas.openxmlformats.org/officeDocument/2006/relationships/image" Target="../media/image64.png"/><Relationship Id="rId17" Type="http://schemas.openxmlformats.org/officeDocument/2006/relationships/image" Target="../media/image68.png"/><Relationship Id="rId2" Type="http://schemas.openxmlformats.org/officeDocument/2006/relationships/notesSlide" Target="../notesSlides/notesSlide13.xml"/><Relationship Id="rId16" Type="http://schemas.openxmlformats.org/officeDocument/2006/relationships/image" Target="../media/image53.png"/><Relationship Id="rId1" Type="http://schemas.openxmlformats.org/officeDocument/2006/relationships/slideLayout" Target="../slideLayouts/slideLayout31.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0.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7.png"/><Relationship Id="rId3" Type="http://schemas.openxmlformats.org/officeDocument/2006/relationships/image" Target="../media/image71.png"/><Relationship Id="rId7" Type="http://schemas.openxmlformats.org/officeDocument/2006/relationships/image" Target="../media/image64.png"/><Relationship Id="rId12"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image" Target="../media/image63.png"/><Relationship Id="rId11" Type="http://schemas.openxmlformats.org/officeDocument/2006/relationships/image" Target="../media/image57.png"/><Relationship Id="rId5" Type="http://schemas.openxmlformats.org/officeDocument/2006/relationships/image" Target="../media/image62.png"/><Relationship Id="rId10" Type="http://schemas.openxmlformats.org/officeDocument/2006/relationships/image" Target="../media/image56.png"/><Relationship Id="rId4" Type="http://schemas.openxmlformats.org/officeDocument/2006/relationships/image" Target="../media/image61.pn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6.svg"/><Relationship Id="rId2" Type="http://schemas.openxmlformats.org/officeDocument/2006/relationships/notesSlide" Target="../notesSlides/notesSlide18.xml"/><Relationship Id="rId1" Type="http://schemas.openxmlformats.org/officeDocument/2006/relationships/slideLayout" Target="../slideLayouts/slideLayout3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31.xml"/><Relationship Id="rId4" Type="http://schemas.openxmlformats.org/officeDocument/2006/relationships/image" Target="../media/image82.png"/></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82.pn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32.xml"/><Relationship Id="rId5" Type="http://schemas.openxmlformats.org/officeDocument/2006/relationships/image" Target="../media/image76.sv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4.xml"/><Relationship Id="rId1" Type="http://schemas.openxmlformats.org/officeDocument/2006/relationships/slideLayout" Target="../slideLayouts/slideLayout31.xml"/><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32.xml"/><Relationship Id="rId4" Type="http://schemas.openxmlformats.org/officeDocument/2006/relationships/image" Target="../media/image86.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6.xml"/><Relationship Id="rId1" Type="http://schemas.openxmlformats.org/officeDocument/2006/relationships/slideLayout" Target="../slideLayouts/slideLayout3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32.xml"/><Relationship Id="rId5" Type="http://schemas.openxmlformats.org/officeDocument/2006/relationships/image" Target="../media/image79.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31.xml"/><Relationship Id="rId5" Type="http://schemas.openxmlformats.org/officeDocument/2006/relationships/image" Target="../media/image76.svg"/><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31.xml"/><Relationship Id="rId6" Type="http://schemas.openxmlformats.org/officeDocument/2006/relationships/image" Target="../media/image90.png"/><Relationship Id="rId5" Type="http://schemas.openxmlformats.org/officeDocument/2006/relationships/image" Target="../media/image92.png"/><Relationship Id="rId4" Type="http://schemas.openxmlformats.org/officeDocument/2006/relationships/image" Target="../media/image91.png"/></Relationships>
</file>

<file path=ppt/slides/_rels/slide3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3.png"/><Relationship Id="rId7" Type="http://schemas.openxmlformats.org/officeDocument/2006/relationships/image" Target="../media/image95.png"/><Relationship Id="rId2" Type="http://schemas.openxmlformats.org/officeDocument/2006/relationships/notesSlide" Target="../notesSlides/notesSlide30.xml"/><Relationship Id="rId1" Type="http://schemas.openxmlformats.org/officeDocument/2006/relationships/slideLayout" Target="../slideLayouts/slideLayout31.xml"/><Relationship Id="rId6" Type="http://schemas.openxmlformats.org/officeDocument/2006/relationships/image" Target="../media/image74.png"/><Relationship Id="rId5" Type="http://schemas.openxmlformats.org/officeDocument/2006/relationships/image" Target="../media/image72.png"/><Relationship Id="rId4" Type="http://schemas.openxmlformats.org/officeDocument/2006/relationships/image" Target="../media/image94.svg"/></Relationships>
</file>

<file path=ppt/slides/_rels/slide35.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svg"/><Relationship Id="rId3" Type="http://schemas.openxmlformats.org/officeDocument/2006/relationships/image" Target="../media/image81.png"/><Relationship Id="rId7" Type="http://schemas.openxmlformats.org/officeDocument/2006/relationships/image" Target="../media/image100.svg"/><Relationship Id="rId12" Type="http://schemas.openxmlformats.org/officeDocument/2006/relationships/image" Target="../media/image105.png"/><Relationship Id="rId2" Type="http://schemas.openxmlformats.org/officeDocument/2006/relationships/notesSlide" Target="../notesSlides/notesSlide31.xml"/><Relationship Id="rId1" Type="http://schemas.openxmlformats.org/officeDocument/2006/relationships/slideLayout" Target="../slideLayouts/slideLayout31.xml"/><Relationship Id="rId6" Type="http://schemas.openxmlformats.org/officeDocument/2006/relationships/image" Target="../media/image99.png"/><Relationship Id="rId11" Type="http://schemas.openxmlformats.org/officeDocument/2006/relationships/image" Target="../media/image104.svg"/><Relationship Id="rId5" Type="http://schemas.openxmlformats.org/officeDocument/2006/relationships/image" Target="../media/image98.svg"/><Relationship Id="rId15" Type="http://schemas.openxmlformats.org/officeDocument/2006/relationships/image" Target="../media/image108.sv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svg"/><Relationship Id="rId14" Type="http://schemas.openxmlformats.org/officeDocument/2006/relationships/image" Target="../media/image107.png"/></Relationships>
</file>

<file path=ppt/slides/_rels/slide3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80.png"/><Relationship Id="rId7" Type="http://schemas.openxmlformats.org/officeDocument/2006/relationships/image" Target="../media/image76.svg"/><Relationship Id="rId2" Type="http://schemas.openxmlformats.org/officeDocument/2006/relationships/notesSlide" Target="../notesSlides/notesSlide32.xml"/><Relationship Id="rId1" Type="http://schemas.openxmlformats.org/officeDocument/2006/relationships/slideLayout" Target="../slideLayouts/slideLayout32.xml"/><Relationship Id="rId6" Type="http://schemas.openxmlformats.org/officeDocument/2006/relationships/image" Target="../media/image75.png"/><Relationship Id="rId5" Type="http://schemas.openxmlformats.org/officeDocument/2006/relationships/image" Target="../media/image96.svg"/><Relationship Id="rId4" Type="http://schemas.openxmlformats.org/officeDocument/2006/relationships/image" Target="../media/image95.png"/><Relationship Id="rId9" Type="http://schemas.openxmlformats.org/officeDocument/2006/relationships/image" Target="../media/image100.svg"/></Relationships>
</file>

<file path=ppt/slides/_rels/slide37.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81.png"/><Relationship Id="rId7" Type="http://schemas.openxmlformats.org/officeDocument/2006/relationships/image" Target="../media/image97.png"/><Relationship Id="rId2" Type="http://schemas.openxmlformats.org/officeDocument/2006/relationships/notesSlide" Target="../notesSlides/notesSlide33.xml"/><Relationship Id="rId1" Type="http://schemas.openxmlformats.org/officeDocument/2006/relationships/slideLayout" Target="../slideLayouts/slideLayout32.xml"/><Relationship Id="rId6" Type="http://schemas.openxmlformats.org/officeDocument/2006/relationships/image" Target="../media/image111.png"/><Relationship Id="rId5" Type="http://schemas.openxmlformats.org/officeDocument/2006/relationships/image" Target="../media/image110.svg"/><Relationship Id="rId10" Type="http://schemas.openxmlformats.org/officeDocument/2006/relationships/image" Target="../media/image113.svg"/><Relationship Id="rId4" Type="http://schemas.openxmlformats.org/officeDocument/2006/relationships/image" Target="../media/image109.png"/><Relationship Id="rId9" Type="http://schemas.openxmlformats.org/officeDocument/2006/relationships/image" Target="../media/image112.png"/></Relationships>
</file>

<file path=ppt/slides/_rels/slide3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14.png"/><Relationship Id="rId7" Type="http://schemas.openxmlformats.org/officeDocument/2006/relationships/image" Target="../media/image72.png"/><Relationship Id="rId12" Type="http://schemas.openxmlformats.org/officeDocument/2006/relationships/image" Target="../media/image117.svg"/><Relationship Id="rId2" Type="http://schemas.openxmlformats.org/officeDocument/2006/relationships/notesSlide" Target="../notesSlides/notesSlide34.xml"/><Relationship Id="rId1" Type="http://schemas.openxmlformats.org/officeDocument/2006/relationships/slideLayout" Target="../slideLayouts/slideLayout32.xml"/><Relationship Id="rId6" Type="http://schemas.openxmlformats.org/officeDocument/2006/relationships/image" Target="../media/image73.png"/><Relationship Id="rId11" Type="http://schemas.openxmlformats.org/officeDocument/2006/relationships/image" Target="../media/image116.png"/><Relationship Id="rId5" Type="http://schemas.openxmlformats.org/officeDocument/2006/relationships/image" Target="../media/image78.png"/><Relationship Id="rId10" Type="http://schemas.openxmlformats.org/officeDocument/2006/relationships/image" Target="../media/image94.svg"/><Relationship Id="rId4" Type="http://schemas.openxmlformats.org/officeDocument/2006/relationships/image" Target="../media/image115.svg"/><Relationship Id="rId9" Type="http://schemas.openxmlformats.org/officeDocument/2006/relationships/image" Target="../media/image93.png"/></Relationships>
</file>

<file path=ppt/slides/_rels/slide39.xml.rels><?xml version="1.0" encoding="UTF-8" standalone="yes"?>
<Relationships xmlns="http://schemas.openxmlformats.org/package/2006/relationships"><Relationship Id="rId8" Type="http://schemas.openxmlformats.org/officeDocument/2006/relationships/image" Target="../media/image122.svg"/><Relationship Id="rId13" Type="http://schemas.openxmlformats.org/officeDocument/2006/relationships/image" Target="../media/image78.png"/><Relationship Id="rId3" Type="http://schemas.openxmlformats.org/officeDocument/2006/relationships/image" Target="../media/image80.png"/><Relationship Id="rId7" Type="http://schemas.openxmlformats.org/officeDocument/2006/relationships/image" Target="../media/image121.png"/><Relationship Id="rId12"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32.xml"/><Relationship Id="rId6" Type="http://schemas.openxmlformats.org/officeDocument/2006/relationships/image" Target="../media/image120.svg"/><Relationship Id="rId11" Type="http://schemas.openxmlformats.org/officeDocument/2006/relationships/image" Target="../media/image125.sv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7.xml"/><Relationship Id="rId1" Type="http://schemas.openxmlformats.org/officeDocument/2006/relationships/slideLayout" Target="../slideLayouts/slideLayout31.xml"/><Relationship Id="rId5" Type="http://schemas.openxmlformats.org/officeDocument/2006/relationships/image" Target="../media/image129.png"/><Relationship Id="rId4" Type="http://schemas.openxmlformats.org/officeDocument/2006/relationships/image" Target="../media/image128.png"/></Relationships>
</file>

<file path=ppt/slides/_rels/slide42.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113.svg"/><Relationship Id="rId3" Type="http://schemas.openxmlformats.org/officeDocument/2006/relationships/image" Target="../media/image80.png"/><Relationship Id="rId7" Type="http://schemas.openxmlformats.org/officeDocument/2006/relationships/image" Target="../media/image117.svg"/><Relationship Id="rId12" Type="http://schemas.openxmlformats.org/officeDocument/2006/relationships/image" Target="../media/image112.png"/><Relationship Id="rId2" Type="http://schemas.openxmlformats.org/officeDocument/2006/relationships/notesSlide" Target="../notesSlides/notesSlide38.xml"/><Relationship Id="rId1" Type="http://schemas.openxmlformats.org/officeDocument/2006/relationships/slideLayout" Target="../slideLayouts/slideLayout31.xml"/><Relationship Id="rId6" Type="http://schemas.openxmlformats.org/officeDocument/2006/relationships/image" Target="../media/image116.png"/><Relationship Id="rId11" Type="http://schemas.openxmlformats.org/officeDocument/2006/relationships/image" Target="../media/image100.svg"/><Relationship Id="rId5" Type="http://schemas.openxmlformats.org/officeDocument/2006/relationships/image" Target="../media/image96.svg"/><Relationship Id="rId10" Type="http://schemas.openxmlformats.org/officeDocument/2006/relationships/image" Target="../media/image99.png"/><Relationship Id="rId4" Type="http://schemas.openxmlformats.org/officeDocument/2006/relationships/image" Target="../media/image95.png"/><Relationship Id="rId9" Type="http://schemas.openxmlformats.org/officeDocument/2006/relationships/image" Target="../media/image76.svg"/></Relationships>
</file>

<file path=ppt/slides/_rels/slide43.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113.svg"/><Relationship Id="rId3" Type="http://schemas.openxmlformats.org/officeDocument/2006/relationships/image" Target="../media/image80.png"/><Relationship Id="rId7" Type="http://schemas.openxmlformats.org/officeDocument/2006/relationships/image" Target="../media/image117.svg"/><Relationship Id="rId12" Type="http://schemas.openxmlformats.org/officeDocument/2006/relationships/image" Target="../media/image112.png"/><Relationship Id="rId2" Type="http://schemas.openxmlformats.org/officeDocument/2006/relationships/notesSlide" Target="../notesSlides/notesSlide39.xml"/><Relationship Id="rId1" Type="http://schemas.openxmlformats.org/officeDocument/2006/relationships/slideLayout" Target="../slideLayouts/slideLayout31.xml"/><Relationship Id="rId6" Type="http://schemas.openxmlformats.org/officeDocument/2006/relationships/image" Target="../media/image116.png"/><Relationship Id="rId11" Type="http://schemas.openxmlformats.org/officeDocument/2006/relationships/image" Target="../media/image100.svg"/><Relationship Id="rId5" Type="http://schemas.openxmlformats.org/officeDocument/2006/relationships/image" Target="../media/image96.svg"/><Relationship Id="rId10" Type="http://schemas.openxmlformats.org/officeDocument/2006/relationships/image" Target="../media/image99.png"/><Relationship Id="rId4" Type="http://schemas.openxmlformats.org/officeDocument/2006/relationships/image" Target="../media/image95.png"/><Relationship Id="rId9" Type="http://schemas.openxmlformats.org/officeDocument/2006/relationships/image" Target="../media/image76.svg"/><Relationship Id="rId14" Type="http://schemas.openxmlformats.org/officeDocument/2006/relationships/image" Target="../media/image40.png"/></Relationships>
</file>

<file path=ppt/slides/_rels/slide44.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5.svg"/><Relationship Id="rId3" Type="http://schemas.openxmlformats.org/officeDocument/2006/relationships/image" Target="../media/image130.png"/><Relationship Id="rId7" Type="http://schemas.openxmlformats.org/officeDocument/2006/relationships/image" Target="../media/image118.png"/><Relationship Id="rId12" Type="http://schemas.openxmlformats.org/officeDocument/2006/relationships/image" Target="../media/image124.png"/><Relationship Id="rId2" Type="http://schemas.openxmlformats.org/officeDocument/2006/relationships/notesSlide" Target="../notesSlides/notesSlide40.xml"/><Relationship Id="rId1" Type="http://schemas.openxmlformats.org/officeDocument/2006/relationships/slideLayout" Target="../slideLayouts/slideLayout32.xml"/><Relationship Id="rId6" Type="http://schemas.openxmlformats.org/officeDocument/2006/relationships/image" Target="../media/image123.png"/><Relationship Id="rId11" Type="http://schemas.openxmlformats.org/officeDocument/2006/relationships/image" Target="../media/image120.svg"/><Relationship Id="rId5" Type="http://schemas.openxmlformats.org/officeDocument/2006/relationships/image" Target="../media/image80.png"/><Relationship Id="rId15" Type="http://schemas.openxmlformats.org/officeDocument/2006/relationships/image" Target="../media/image78.png"/><Relationship Id="rId10" Type="http://schemas.openxmlformats.org/officeDocument/2006/relationships/image" Target="../media/image119.png"/><Relationship Id="rId4" Type="http://schemas.openxmlformats.org/officeDocument/2006/relationships/image" Target="../media/image131.svg"/><Relationship Id="rId9" Type="http://schemas.openxmlformats.org/officeDocument/2006/relationships/image" Target="../media/image122.svg"/><Relationship Id="rId14" Type="http://schemas.openxmlformats.org/officeDocument/2006/relationships/image" Target="../media/image77.png"/></Relationships>
</file>

<file path=ppt/slides/_rels/slide4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hyperlink" Target="mailto:Katie.Horvath@aunalytics.com" TargetMode="Externa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18.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1.xml"/><Relationship Id="rId5" Type="http://schemas.openxmlformats.org/officeDocument/2006/relationships/image" Target="../media/image39.sv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FFF2D6-CF08-824B-BC22-D2E77F01F290}"/>
              </a:ext>
            </a:extLst>
          </p:cNvPr>
          <p:cNvSpPr>
            <a:spLocks noGrp="1"/>
          </p:cNvSpPr>
          <p:nvPr>
            <p:ph type="body" sz="quarter" idx="10"/>
          </p:nvPr>
        </p:nvSpPr>
        <p:spPr>
          <a:xfrm>
            <a:off x="483907" y="2509274"/>
            <a:ext cx="6481669" cy="1267177"/>
          </a:xfrm>
        </p:spPr>
        <p:txBody>
          <a:bodyPr>
            <a:noAutofit/>
          </a:bodyPr>
          <a:lstStyle/>
          <a:p>
            <a:pPr>
              <a:lnSpc>
                <a:spcPct val="100000"/>
              </a:lnSpc>
            </a:pPr>
            <a:r>
              <a:rPr lang="en-US" sz="3200" dirty="0"/>
              <a:t>How to Leverage Your Data to Compete</a:t>
            </a:r>
            <a:endParaRPr lang="en-US" sz="2000" dirty="0"/>
          </a:p>
        </p:txBody>
      </p:sp>
      <p:sp>
        <p:nvSpPr>
          <p:cNvPr id="3" name="Text Placeholder 2">
            <a:extLst>
              <a:ext uri="{FF2B5EF4-FFF2-40B4-BE49-F238E27FC236}">
                <a16:creationId xmlns:a16="http://schemas.microsoft.com/office/drawing/2014/main" id="{79B8428E-E4E1-F848-862F-4B47C1F9CE32}"/>
              </a:ext>
            </a:extLst>
          </p:cNvPr>
          <p:cNvSpPr>
            <a:spLocks noGrp="1"/>
          </p:cNvSpPr>
          <p:nvPr>
            <p:ph type="body" sz="quarter" idx="11"/>
          </p:nvPr>
        </p:nvSpPr>
        <p:spPr>
          <a:xfrm>
            <a:off x="483906" y="1999686"/>
            <a:ext cx="6538089" cy="470188"/>
          </a:xfrm>
        </p:spPr>
        <p:txBody>
          <a:bodyPr vert="horz" lIns="91440" tIns="45720" rIns="91440" bIns="45720" rtlCol="0" anchor="t">
            <a:normAutofit/>
          </a:bodyPr>
          <a:lstStyle/>
          <a:p>
            <a:r>
              <a:rPr lang="en-US"/>
              <a:t>PACB MARKETING </a:t>
            </a:r>
            <a:r>
              <a:rPr lang="en-US" dirty="0"/>
              <a:t>CONFERENCE 2022</a:t>
            </a:r>
          </a:p>
        </p:txBody>
      </p:sp>
      <p:sp>
        <p:nvSpPr>
          <p:cNvPr id="6" name="Text Placeholder 2">
            <a:extLst>
              <a:ext uri="{FF2B5EF4-FFF2-40B4-BE49-F238E27FC236}">
                <a16:creationId xmlns:a16="http://schemas.microsoft.com/office/drawing/2014/main" id="{0544763D-4B02-DD4E-AB2C-37E6CCC4805C}"/>
              </a:ext>
            </a:extLst>
          </p:cNvPr>
          <p:cNvSpPr txBox="1">
            <a:spLocks/>
          </p:cNvSpPr>
          <p:nvPr/>
        </p:nvSpPr>
        <p:spPr>
          <a:xfrm>
            <a:off x="483906" y="4922230"/>
            <a:ext cx="4538036" cy="1150709"/>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300"/>
              </a:spcBef>
              <a:spcAft>
                <a:spcPts val="300"/>
              </a:spcAft>
              <a:buFont typeface="Arial" panose="020B0604020202020204" pitchFamily="34" charset="0"/>
              <a:buNone/>
              <a:defRPr sz="1800" kern="1200">
                <a:solidFill>
                  <a:srgbClr val="002E5C">
                    <a:alpha val="50000"/>
                  </a:srgbClr>
                </a:solidFill>
                <a:latin typeface="Poppins" pitchFamily="2" charset="77"/>
                <a:ea typeface="+mn-ea"/>
                <a:cs typeface="Poppins" pitchFamily="2" charset="77"/>
              </a:defRPr>
            </a:lvl1pPr>
            <a:lvl2pPr marL="685800" indent="-228600" algn="l" defTabSz="914400" rtl="0" eaLnBrk="1" latinLnBrk="0" hangingPunct="1">
              <a:lnSpc>
                <a:spcPct val="130000"/>
              </a:lnSpc>
              <a:spcBef>
                <a:spcPts val="300"/>
              </a:spcBef>
              <a:spcAft>
                <a:spcPts val="300"/>
              </a:spcAft>
              <a:buFont typeface="Arial" panose="020B0604020202020204" pitchFamily="34" charset="0"/>
              <a:buChar char="•"/>
              <a:defRPr sz="20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30000"/>
              </a:lnSpc>
              <a:spcBef>
                <a:spcPts val="300"/>
              </a:spcBef>
              <a:spcAft>
                <a:spcPts val="300"/>
              </a:spcAft>
              <a:buFont typeface="Arial" panose="020B0604020202020204" pitchFamily="34" charset="0"/>
              <a:buChar char="•"/>
              <a:defRPr sz="18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30000"/>
              </a:lnSpc>
              <a:spcBef>
                <a:spcPts val="300"/>
              </a:spcBef>
              <a:spcAft>
                <a:spcPts val="300"/>
              </a:spcAft>
              <a:buFont typeface="Arial" panose="020B0604020202020204" pitchFamily="34" charset="0"/>
              <a:buChar char="•"/>
              <a:defRPr sz="16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30000"/>
              </a:lnSpc>
              <a:spcBef>
                <a:spcPts val="300"/>
              </a:spcBef>
              <a:spcAft>
                <a:spcPts val="300"/>
              </a:spcAft>
              <a:buFont typeface="Arial" panose="020B0604020202020204" pitchFamily="34" charset="0"/>
              <a:buChar char="•"/>
              <a:defRPr sz="16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Rich Carlton, President</a:t>
            </a:r>
          </a:p>
        </p:txBody>
      </p:sp>
    </p:spTree>
    <p:extLst>
      <p:ext uri="{BB962C8B-B14F-4D97-AF65-F5344CB8AC3E}">
        <p14:creationId xmlns:p14="http://schemas.microsoft.com/office/powerpoint/2010/main" val="43368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CFF449B-1185-6241-BB51-25132B023832}"/>
              </a:ext>
            </a:extLst>
          </p:cNvPr>
          <p:cNvSpPr/>
          <p:nvPr/>
        </p:nvSpPr>
        <p:spPr>
          <a:xfrm>
            <a:off x="5967213" y="-100208"/>
            <a:ext cx="12192000" cy="7114783"/>
          </a:xfrm>
          <a:prstGeom prst="rect">
            <a:avLst/>
          </a:prstGeom>
          <a:gradFill>
            <a:gsLst>
              <a:gs pos="18000">
                <a:srgbClr val="ECF9FF"/>
              </a:gs>
              <a:gs pos="7000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E791CF6-2CA5-654F-B3CC-ACFEBDD9D272}"/>
              </a:ext>
            </a:extLst>
          </p:cNvPr>
          <p:cNvGrpSpPr/>
          <p:nvPr/>
        </p:nvGrpSpPr>
        <p:grpSpPr>
          <a:xfrm>
            <a:off x="2805835" y="516449"/>
            <a:ext cx="12515884" cy="6177633"/>
            <a:chOff x="2805835" y="516449"/>
            <a:chExt cx="12515884" cy="6177633"/>
          </a:xfrm>
        </p:grpSpPr>
        <p:pic>
          <p:nvPicPr>
            <p:cNvPr id="57" name="Picture 56" descr="Diagram&#10;&#10;Description automatically generated">
              <a:extLst>
                <a:ext uri="{FF2B5EF4-FFF2-40B4-BE49-F238E27FC236}">
                  <a16:creationId xmlns:a16="http://schemas.microsoft.com/office/drawing/2014/main" id="{CBB80C74-A6FF-B043-A9C7-350ECCDB86D1}"/>
                </a:ext>
              </a:extLst>
            </p:cNvPr>
            <p:cNvPicPr>
              <a:picLocks noChangeAspect="1"/>
            </p:cNvPicPr>
            <p:nvPr/>
          </p:nvPicPr>
          <p:blipFill>
            <a:blip r:embed="rId3"/>
            <a:stretch>
              <a:fillRect/>
            </a:stretch>
          </p:blipFill>
          <p:spPr>
            <a:xfrm>
              <a:off x="2805835" y="516449"/>
              <a:ext cx="12515884" cy="6177633"/>
            </a:xfrm>
            <a:prstGeom prst="rect">
              <a:avLst/>
            </a:prstGeom>
          </p:spPr>
        </p:pic>
        <p:pic>
          <p:nvPicPr>
            <p:cNvPr id="3" name="Graphic 2">
              <a:extLst>
                <a:ext uri="{FF2B5EF4-FFF2-40B4-BE49-F238E27FC236}">
                  <a16:creationId xmlns:a16="http://schemas.microsoft.com/office/drawing/2014/main" id="{0DE5F98E-7242-3349-BED8-49C7FEA0A9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55682" y="3003700"/>
              <a:ext cx="1201370" cy="1201370"/>
            </a:xfrm>
            <a:prstGeom prst="rect">
              <a:avLst/>
            </a:prstGeom>
          </p:spPr>
        </p:pic>
      </p:grpSp>
      <p:sp>
        <p:nvSpPr>
          <p:cNvPr id="30" name="Rectangle 29">
            <a:extLst>
              <a:ext uri="{FF2B5EF4-FFF2-40B4-BE49-F238E27FC236}">
                <a16:creationId xmlns:a16="http://schemas.microsoft.com/office/drawing/2014/main" id="{C088630A-6ABC-DA4D-A1AC-EDE285524786}"/>
              </a:ext>
            </a:extLst>
          </p:cNvPr>
          <p:cNvSpPr/>
          <p:nvPr/>
        </p:nvSpPr>
        <p:spPr>
          <a:xfrm>
            <a:off x="0" y="-207264"/>
            <a:ext cx="6096000" cy="738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87A222-D470-E94B-B79F-837AAA74482A}"/>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1">
            <a:extLst>
              <a:ext uri="{FF2B5EF4-FFF2-40B4-BE49-F238E27FC236}">
                <a16:creationId xmlns:a16="http://schemas.microsoft.com/office/drawing/2014/main" id="{0DA5C8B8-3553-CE41-8D6B-743E688EDBD6}"/>
              </a:ext>
            </a:extLst>
          </p:cNvPr>
          <p:cNvSpPr txBox="1">
            <a:spLocks/>
          </p:cNvSpPr>
          <p:nvPr/>
        </p:nvSpPr>
        <p:spPr>
          <a:xfrm>
            <a:off x="580378" y="365629"/>
            <a:ext cx="5105431" cy="3016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2E5C">
                    <a:alpha val="50000"/>
                  </a:srgbClr>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An End-to-End Solution</a:t>
            </a:r>
          </a:p>
        </p:txBody>
      </p:sp>
      <p:sp>
        <p:nvSpPr>
          <p:cNvPr id="59" name="Text Placeholder 2">
            <a:extLst>
              <a:ext uri="{FF2B5EF4-FFF2-40B4-BE49-F238E27FC236}">
                <a16:creationId xmlns:a16="http://schemas.microsoft.com/office/drawing/2014/main" id="{837A574C-511F-6B45-B878-0C03D5F6C339}"/>
              </a:ext>
            </a:extLst>
          </p:cNvPr>
          <p:cNvSpPr txBox="1">
            <a:spLocks/>
          </p:cNvSpPr>
          <p:nvPr/>
        </p:nvSpPr>
        <p:spPr>
          <a:xfrm>
            <a:off x="580378" y="773096"/>
            <a:ext cx="5003558" cy="9947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002E5C"/>
                </a:solidFill>
                <a:latin typeface="Poppins Medium" pitchFamily="2" charset="77"/>
                <a:ea typeface="+mn-ea"/>
                <a:cs typeface="Poppins Medium"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a:t>One platform</a:t>
            </a:r>
          </a:p>
        </p:txBody>
      </p:sp>
      <p:sp>
        <p:nvSpPr>
          <p:cNvPr id="60" name="Text Placeholder 3">
            <a:extLst>
              <a:ext uri="{FF2B5EF4-FFF2-40B4-BE49-F238E27FC236}">
                <a16:creationId xmlns:a16="http://schemas.microsoft.com/office/drawing/2014/main" id="{94A32158-2A43-3F42-9155-ECFC91C6528A}"/>
              </a:ext>
            </a:extLst>
          </p:cNvPr>
          <p:cNvSpPr txBox="1">
            <a:spLocks/>
          </p:cNvSpPr>
          <p:nvPr/>
        </p:nvSpPr>
        <p:spPr>
          <a:xfrm>
            <a:off x="571500" y="2993761"/>
            <a:ext cx="4756404" cy="35187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200"/>
              </a:spcAft>
              <a:buNone/>
            </a:pPr>
            <a:endParaRPr lang="en-US" sz="1400">
              <a:solidFill>
                <a:srgbClr val="34547A"/>
              </a:solidFill>
              <a:latin typeface="Poppins" pitchFamily="2" charset="77"/>
              <a:cs typeface="Poppins" pitchFamily="2" charset="77"/>
            </a:endParaRPr>
          </a:p>
        </p:txBody>
      </p:sp>
      <p:sp>
        <p:nvSpPr>
          <p:cNvPr id="61" name="Text Placeholder 4">
            <a:extLst>
              <a:ext uri="{FF2B5EF4-FFF2-40B4-BE49-F238E27FC236}">
                <a16:creationId xmlns:a16="http://schemas.microsoft.com/office/drawing/2014/main" id="{7A8CD86C-238F-B447-8DE8-59121436978A}"/>
              </a:ext>
            </a:extLst>
          </p:cNvPr>
          <p:cNvSpPr txBox="1">
            <a:spLocks/>
          </p:cNvSpPr>
          <p:nvPr/>
        </p:nvSpPr>
        <p:spPr>
          <a:xfrm>
            <a:off x="571500" y="1767840"/>
            <a:ext cx="5134356" cy="39662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2800"/>
              </a:spcBef>
              <a:buNone/>
            </a:pPr>
            <a:r>
              <a:rPr lang="en-US" sz="2000" dirty="0">
                <a:solidFill>
                  <a:srgbClr val="002E5C"/>
                </a:solidFill>
                <a:latin typeface="Poppins" pitchFamily="2" charset="77"/>
                <a:cs typeface="Poppins" pitchFamily="2" charset="77"/>
              </a:rPr>
              <a:t>Data management &amp; analytics all in one place</a:t>
            </a:r>
          </a:p>
          <a:p>
            <a:pPr>
              <a:lnSpc>
                <a:spcPct val="110000"/>
              </a:lnSpc>
              <a:spcBef>
                <a:spcPts val="1600"/>
              </a:spcBef>
            </a:pPr>
            <a:r>
              <a:rPr lang="en-US" sz="1800" dirty="0">
                <a:solidFill>
                  <a:srgbClr val="002E5C"/>
                </a:solidFill>
                <a:latin typeface="Poppins" pitchFamily="2" charset="77"/>
                <a:cs typeface="Poppins" pitchFamily="2" charset="77"/>
              </a:rPr>
              <a:t>Data cleansed for accuracy and orchestrated to be analytics-ready </a:t>
            </a:r>
          </a:p>
          <a:p>
            <a:pPr>
              <a:lnSpc>
                <a:spcPct val="110000"/>
              </a:lnSpc>
              <a:spcBef>
                <a:spcPts val="1600"/>
              </a:spcBef>
            </a:pPr>
            <a:r>
              <a:rPr lang="en-US" sz="1800" dirty="0">
                <a:solidFill>
                  <a:srgbClr val="002E5C"/>
                </a:solidFill>
                <a:latin typeface="Poppins" pitchFamily="2" charset="77"/>
                <a:cs typeface="Poppins" pitchFamily="2" charset="77"/>
              </a:rPr>
              <a:t>Analytics based upon accurate data for trusted insights</a:t>
            </a:r>
          </a:p>
          <a:p>
            <a:pPr marL="0" indent="0">
              <a:lnSpc>
                <a:spcPct val="110000"/>
              </a:lnSpc>
              <a:spcBef>
                <a:spcPts val="2800"/>
              </a:spcBef>
              <a:buNone/>
            </a:pPr>
            <a:r>
              <a:rPr lang="en-US" sz="2000" dirty="0">
                <a:solidFill>
                  <a:srgbClr val="002E5C"/>
                </a:solidFill>
                <a:latin typeface="Poppins" pitchFamily="2" charset="77"/>
                <a:cs typeface="Poppins" pitchFamily="2" charset="77"/>
              </a:rPr>
              <a:t>AI/ML powered analytics mine your transactional data daily</a:t>
            </a:r>
          </a:p>
        </p:txBody>
      </p:sp>
    </p:spTree>
    <p:extLst>
      <p:ext uri="{BB962C8B-B14F-4D97-AF65-F5344CB8AC3E}">
        <p14:creationId xmlns:p14="http://schemas.microsoft.com/office/powerpoint/2010/main" val="3098295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CFF449B-1185-6241-BB51-25132B023832}"/>
              </a:ext>
            </a:extLst>
          </p:cNvPr>
          <p:cNvSpPr/>
          <p:nvPr/>
        </p:nvSpPr>
        <p:spPr>
          <a:xfrm>
            <a:off x="5967213" y="-100208"/>
            <a:ext cx="12192000" cy="7114783"/>
          </a:xfrm>
          <a:prstGeom prst="rect">
            <a:avLst/>
          </a:prstGeom>
          <a:gradFill>
            <a:gsLst>
              <a:gs pos="18000">
                <a:srgbClr val="ECF9FF"/>
              </a:gs>
              <a:gs pos="7000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E791CF6-2CA5-654F-B3CC-ACFEBDD9D272}"/>
              </a:ext>
            </a:extLst>
          </p:cNvPr>
          <p:cNvGrpSpPr/>
          <p:nvPr/>
        </p:nvGrpSpPr>
        <p:grpSpPr>
          <a:xfrm>
            <a:off x="-1497808" y="516449"/>
            <a:ext cx="12515884" cy="6177633"/>
            <a:chOff x="2805835" y="516449"/>
            <a:chExt cx="12515884" cy="6177633"/>
          </a:xfrm>
        </p:grpSpPr>
        <p:pic>
          <p:nvPicPr>
            <p:cNvPr id="57" name="Picture 56" descr="Diagram&#10;&#10;Description automatically generated">
              <a:extLst>
                <a:ext uri="{FF2B5EF4-FFF2-40B4-BE49-F238E27FC236}">
                  <a16:creationId xmlns:a16="http://schemas.microsoft.com/office/drawing/2014/main" id="{CBB80C74-A6FF-B043-A9C7-350ECCDB86D1}"/>
                </a:ext>
              </a:extLst>
            </p:cNvPr>
            <p:cNvPicPr>
              <a:picLocks noChangeAspect="1"/>
            </p:cNvPicPr>
            <p:nvPr/>
          </p:nvPicPr>
          <p:blipFill>
            <a:blip r:embed="rId3"/>
            <a:stretch>
              <a:fillRect/>
            </a:stretch>
          </p:blipFill>
          <p:spPr>
            <a:xfrm>
              <a:off x="2805835" y="516449"/>
              <a:ext cx="12515884" cy="6177633"/>
            </a:xfrm>
            <a:prstGeom prst="rect">
              <a:avLst/>
            </a:prstGeom>
          </p:spPr>
        </p:pic>
        <p:pic>
          <p:nvPicPr>
            <p:cNvPr id="3" name="Graphic 2">
              <a:extLst>
                <a:ext uri="{FF2B5EF4-FFF2-40B4-BE49-F238E27FC236}">
                  <a16:creationId xmlns:a16="http://schemas.microsoft.com/office/drawing/2014/main" id="{0DE5F98E-7242-3349-BED8-49C7FEA0A9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55682" y="3003700"/>
              <a:ext cx="1201370" cy="1201370"/>
            </a:xfrm>
            <a:prstGeom prst="rect">
              <a:avLst/>
            </a:prstGeom>
          </p:spPr>
        </p:pic>
      </p:grpSp>
      <p:sp>
        <p:nvSpPr>
          <p:cNvPr id="30" name="Rectangle 29">
            <a:extLst>
              <a:ext uri="{FF2B5EF4-FFF2-40B4-BE49-F238E27FC236}">
                <a16:creationId xmlns:a16="http://schemas.microsoft.com/office/drawing/2014/main" id="{C088630A-6ABC-DA4D-A1AC-EDE285524786}"/>
              </a:ext>
            </a:extLst>
          </p:cNvPr>
          <p:cNvSpPr/>
          <p:nvPr/>
        </p:nvSpPr>
        <p:spPr>
          <a:xfrm>
            <a:off x="0" y="-207264"/>
            <a:ext cx="6096000" cy="738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87A222-D470-E94B-B79F-837AAA74482A}"/>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3">
            <a:extLst>
              <a:ext uri="{FF2B5EF4-FFF2-40B4-BE49-F238E27FC236}">
                <a16:creationId xmlns:a16="http://schemas.microsoft.com/office/drawing/2014/main" id="{94A32158-2A43-3F42-9155-ECFC91C6528A}"/>
              </a:ext>
            </a:extLst>
          </p:cNvPr>
          <p:cNvSpPr txBox="1">
            <a:spLocks/>
          </p:cNvSpPr>
          <p:nvPr/>
        </p:nvSpPr>
        <p:spPr>
          <a:xfrm>
            <a:off x="571500" y="2993761"/>
            <a:ext cx="4756404" cy="35187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200"/>
              </a:spcAft>
              <a:buNone/>
            </a:pPr>
            <a:endParaRPr lang="en-US" sz="1400">
              <a:solidFill>
                <a:srgbClr val="34547A"/>
              </a:solidFill>
              <a:latin typeface="Poppins" pitchFamily="2" charset="77"/>
              <a:cs typeface="Poppins" pitchFamily="2" charset="77"/>
            </a:endParaRPr>
          </a:p>
        </p:txBody>
      </p:sp>
      <p:sp>
        <p:nvSpPr>
          <p:cNvPr id="12" name="Text Placeholder 1">
            <a:extLst>
              <a:ext uri="{FF2B5EF4-FFF2-40B4-BE49-F238E27FC236}">
                <a16:creationId xmlns:a16="http://schemas.microsoft.com/office/drawing/2014/main" id="{2ECB4123-5B88-D24F-9402-2B88DA982117}"/>
              </a:ext>
            </a:extLst>
          </p:cNvPr>
          <p:cNvSpPr>
            <a:spLocks noGrp="1"/>
          </p:cNvSpPr>
          <p:nvPr>
            <p:ph type="body" sz="quarter" idx="10"/>
          </p:nvPr>
        </p:nvSpPr>
        <p:spPr>
          <a:xfrm>
            <a:off x="580378" y="337551"/>
            <a:ext cx="5105431" cy="301641"/>
          </a:xfrm>
        </p:spPr>
        <p:txBody>
          <a:bodyPr>
            <a:noAutofit/>
          </a:bodyPr>
          <a:lstStyle/>
          <a:p>
            <a:r>
              <a:rPr lang="en-US" sz="1400"/>
              <a:t>An End-to-End Solution</a:t>
            </a:r>
          </a:p>
        </p:txBody>
      </p:sp>
      <p:sp>
        <p:nvSpPr>
          <p:cNvPr id="13" name="Text Placeholder 2">
            <a:extLst>
              <a:ext uri="{FF2B5EF4-FFF2-40B4-BE49-F238E27FC236}">
                <a16:creationId xmlns:a16="http://schemas.microsoft.com/office/drawing/2014/main" id="{9E0BB7B6-107C-E443-83DB-D662521A2A17}"/>
              </a:ext>
            </a:extLst>
          </p:cNvPr>
          <p:cNvSpPr>
            <a:spLocks noGrp="1"/>
          </p:cNvSpPr>
          <p:nvPr>
            <p:ph type="body" sz="quarter" idx="11"/>
          </p:nvPr>
        </p:nvSpPr>
        <p:spPr>
          <a:xfrm>
            <a:off x="580378" y="773096"/>
            <a:ext cx="5003558" cy="994744"/>
          </a:xfrm>
        </p:spPr>
        <p:txBody>
          <a:bodyPr>
            <a:noAutofit/>
          </a:bodyPr>
          <a:lstStyle/>
          <a:p>
            <a:pPr>
              <a:lnSpc>
                <a:spcPct val="100000"/>
              </a:lnSpc>
            </a:pPr>
            <a:r>
              <a:rPr lang="en-US"/>
              <a:t>Insights to take action</a:t>
            </a:r>
          </a:p>
        </p:txBody>
      </p:sp>
      <p:sp>
        <p:nvSpPr>
          <p:cNvPr id="14" name="Text Placeholder 4">
            <a:extLst>
              <a:ext uri="{FF2B5EF4-FFF2-40B4-BE49-F238E27FC236}">
                <a16:creationId xmlns:a16="http://schemas.microsoft.com/office/drawing/2014/main" id="{EDFD63BD-7B7A-1041-8F04-89071BAA2A23}"/>
              </a:ext>
            </a:extLst>
          </p:cNvPr>
          <p:cNvSpPr txBox="1">
            <a:spLocks/>
          </p:cNvSpPr>
          <p:nvPr/>
        </p:nvSpPr>
        <p:spPr>
          <a:xfrm>
            <a:off x="571500" y="1901744"/>
            <a:ext cx="5134356" cy="49216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2800"/>
              </a:spcBef>
              <a:buNone/>
            </a:pPr>
            <a:r>
              <a:rPr lang="en-US" sz="2000" dirty="0">
                <a:solidFill>
                  <a:srgbClr val="002E5C"/>
                </a:solidFill>
                <a:latin typeface="Poppins" pitchFamily="2" charset="77"/>
                <a:cs typeface="Poppins" pitchFamily="2" charset="77"/>
              </a:rPr>
              <a:t>Insights delivered daily</a:t>
            </a:r>
          </a:p>
          <a:p>
            <a:pPr marL="0" indent="0">
              <a:lnSpc>
                <a:spcPct val="110000"/>
              </a:lnSpc>
              <a:spcBef>
                <a:spcPts val="2800"/>
              </a:spcBef>
              <a:buNone/>
            </a:pPr>
            <a:r>
              <a:rPr lang="en-US" sz="2000" dirty="0">
                <a:solidFill>
                  <a:srgbClr val="002E5C"/>
                </a:solidFill>
                <a:latin typeface="Poppins" pitchFamily="2" charset="77"/>
                <a:cs typeface="Poppins" pitchFamily="2" charset="77"/>
              </a:rPr>
              <a:t>To the edge </a:t>
            </a:r>
          </a:p>
          <a:p>
            <a:pPr marL="0" indent="0">
              <a:lnSpc>
                <a:spcPct val="110000"/>
              </a:lnSpc>
              <a:spcBef>
                <a:spcPts val="2800"/>
              </a:spcBef>
              <a:buNone/>
            </a:pPr>
            <a:r>
              <a:rPr lang="en-US" sz="2000" dirty="0">
                <a:solidFill>
                  <a:srgbClr val="002E5C"/>
                </a:solidFill>
                <a:latin typeface="Poppins" pitchFamily="2" charset="77"/>
                <a:cs typeface="Poppins" pitchFamily="2" charset="77"/>
              </a:rPr>
              <a:t>For taking timely action to achieve business outcomes</a:t>
            </a:r>
          </a:p>
        </p:txBody>
      </p:sp>
    </p:spTree>
    <p:extLst>
      <p:ext uri="{BB962C8B-B14F-4D97-AF65-F5344CB8AC3E}">
        <p14:creationId xmlns:p14="http://schemas.microsoft.com/office/powerpoint/2010/main" val="3396017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5FC8E9-B800-E24E-9500-1B1D04140300}"/>
              </a:ext>
            </a:extLst>
          </p:cNvPr>
          <p:cNvSpPr>
            <a:spLocks noGrp="1"/>
          </p:cNvSpPr>
          <p:nvPr>
            <p:ph type="body" sz="quarter" idx="13"/>
          </p:nvPr>
        </p:nvSpPr>
        <p:spPr/>
        <p:txBody>
          <a:bodyPr/>
          <a:lstStyle/>
          <a:p>
            <a:r>
              <a:rPr lang="en-US"/>
              <a:t>Data Management</a:t>
            </a:r>
          </a:p>
        </p:txBody>
      </p:sp>
      <p:sp>
        <p:nvSpPr>
          <p:cNvPr id="3" name="Text Placeholder 2">
            <a:extLst>
              <a:ext uri="{FF2B5EF4-FFF2-40B4-BE49-F238E27FC236}">
                <a16:creationId xmlns:a16="http://schemas.microsoft.com/office/drawing/2014/main" id="{1B7EC009-6B89-5440-A00B-2DFF04013B9C}"/>
              </a:ext>
            </a:extLst>
          </p:cNvPr>
          <p:cNvSpPr>
            <a:spLocks noGrp="1"/>
          </p:cNvSpPr>
          <p:nvPr>
            <p:ph type="body" sz="quarter" idx="22"/>
          </p:nvPr>
        </p:nvSpPr>
        <p:spPr/>
        <p:txBody>
          <a:bodyPr>
            <a:normAutofit fontScale="77500" lnSpcReduction="20000"/>
          </a:bodyPr>
          <a:lstStyle/>
          <a:p>
            <a:endParaRPr lang="en-US"/>
          </a:p>
        </p:txBody>
      </p:sp>
    </p:spTree>
    <p:extLst>
      <p:ext uri="{BB962C8B-B14F-4D97-AF65-F5344CB8AC3E}">
        <p14:creationId xmlns:p14="http://schemas.microsoft.com/office/powerpoint/2010/main" val="206013019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196C18-F1C8-244B-84AB-2D2EE643DFC7}"/>
              </a:ext>
            </a:extLst>
          </p:cNvPr>
          <p:cNvSpPr/>
          <p:nvPr/>
        </p:nvSpPr>
        <p:spPr>
          <a:xfrm>
            <a:off x="0" y="-100208"/>
            <a:ext cx="12192000" cy="7114783"/>
          </a:xfrm>
          <a:prstGeom prst="rect">
            <a:avLst/>
          </a:prstGeom>
          <a:gradFill>
            <a:gsLst>
              <a:gs pos="18000">
                <a:srgbClr val="ECF9FF"/>
              </a:gs>
              <a:gs pos="7500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8CAE404-855B-084A-878B-B8900420BB89}"/>
              </a:ext>
            </a:extLst>
          </p:cNvPr>
          <p:cNvGrpSpPr/>
          <p:nvPr/>
        </p:nvGrpSpPr>
        <p:grpSpPr>
          <a:xfrm>
            <a:off x="652751" y="846396"/>
            <a:ext cx="11083636" cy="5364780"/>
            <a:chOff x="652751" y="846396"/>
            <a:chExt cx="11083636" cy="5364780"/>
          </a:xfrm>
        </p:grpSpPr>
        <p:pic>
          <p:nvPicPr>
            <p:cNvPr id="4" name="Picture 3" descr="A screenshot of a computer&#10;&#10;Description automatically generated with low confidence">
              <a:extLst>
                <a:ext uri="{FF2B5EF4-FFF2-40B4-BE49-F238E27FC236}">
                  <a16:creationId xmlns:a16="http://schemas.microsoft.com/office/drawing/2014/main" id="{57552603-769C-434C-9091-E285DDE45D0F}"/>
                </a:ext>
              </a:extLst>
            </p:cNvPr>
            <p:cNvPicPr>
              <a:picLocks noChangeAspect="1"/>
            </p:cNvPicPr>
            <p:nvPr/>
          </p:nvPicPr>
          <p:blipFill>
            <a:blip r:embed="rId3"/>
            <a:stretch>
              <a:fillRect/>
            </a:stretch>
          </p:blipFill>
          <p:spPr>
            <a:xfrm>
              <a:off x="652751" y="846396"/>
              <a:ext cx="11083636" cy="5364780"/>
            </a:xfrm>
            <a:prstGeom prst="rect">
              <a:avLst/>
            </a:prstGeom>
          </p:spPr>
        </p:pic>
        <p:pic>
          <p:nvPicPr>
            <p:cNvPr id="3" name="Graphic 2">
              <a:extLst>
                <a:ext uri="{FF2B5EF4-FFF2-40B4-BE49-F238E27FC236}">
                  <a16:creationId xmlns:a16="http://schemas.microsoft.com/office/drawing/2014/main" id="{350F82B3-3D65-784E-AA49-07DC699923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2125" y="3004911"/>
              <a:ext cx="1047750" cy="1047750"/>
            </a:xfrm>
            <a:prstGeom prst="rect">
              <a:avLst/>
            </a:prstGeom>
          </p:spPr>
        </p:pic>
      </p:grpSp>
      <p:grpSp>
        <p:nvGrpSpPr>
          <p:cNvPr id="34" name="Group 33">
            <a:extLst>
              <a:ext uri="{FF2B5EF4-FFF2-40B4-BE49-F238E27FC236}">
                <a16:creationId xmlns:a16="http://schemas.microsoft.com/office/drawing/2014/main" id="{2B9C13C4-9E13-AE4D-8E51-BB693FED7D4A}"/>
              </a:ext>
            </a:extLst>
          </p:cNvPr>
          <p:cNvGrpSpPr/>
          <p:nvPr/>
        </p:nvGrpSpPr>
        <p:grpSpPr>
          <a:xfrm>
            <a:off x="9060226" y="1492111"/>
            <a:ext cx="2479023" cy="4249783"/>
            <a:chOff x="9060226" y="1688922"/>
            <a:chExt cx="2479023" cy="4249783"/>
          </a:xfrm>
        </p:grpSpPr>
        <p:pic>
          <p:nvPicPr>
            <p:cNvPr id="8" name="Picture 2">
              <a:extLst>
                <a:ext uri="{FF2B5EF4-FFF2-40B4-BE49-F238E27FC236}">
                  <a16:creationId xmlns:a16="http://schemas.microsoft.com/office/drawing/2014/main" id="{D3E6379B-2836-0247-AA84-B8BABC8C3B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8173" b="17972"/>
            <a:stretch/>
          </p:blipFill>
          <p:spPr bwMode="auto">
            <a:xfrm>
              <a:off x="9081685" y="2844815"/>
              <a:ext cx="723217" cy="2522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3BD3FE2D-4D90-DD4F-A372-C3B6095E1DE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596" t="12521" r="15013" b="5473"/>
            <a:stretch/>
          </p:blipFill>
          <p:spPr bwMode="auto">
            <a:xfrm>
              <a:off x="10967082" y="4595733"/>
              <a:ext cx="496998" cy="3408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3AD9F0A5-CD20-6B43-A4A8-EE87A7D42E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49887" y="4662786"/>
              <a:ext cx="496998" cy="2565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FE383168-EA5B-5842-AE5B-7317361A0A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02146" y="4729698"/>
              <a:ext cx="702756" cy="10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table&#10;&#10;Description automatically generated">
              <a:extLst>
                <a:ext uri="{FF2B5EF4-FFF2-40B4-BE49-F238E27FC236}">
                  <a16:creationId xmlns:a16="http://schemas.microsoft.com/office/drawing/2014/main" id="{A6E9EAE0-F0E3-344B-B611-4F6606749A18}"/>
                </a:ext>
              </a:extLst>
            </p:cNvPr>
            <p:cNvPicPr>
              <a:picLocks noChangeAspect="1"/>
            </p:cNvPicPr>
            <p:nvPr/>
          </p:nvPicPr>
          <p:blipFill rotWithShape="1">
            <a:blip r:embed="rId10"/>
            <a:srcRect l="9231" t="29036" r="11386" b="17731"/>
            <a:stretch/>
          </p:blipFill>
          <p:spPr>
            <a:xfrm>
              <a:off x="10784419" y="2880074"/>
              <a:ext cx="753131" cy="211996"/>
            </a:xfrm>
            <a:prstGeom prst="rect">
              <a:avLst/>
            </a:prstGeom>
          </p:spPr>
        </p:pic>
        <p:pic>
          <p:nvPicPr>
            <p:cNvPr id="13" name="Picture 12" descr="A close up of a sign&#10;&#10;Description automatically generated">
              <a:extLst>
                <a:ext uri="{FF2B5EF4-FFF2-40B4-BE49-F238E27FC236}">
                  <a16:creationId xmlns:a16="http://schemas.microsoft.com/office/drawing/2014/main" id="{73C5CD18-7519-E845-9772-91C3A618B57A}"/>
                </a:ext>
              </a:extLst>
            </p:cNvPr>
            <p:cNvPicPr>
              <a:picLocks noChangeAspect="1"/>
            </p:cNvPicPr>
            <p:nvPr/>
          </p:nvPicPr>
          <p:blipFill>
            <a:blip r:embed="rId11"/>
            <a:stretch>
              <a:fillRect/>
            </a:stretch>
          </p:blipFill>
          <p:spPr>
            <a:xfrm>
              <a:off x="9201337" y="3667968"/>
              <a:ext cx="375295" cy="290634"/>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9230B575-1667-0048-9D7E-3201DBC05BB8}"/>
                </a:ext>
              </a:extLst>
            </p:cNvPr>
            <p:cNvPicPr>
              <a:picLocks noChangeAspect="1"/>
            </p:cNvPicPr>
            <p:nvPr/>
          </p:nvPicPr>
          <p:blipFill>
            <a:blip r:embed="rId12"/>
            <a:stretch>
              <a:fillRect/>
            </a:stretch>
          </p:blipFill>
          <p:spPr>
            <a:xfrm>
              <a:off x="10072372" y="3710207"/>
              <a:ext cx="312583" cy="290634"/>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FAB722DD-3CCD-AC45-B3DE-312958C26F66}"/>
                </a:ext>
              </a:extLst>
            </p:cNvPr>
            <p:cNvPicPr>
              <a:picLocks noChangeAspect="1"/>
            </p:cNvPicPr>
            <p:nvPr/>
          </p:nvPicPr>
          <p:blipFill rotWithShape="1">
            <a:blip r:embed="rId13"/>
            <a:srcRect l="10475" t="8164" r="4633" b="13328"/>
            <a:stretch/>
          </p:blipFill>
          <p:spPr>
            <a:xfrm>
              <a:off x="10829512" y="3753240"/>
              <a:ext cx="634568" cy="197545"/>
            </a:xfrm>
            <a:prstGeom prst="rect">
              <a:avLst/>
            </a:prstGeom>
          </p:spPr>
        </p:pic>
        <p:pic>
          <p:nvPicPr>
            <p:cNvPr id="16" name="Picture 15">
              <a:extLst>
                <a:ext uri="{FF2B5EF4-FFF2-40B4-BE49-F238E27FC236}">
                  <a16:creationId xmlns:a16="http://schemas.microsoft.com/office/drawing/2014/main" id="{B9220E31-D2B5-9448-99AB-C769FE5C0518}"/>
                </a:ext>
              </a:extLst>
            </p:cNvPr>
            <p:cNvPicPr>
              <a:picLocks noChangeAspect="1"/>
            </p:cNvPicPr>
            <p:nvPr/>
          </p:nvPicPr>
          <p:blipFill rotWithShape="1">
            <a:blip r:embed="rId14"/>
            <a:srcRect t="1" b="12617"/>
            <a:stretch/>
          </p:blipFill>
          <p:spPr>
            <a:xfrm>
              <a:off x="9442856" y="1688922"/>
              <a:ext cx="1703940" cy="427596"/>
            </a:xfrm>
            <a:prstGeom prst="rect">
              <a:avLst/>
            </a:prstGeom>
          </p:spPr>
        </p:pic>
        <p:pic>
          <p:nvPicPr>
            <p:cNvPr id="21" name="Picture 20" descr="Logo&#10;&#10;Description automatically generated with low confidence">
              <a:extLst>
                <a:ext uri="{FF2B5EF4-FFF2-40B4-BE49-F238E27FC236}">
                  <a16:creationId xmlns:a16="http://schemas.microsoft.com/office/drawing/2014/main" id="{5CFF967B-8AF8-DF44-8FA0-7D5BF6F48A1D}"/>
                </a:ext>
              </a:extLst>
            </p:cNvPr>
            <p:cNvPicPr>
              <a:picLocks noChangeAspect="1"/>
            </p:cNvPicPr>
            <p:nvPr/>
          </p:nvPicPr>
          <p:blipFill>
            <a:blip r:embed="rId15"/>
            <a:stretch>
              <a:fillRect/>
            </a:stretch>
          </p:blipFill>
          <p:spPr>
            <a:xfrm>
              <a:off x="9060226" y="5637412"/>
              <a:ext cx="835025" cy="199680"/>
            </a:xfrm>
            <a:prstGeom prst="rect">
              <a:avLst/>
            </a:prstGeom>
          </p:spPr>
        </p:pic>
        <p:pic>
          <p:nvPicPr>
            <p:cNvPr id="28" name="Picture 27" descr="A picture containing text, clipart&#10;&#10;Description automatically generated">
              <a:extLst>
                <a:ext uri="{FF2B5EF4-FFF2-40B4-BE49-F238E27FC236}">
                  <a16:creationId xmlns:a16="http://schemas.microsoft.com/office/drawing/2014/main" id="{113D0201-592F-CA4C-8448-CC3790891BA1}"/>
                </a:ext>
              </a:extLst>
            </p:cNvPr>
            <p:cNvPicPr>
              <a:picLocks noChangeAspect="1"/>
            </p:cNvPicPr>
            <p:nvPr/>
          </p:nvPicPr>
          <p:blipFill>
            <a:blip r:embed="rId16"/>
            <a:stretch>
              <a:fillRect/>
            </a:stretch>
          </p:blipFill>
          <p:spPr>
            <a:xfrm>
              <a:off x="9915389" y="5515415"/>
              <a:ext cx="806267" cy="423290"/>
            </a:xfrm>
            <a:prstGeom prst="rect">
              <a:avLst/>
            </a:prstGeom>
          </p:spPr>
        </p:pic>
        <p:pic>
          <p:nvPicPr>
            <p:cNvPr id="30" name="Picture 29" descr="A picture containing icon&#10;&#10;Description automatically generated">
              <a:extLst>
                <a:ext uri="{FF2B5EF4-FFF2-40B4-BE49-F238E27FC236}">
                  <a16:creationId xmlns:a16="http://schemas.microsoft.com/office/drawing/2014/main" id="{FF539334-988D-D24A-A7E5-A30CF966C2E8}"/>
                </a:ext>
              </a:extLst>
            </p:cNvPr>
            <p:cNvPicPr>
              <a:picLocks noChangeAspect="1"/>
            </p:cNvPicPr>
            <p:nvPr/>
          </p:nvPicPr>
          <p:blipFill>
            <a:blip r:embed="rId17"/>
            <a:stretch>
              <a:fillRect/>
            </a:stretch>
          </p:blipFill>
          <p:spPr>
            <a:xfrm>
              <a:off x="10721656" y="5597774"/>
              <a:ext cx="817593" cy="235739"/>
            </a:xfrm>
            <a:prstGeom prst="rect">
              <a:avLst/>
            </a:prstGeom>
          </p:spPr>
        </p:pic>
        <p:pic>
          <p:nvPicPr>
            <p:cNvPr id="32" name="Picture 31" descr="Graphical user interface, application&#10;&#10;Description automatically generated">
              <a:extLst>
                <a:ext uri="{FF2B5EF4-FFF2-40B4-BE49-F238E27FC236}">
                  <a16:creationId xmlns:a16="http://schemas.microsoft.com/office/drawing/2014/main" id="{204FEDDB-7BF8-EA47-AA3E-27345B6E797F}"/>
                </a:ext>
              </a:extLst>
            </p:cNvPr>
            <p:cNvPicPr>
              <a:picLocks noChangeAspect="1"/>
            </p:cNvPicPr>
            <p:nvPr/>
          </p:nvPicPr>
          <p:blipFill rotWithShape="1">
            <a:blip r:embed="rId18"/>
            <a:srcRect l="16786" t="40722" r="19062" b="41895"/>
            <a:stretch/>
          </p:blipFill>
          <p:spPr>
            <a:xfrm>
              <a:off x="9785122" y="2697552"/>
              <a:ext cx="1066800" cy="162602"/>
            </a:xfrm>
            <a:prstGeom prst="rect">
              <a:avLst/>
            </a:prstGeom>
          </p:spPr>
        </p:pic>
      </p:grpSp>
      <p:sp>
        <p:nvSpPr>
          <p:cNvPr id="35" name="Title 3">
            <a:extLst>
              <a:ext uri="{FF2B5EF4-FFF2-40B4-BE49-F238E27FC236}">
                <a16:creationId xmlns:a16="http://schemas.microsoft.com/office/drawing/2014/main" id="{1659F901-A7EA-C846-8E3A-549DC0387D22}"/>
              </a:ext>
            </a:extLst>
          </p:cNvPr>
          <p:cNvSpPr txBox="1">
            <a:spLocks/>
          </p:cNvSpPr>
          <p:nvPr/>
        </p:nvSpPr>
        <p:spPr>
          <a:xfrm>
            <a:off x="1623773" y="6101720"/>
            <a:ext cx="8944454" cy="94720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20000"/>
              </a:lnSpc>
              <a:spcBef>
                <a:spcPts val="0"/>
              </a:spcBef>
              <a:defRPr/>
            </a:pPr>
            <a:r>
              <a:rPr lang="en-US" sz="2000">
                <a:solidFill>
                  <a:srgbClr val="002E5C"/>
                </a:solidFill>
                <a:latin typeface="Poppins" pitchFamily="2" charset="77"/>
                <a:cs typeface="Poppins" pitchFamily="2" charset="77"/>
              </a:rPr>
              <a:t>You need a wide variety of connectors and integrations.</a:t>
            </a:r>
          </a:p>
        </p:txBody>
      </p:sp>
      <p:sp>
        <p:nvSpPr>
          <p:cNvPr id="36" name="Title 3">
            <a:extLst>
              <a:ext uri="{FF2B5EF4-FFF2-40B4-BE49-F238E27FC236}">
                <a16:creationId xmlns:a16="http://schemas.microsoft.com/office/drawing/2014/main" id="{4C6914F9-0378-7C44-A3FA-86A72C63E63F}"/>
              </a:ext>
            </a:extLst>
          </p:cNvPr>
          <p:cNvSpPr txBox="1">
            <a:spLocks/>
          </p:cNvSpPr>
          <p:nvPr/>
        </p:nvSpPr>
        <p:spPr>
          <a:xfrm>
            <a:off x="10652095" y="5887698"/>
            <a:ext cx="2355355" cy="6469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20000"/>
              </a:lnSpc>
              <a:spcBef>
                <a:spcPts val="0"/>
              </a:spcBef>
              <a:defRPr/>
            </a:pPr>
            <a:r>
              <a:rPr lang="en-US" sz="1200">
                <a:solidFill>
                  <a:srgbClr val="002E5C"/>
                </a:solidFill>
                <a:latin typeface="Poppins" pitchFamily="2" charset="77"/>
                <a:cs typeface="Poppins" pitchFamily="2" charset="77"/>
              </a:rPr>
              <a:t>…and more</a:t>
            </a:r>
          </a:p>
        </p:txBody>
      </p:sp>
      <p:pic>
        <p:nvPicPr>
          <p:cNvPr id="7" name="Picture 6" descr="Icon&#10;&#10;Description automatically generated">
            <a:extLst>
              <a:ext uri="{FF2B5EF4-FFF2-40B4-BE49-F238E27FC236}">
                <a16:creationId xmlns:a16="http://schemas.microsoft.com/office/drawing/2014/main" id="{6732E2F3-A88C-3240-A088-A7B54F3E772C}"/>
              </a:ext>
            </a:extLst>
          </p:cNvPr>
          <p:cNvPicPr>
            <a:picLocks noChangeAspect="1"/>
          </p:cNvPicPr>
          <p:nvPr/>
        </p:nvPicPr>
        <p:blipFill>
          <a:blip r:embed="rId19"/>
          <a:stretch>
            <a:fillRect/>
          </a:stretch>
        </p:blipFill>
        <p:spPr>
          <a:xfrm>
            <a:off x="1533622" y="1612455"/>
            <a:ext cx="482977" cy="202045"/>
          </a:xfrm>
          <a:prstGeom prst="rect">
            <a:avLst/>
          </a:prstGeom>
        </p:spPr>
      </p:pic>
      <p:pic>
        <p:nvPicPr>
          <p:cNvPr id="18" name="Picture 17" descr="Logo, company name&#10;&#10;Description automatically generated">
            <a:extLst>
              <a:ext uri="{FF2B5EF4-FFF2-40B4-BE49-F238E27FC236}">
                <a16:creationId xmlns:a16="http://schemas.microsoft.com/office/drawing/2014/main" id="{D87A5482-4BAB-5346-B536-513BA8979163}"/>
              </a:ext>
            </a:extLst>
          </p:cNvPr>
          <p:cNvPicPr>
            <a:picLocks noChangeAspect="1"/>
          </p:cNvPicPr>
          <p:nvPr/>
        </p:nvPicPr>
        <p:blipFill rotWithShape="1">
          <a:blip r:embed="rId20"/>
          <a:srcRect t="23674" r="41777" b="44542"/>
          <a:stretch/>
        </p:blipFill>
        <p:spPr>
          <a:xfrm>
            <a:off x="1553055" y="1253045"/>
            <a:ext cx="1063313" cy="240195"/>
          </a:xfrm>
          <a:prstGeom prst="rect">
            <a:avLst/>
          </a:prstGeom>
        </p:spPr>
      </p:pic>
      <p:pic>
        <p:nvPicPr>
          <p:cNvPr id="23" name="Picture 22" descr="Logo, company name&#10;&#10;Description automatically generated">
            <a:extLst>
              <a:ext uri="{FF2B5EF4-FFF2-40B4-BE49-F238E27FC236}">
                <a16:creationId xmlns:a16="http://schemas.microsoft.com/office/drawing/2014/main" id="{35D943E5-0293-874B-90CF-2AFDC80F5824}"/>
              </a:ext>
            </a:extLst>
          </p:cNvPr>
          <p:cNvPicPr>
            <a:picLocks noChangeAspect="1"/>
          </p:cNvPicPr>
          <p:nvPr/>
        </p:nvPicPr>
        <p:blipFill>
          <a:blip r:embed="rId21"/>
          <a:stretch>
            <a:fillRect/>
          </a:stretch>
        </p:blipFill>
        <p:spPr>
          <a:xfrm>
            <a:off x="2191063" y="1571726"/>
            <a:ext cx="524948" cy="263295"/>
          </a:xfrm>
          <a:prstGeom prst="rect">
            <a:avLst/>
          </a:prstGeom>
        </p:spPr>
      </p:pic>
      <p:sp>
        <p:nvSpPr>
          <p:cNvPr id="29" name="TextBox 28">
            <a:extLst>
              <a:ext uri="{FF2B5EF4-FFF2-40B4-BE49-F238E27FC236}">
                <a16:creationId xmlns:a16="http://schemas.microsoft.com/office/drawing/2014/main" id="{72A9631C-63DB-5B4E-B638-BCFBA4EAC180}"/>
              </a:ext>
            </a:extLst>
          </p:cNvPr>
          <p:cNvSpPr txBox="1"/>
          <p:nvPr/>
        </p:nvSpPr>
        <p:spPr>
          <a:xfrm>
            <a:off x="2501441" y="492160"/>
            <a:ext cx="7189118" cy="461665"/>
          </a:xfrm>
          <a:prstGeom prst="rect">
            <a:avLst/>
          </a:prstGeom>
          <a:noFill/>
        </p:spPr>
        <p:txBody>
          <a:bodyPr wrap="square" rtlCol="0">
            <a:spAutoFit/>
          </a:bodyPr>
          <a:lstStyle/>
          <a:p>
            <a:pPr algn="ctr"/>
            <a:r>
              <a:rPr lang="en-US" sz="2400">
                <a:latin typeface="Poppins Medium" pitchFamily="2" charset="77"/>
                <a:cs typeface="Poppins Medium" pitchFamily="2" charset="77"/>
              </a:rPr>
              <a:t>Data Analytics Solution Requirements</a:t>
            </a:r>
          </a:p>
        </p:txBody>
      </p:sp>
    </p:spTree>
    <p:extLst>
      <p:ext uri="{BB962C8B-B14F-4D97-AF65-F5344CB8AC3E}">
        <p14:creationId xmlns:p14="http://schemas.microsoft.com/office/powerpoint/2010/main" val="3779951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B9558E-434F-8342-A9FA-E7AC6D8C3033}"/>
              </a:ext>
            </a:extLst>
          </p:cNvPr>
          <p:cNvSpPr>
            <a:spLocks noGrp="1"/>
          </p:cNvSpPr>
          <p:nvPr>
            <p:ph type="body" sz="quarter" idx="10"/>
          </p:nvPr>
        </p:nvSpPr>
        <p:spPr>
          <a:xfrm>
            <a:off x="580378" y="337551"/>
            <a:ext cx="5105431" cy="576849"/>
          </a:xfrm>
        </p:spPr>
        <p:txBody>
          <a:bodyPr>
            <a:normAutofit/>
          </a:bodyPr>
          <a:lstStyle/>
          <a:p>
            <a:r>
              <a:rPr lang="en-US" sz="1400"/>
              <a:t>Data Integration and Cleansing</a:t>
            </a:r>
          </a:p>
        </p:txBody>
      </p:sp>
      <p:sp>
        <p:nvSpPr>
          <p:cNvPr id="3" name="Text Placeholder 2">
            <a:extLst>
              <a:ext uri="{FF2B5EF4-FFF2-40B4-BE49-F238E27FC236}">
                <a16:creationId xmlns:a16="http://schemas.microsoft.com/office/drawing/2014/main" id="{3E3FFBAA-5FD4-C543-88A8-BB47ADCA9CBB}"/>
              </a:ext>
            </a:extLst>
          </p:cNvPr>
          <p:cNvSpPr>
            <a:spLocks noGrp="1"/>
          </p:cNvSpPr>
          <p:nvPr>
            <p:ph type="body" sz="quarter" idx="11"/>
          </p:nvPr>
        </p:nvSpPr>
        <p:spPr>
          <a:xfrm>
            <a:off x="580378" y="692317"/>
            <a:ext cx="10953254" cy="469900"/>
          </a:xfrm>
        </p:spPr>
        <p:txBody>
          <a:bodyPr>
            <a:noAutofit/>
          </a:bodyPr>
          <a:lstStyle/>
          <a:p>
            <a:r>
              <a:rPr lang="en-US"/>
              <a:t>Sampling of Connectors to Demand from a Solution</a:t>
            </a:r>
          </a:p>
        </p:txBody>
      </p:sp>
      <p:pic>
        <p:nvPicPr>
          <p:cNvPr id="4" name="Picture 3" descr="Icon&#10;&#10;Description automatically generated">
            <a:extLst>
              <a:ext uri="{FF2B5EF4-FFF2-40B4-BE49-F238E27FC236}">
                <a16:creationId xmlns:a16="http://schemas.microsoft.com/office/drawing/2014/main" id="{653837C9-9219-394C-A5DF-77AF0AA7EE0A}"/>
              </a:ext>
            </a:extLst>
          </p:cNvPr>
          <p:cNvPicPr>
            <a:picLocks noChangeAspect="1"/>
          </p:cNvPicPr>
          <p:nvPr/>
        </p:nvPicPr>
        <p:blipFill>
          <a:blip r:embed="rId3"/>
          <a:stretch>
            <a:fillRect/>
          </a:stretch>
        </p:blipFill>
        <p:spPr>
          <a:xfrm>
            <a:off x="7401072" y="1673255"/>
            <a:ext cx="777840" cy="325397"/>
          </a:xfrm>
          <a:prstGeom prst="rect">
            <a:avLst/>
          </a:prstGeom>
        </p:spPr>
      </p:pic>
      <p:pic>
        <p:nvPicPr>
          <p:cNvPr id="5" name="Picture 4" descr="Logo, company name&#10;&#10;Description automatically generated">
            <a:extLst>
              <a:ext uri="{FF2B5EF4-FFF2-40B4-BE49-F238E27FC236}">
                <a16:creationId xmlns:a16="http://schemas.microsoft.com/office/drawing/2014/main" id="{4860E759-CD35-4045-8B22-A6AF1C72C82C}"/>
              </a:ext>
            </a:extLst>
          </p:cNvPr>
          <p:cNvPicPr>
            <a:picLocks noChangeAspect="1"/>
          </p:cNvPicPr>
          <p:nvPr/>
        </p:nvPicPr>
        <p:blipFill rotWithShape="1">
          <a:blip r:embed="rId4"/>
          <a:srcRect t="23674" r="41777" b="44542"/>
          <a:stretch/>
        </p:blipFill>
        <p:spPr>
          <a:xfrm>
            <a:off x="730454" y="1623192"/>
            <a:ext cx="1883724" cy="425522"/>
          </a:xfrm>
          <a:prstGeom prst="rect">
            <a:avLst/>
          </a:prstGeom>
        </p:spPr>
      </p:pic>
      <p:pic>
        <p:nvPicPr>
          <p:cNvPr id="6" name="Picture 5" descr="Logo, company name&#10;&#10;Description automatically generated">
            <a:extLst>
              <a:ext uri="{FF2B5EF4-FFF2-40B4-BE49-F238E27FC236}">
                <a16:creationId xmlns:a16="http://schemas.microsoft.com/office/drawing/2014/main" id="{F2B5C26C-F520-934F-B3AB-0A6C2BE70338}"/>
              </a:ext>
            </a:extLst>
          </p:cNvPr>
          <p:cNvPicPr>
            <a:picLocks noChangeAspect="1"/>
          </p:cNvPicPr>
          <p:nvPr/>
        </p:nvPicPr>
        <p:blipFill>
          <a:blip r:embed="rId5"/>
          <a:stretch>
            <a:fillRect/>
          </a:stretch>
        </p:blipFill>
        <p:spPr>
          <a:xfrm>
            <a:off x="4305672" y="1623933"/>
            <a:ext cx="845435" cy="424041"/>
          </a:xfrm>
          <a:prstGeom prst="rect">
            <a:avLst/>
          </a:prstGeom>
        </p:spPr>
      </p:pic>
      <p:pic>
        <p:nvPicPr>
          <p:cNvPr id="8" name="Graphic 7">
            <a:extLst>
              <a:ext uri="{FF2B5EF4-FFF2-40B4-BE49-F238E27FC236}">
                <a16:creationId xmlns:a16="http://schemas.microsoft.com/office/drawing/2014/main" id="{B75CE0A7-6F85-B74A-BBDC-2FE4940A56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92101" y="1501079"/>
            <a:ext cx="1634187" cy="66974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1DAC9E8B-19E2-EC47-838B-067D52030254}"/>
              </a:ext>
            </a:extLst>
          </p:cNvPr>
          <p:cNvPicPr>
            <a:picLocks noChangeAspect="1"/>
          </p:cNvPicPr>
          <p:nvPr/>
        </p:nvPicPr>
        <p:blipFill>
          <a:blip r:embed="rId8"/>
          <a:stretch>
            <a:fillRect/>
          </a:stretch>
        </p:blipFill>
        <p:spPr>
          <a:xfrm>
            <a:off x="3755615" y="2863728"/>
            <a:ext cx="1945549" cy="490769"/>
          </a:xfrm>
          <a:prstGeom prst="rect">
            <a:avLst/>
          </a:prstGeom>
        </p:spPr>
      </p:pic>
      <p:pic>
        <p:nvPicPr>
          <p:cNvPr id="11" name="Picture 10">
            <a:extLst>
              <a:ext uri="{FF2B5EF4-FFF2-40B4-BE49-F238E27FC236}">
                <a16:creationId xmlns:a16="http://schemas.microsoft.com/office/drawing/2014/main" id="{97AAE2B7-1A66-144B-B868-CA79ED9FEB4C}"/>
              </a:ext>
            </a:extLst>
          </p:cNvPr>
          <p:cNvPicPr>
            <a:picLocks noChangeAspect="1"/>
          </p:cNvPicPr>
          <p:nvPr/>
        </p:nvPicPr>
        <p:blipFill>
          <a:blip r:embed="rId9"/>
          <a:stretch>
            <a:fillRect/>
          </a:stretch>
        </p:blipFill>
        <p:spPr>
          <a:xfrm>
            <a:off x="4321736" y="4165100"/>
            <a:ext cx="813306" cy="711644"/>
          </a:xfrm>
          <a:prstGeom prst="rect">
            <a:avLst/>
          </a:prstGeom>
        </p:spPr>
      </p:pic>
      <p:pic>
        <p:nvPicPr>
          <p:cNvPr id="12" name="Picture 11">
            <a:extLst>
              <a:ext uri="{FF2B5EF4-FFF2-40B4-BE49-F238E27FC236}">
                <a16:creationId xmlns:a16="http://schemas.microsoft.com/office/drawing/2014/main" id="{9CDA49E3-18CD-A340-B3FA-4A9BBD977560}"/>
              </a:ext>
            </a:extLst>
          </p:cNvPr>
          <p:cNvPicPr>
            <a:picLocks noChangeAspect="1"/>
          </p:cNvPicPr>
          <p:nvPr/>
        </p:nvPicPr>
        <p:blipFill>
          <a:blip r:embed="rId10"/>
          <a:stretch>
            <a:fillRect/>
          </a:stretch>
        </p:blipFill>
        <p:spPr>
          <a:xfrm>
            <a:off x="9789571" y="2700890"/>
            <a:ext cx="1239246" cy="816445"/>
          </a:xfrm>
          <a:prstGeom prst="rect">
            <a:avLst/>
          </a:prstGeom>
        </p:spPr>
      </p:pic>
      <p:pic>
        <p:nvPicPr>
          <p:cNvPr id="13" name="Picture 12">
            <a:extLst>
              <a:ext uri="{FF2B5EF4-FFF2-40B4-BE49-F238E27FC236}">
                <a16:creationId xmlns:a16="http://schemas.microsoft.com/office/drawing/2014/main" id="{D68CD7DD-6868-804D-A6E8-09751BDBF3D2}"/>
              </a:ext>
            </a:extLst>
          </p:cNvPr>
          <p:cNvPicPr>
            <a:picLocks noChangeAspect="1"/>
          </p:cNvPicPr>
          <p:nvPr/>
        </p:nvPicPr>
        <p:blipFill>
          <a:blip r:embed="rId11"/>
          <a:stretch>
            <a:fillRect/>
          </a:stretch>
        </p:blipFill>
        <p:spPr>
          <a:xfrm>
            <a:off x="1198182" y="4140178"/>
            <a:ext cx="948269" cy="761489"/>
          </a:xfrm>
          <a:prstGeom prst="rect">
            <a:avLst/>
          </a:prstGeom>
        </p:spPr>
      </p:pic>
      <p:pic>
        <p:nvPicPr>
          <p:cNvPr id="14" name="Picture 13">
            <a:extLst>
              <a:ext uri="{FF2B5EF4-FFF2-40B4-BE49-F238E27FC236}">
                <a16:creationId xmlns:a16="http://schemas.microsoft.com/office/drawing/2014/main" id="{A1BD2364-D6F4-BE41-83FD-3D6C61D78B58}"/>
              </a:ext>
            </a:extLst>
          </p:cNvPr>
          <p:cNvPicPr>
            <a:picLocks noChangeAspect="1"/>
          </p:cNvPicPr>
          <p:nvPr/>
        </p:nvPicPr>
        <p:blipFill>
          <a:blip r:embed="rId12"/>
          <a:stretch>
            <a:fillRect/>
          </a:stretch>
        </p:blipFill>
        <p:spPr>
          <a:xfrm>
            <a:off x="7033390" y="2863728"/>
            <a:ext cx="1513204" cy="490769"/>
          </a:xfrm>
          <a:prstGeom prst="rect">
            <a:avLst/>
          </a:prstGeom>
        </p:spPr>
      </p:pic>
      <p:pic>
        <p:nvPicPr>
          <p:cNvPr id="15" name="Picture 14">
            <a:extLst>
              <a:ext uri="{FF2B5EF4-FFF2-40B4-BE49-F238E27FC236}">
                <a16:creationId xmlns:a16="http://schemas.microsoft.com/office/drawing/2014/main" id="{358A9473-76CE-F444-9890-0527BD54A9CC}"/>
              </a:ext>
            </a:extLst>
          </p:cNvPr>
          <p:cNvPicPr>
            <a:picLocks noChangeAspect="1"/>
          </p:cNvPicPr>
          <p:nvPr/>
        </p:nvPicPr>
        <p:blipFill>
          <a:blip r:embed="rId13"/>
          <a:stretch>
            <a:fillRect/>
          </a:stretch>
        </p:blipFill>
        <p:spPr>
          <a:xfrm>
            <a:off x="1165768" y="5545654"/>
            <a:ext cx="1013096" cy="709168"/>
          </a:xfrm>
          <a:prstGeom prst="rect">
            <a:avLst/>
          </a:prstGeom>
        </p:spPr>
      </p:pic>
      <p:pic>
        <p:nvPicPr>
          <p:cNvPr id="16" name="Picture 15" descr="Logo, company name&#10;&#10;Description automatically generated">
            <a:extLst>
              <a:ext uri="{FF2B5EF4-FFF2-40B4-BE49-F238E27FC236}">
                <a16:creationId xmlns:a16="http://schemas.microsoft.com/office/drawing/2014/main" id="{56982BB4-033F-654F-8B82-7D8BA73FDFC5}"/>
              </a:ext>
            </a:extLst>
          </p:cNvPr>
          <p:cNvPicPr>
            <a:picLocks noChangeAspect="1"/>
          </p:cNvPicPr>
          <p:nvPr/>
        </p:nvPicPr>
        <p:blipFill rotWithShape="1">
          <a:blip r:embed="rId14"/>
          <a:srcRect l="8860" t="33590" r="9431" b="32386"/>
          <a:stretch/>
        </p:blipFill>
        <p:spPr>
          <a:xfrm>
            <a:off x="3879952" y="5664706"/>
            <a:ext cx="1696874" cy="471065"/>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F89665B9-617C-4841-ACCD-BDDC880B28AD}"/>
              </a:ext>
            </a:extLst>
          </p:cNvPr>
          <p:cNvPicPr>
            <a:picLocks noChangeAspect="1"/>
          </p:cNvPicPr>
          <p:nvPr/>
        </p:nvPicPr>
        <p:blipFill>
          <a:blip r:embed="rId15"/>
          <a:stretch>
            <a:fillRect/>
          </a:stretch>
        </p:blipFill>
        <p:spPr>
          <a:xfrm>
            <a:off x="7325466" y="4242206"/>
            <a:ext cx="929053" cy="557433"/>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C9E36B58-06C9-064D-B28E-AD6D608DCD46}"/>
              </a:ext>
            </a:extLst>
          </p:cNvPr>
          <p:cNvPicPr>
            <a:picLocks noChangeAspect="1"/>
          </p:cNvPicPr>
          <p:nvPr/>
        </p:nvPicPr>
        <p:blipFill>
          <a:blip r:embed="rId16"/>
          <a:stretch>
            <a:fillRect/>
          </a:stretch>
        </p:blipFill>
        <p:spPr>
          <a:xfrm>
            <a:off x="9810675" y="4348350"/>
            <a:ext cx="1197038" cy="345145"/>
          </a:xfrm>
          <a:prstGeom prst="rect">
            <a:avLst/>
          </a:prstGeom>
        </p:spPr>
      </p:pic>
      <p:pic>
        <p:nvPicPr>
          <p:cNvPr id="23" name="Graphic 22">
            <a:extLst>
              <a:ext uri="{FF2B5EF4-FFF2-40B4-BE49-F238E27FC236}">
                <a16:creationId xmlns:a16="http://schemas.microsoft.com/office/drawing/2014/main" id="{1007CBF2-4689-504E-9DC3-E76CF0C0142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262663" y="2699459"/>
            <a:ext cx="819307" cy="819307"/>
          </a:xfrm>
          <a:prstGeom prst="rect">
            <a:avLst/>
          </a:prstGeom>
        </p:spPr>
      </p:pic>
      <p:sp>
        <p:nvSpPr>
          <p:cNvPr id="24" name="TextBox 23">
            <a:extLst>
              <a:ext uri="{FF2B5EF4-FFF2-40B4-BE49-F238E27FC236}">
                <a16:creationId xmlns:a16="http://schemas.microsoft.com/office/drawing/2014/main" id="{8BA5DB00-F3B6-B94C-9840-A3A72F7DF8CB}"/>
              </a:ext>
            </a:extLst>
          </p:cNvPr>
          <p:cNvSpPr txBox="1"/>
          <p:nvPr/>
        </p:nvSpPr>
        <p:spPr>
          <a:xfrm>
            <a:off x="9626679" y="5715572"/>
            <a:ext cx="1565030" cy="369332"/>
          </a:xfrm>
          <a:prstGeom prst="rect">
            <a:avLst/>
          </a:prstGeom>
          <a:noFill/>
        </p:spPr>
        <p:txBody>
          <a:bodyPr wrap="square" rtlCol="0">
            <a:spAutoFit/>
          </a:bodyPr>
          <a:lstStyle/>
          <a:p>
            <a:r>
              <a:rPr lang="en-US">
                <a:latin typeface="Poppins" pitchFamily="2" charset="77"/>
                <a:cs typeface="Poppins" pitchFamily="2" charset="77"/>
              </a:rPr>
              <a:t>…and more</a:t>
            </a:r>
          </a:p>
        </p:txBody>
      </p:sp>
      <p:pic>
        <p:nvPicPr>
          <p:cNvPr id="26" name="Picture 25" descr="Logo&#10;&#10;Description automatically generated">
            <a:extLst>
              <a:ext uri="{FF2B5EF4-FFF2-40B4-BE49-F238E27FC236}">
                <a16:creationId xmlns:a16="http://schemas.microsoft.com/office/drawing/2014/main" id="{9A176A2E-5572-D342-96E0-A88DF031D991}"/>
              </a:ext>
            </a:extLst>
          </p:cNvPr>
          <p:cNvPicPr>
            <a:picLocks noChangeAspect="1"/>
          </p:cNvPicPr>
          <p:nvPr/>
        </p:nvPicPr>
        <p:blipFill>
          <a:blip r:embed="rId19"/>
          <a:stretch>
            <a:fillRect/>
          </a:stretch>
        </p:blipFill>
        <p:spPr>
          <a:xfrm>
            <a:off x="6935592" y="5687587"/>
            <a:ext cx="1708801" cy="425302"/>
          </a:xfrm>
          <a:prstGeom prst="rect">
            <a:avLst/>
          </a:prstGeom>
        </p:spPr>
      </p:pic>
    </p:spTree>
    <p:extLst>
      <p:ext uri="{BB962C8B-B14F-4D97-AF65-F5344CB8AC3E}">
        <p14:creationId xmlns:p14="http://schemas.microsoft.com/office/powerpoint/2010/main" val="1614461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48D560AA-70F4-1240-B9B2-170B840ED32D}"/>
              </a:ext>
            </a:extLst>
          </p:cNvPr>
          <p:cNvPicPr>
            <a:picLocks noChangeAspect="1"/>
          </p:cNvPicPr>
          <p:nvPr/>
        </p:nvPicPr>
        <p:blipFill>
          <a:blip r:embed="rId3"/>
          <a:stretch>
            <a:fillRect/>
          </a:stretch>
        </p:blipFill>
        <p:spPr>
          <a:xfrm>
            <a:off x="6890267" y="774106"/>
            <a:ext cx="5607393" cy="5719135"/>
          </a:xfrm>
          <a:prstGeom prst="rect">
            <a:avLst/>
          </a:prstGeom>
        </p:spPr>
      </p:pic>
      <p:sp>
        <p:nvSpPr>
          <p:cNvPr id="2" name="Text Placeholder 1">
            <a:extLst>
              <a:ext uri="{FF2B5EF4-FFF2-40B4-BE49-F238E27FC236}">
                <a16:creationId xmlns:a16="http://schemas.microsoft.com/office/drawing/2014/main" id="{7C2C8930-3019-784A-9652-8DCCE81C3737}"/>
              </a:ext>
            </a:extLst>
          </p:cNvPr>
          <p:cNvSpPr>
            <a:spLocks noGrp="1"/>
          </p:cNvSpPr>
          <p:nvPr>
            <p:ph type="body" sz="quarter" idx="10"/>
          </p:nvPr>
        </p:nvSpPr>
        <p:spPr/>
        <p:txBody>
          <a:bodyPr>
            <a:noAutofit/>
          </a:bodyPr>
          <a:lstStyle/>
          <a:p>
            <a:r>
              <a:rPr lang="en-US" sz="1400"/>
              <a:t>Data Integration and Cleansing</a:t>
            </a:r>
          </a:p>
        </p:txBody>
      </p:sp>
      <p:sp>
        <p:nvSpPr>
          <p:cNvPr id="3" name="Text Placeholder 2">
            <a:extLst>
              <a:ext uri="{FF2B5EF4-FFF2-40B4-BE49-F238E27FC236}">
                <a16:creationId xmlns:a16="http://schemas.microsoft.com/office/drawing/2014/main" id="{0EDCF169-8FA0-6444-83E4-5D9EE83853DC}"/>
              </a:ext>
            </a:extLst>
          </p:cNvPr>
          <p:cNvSpPr>
            <a:spLocks noGrp="1"/>
          </p:cNvSpPr>
          <p:nvPr>
            <p:ph type="body" sz="quarter" idx="11"/>
          </p:nvPr>
        </p:nvSpPr>
        <p:spPr>
          <a:xfrm>
            <a:off x="580378" y="702724"/>
            <a:ext cx="10953254" cy="469900"/>
          </a:xfrm>
        </p:spPr>
        <p:txBody>
          <a:bodyPr>
            <a:noAutofit/>
          </a:bodyPr>
          <a:lstStyle/>
          <a:p>
            <a:r>
              <a:rPr lang="en-US"/>
              <a:t>Data Management</a:t>
            </a:r>
          </a:p>
        </p:txBody>
      </p:sp>
      <p:pic>
        <p:nvPicPr>
          <p:cNvPr id="38" name="Picture 37">
            <a:extLst>
              <a:ext uri="{FF2B5EF4-FFF2-40B4-BE49-F238E27FC236}">
                <a16:creationId xmlns:a16="http://schemas.microsoft.com/office/drawing/2014/main" id="{BD989058-6C35-AF47-BE2E-10C8B5EB669B}"/>
              </a:ext>
            </a:extLst>
          </p:cNvPr>
          <p:cNvPicPr>
            <a:picLocks noChangeAspect="1"/>
          </p:cNvPicPr>
          <p:nvPr/>
        </p:nvPicPr>
        <p:blipFill>
          <a:blip r:embed="rId4"/>
          <a:stretch>
            <a:fillRect/>
          </a:stretch>
        </p:blipFill>
        <p:spPr>
          <a:xfrm>
            <a:off x="7979974" y="1326840"/>
            <a:ext cx="611049" cy="534668"/>
          </a:xfrm>
          <a:prstGeom prst="rect">
            <a:avLst/>
          </a:prstGeom>
        </p:spPr>
      </p:pic>
      <p:pic>
        <p:nvPicPr>
          <p:cNvPr id="39" name="Picture 38">
            <a:extLst>
              <a:ext uri="{FF2B5EF4-FFF2-40B4-BE49-F238E27FC236}">
                <a16:creationId xmlns:a16="http://schemas.microsoft.com/office/drawing/2014/main" id="{04768F17-769A-954A-A9FF-4B42982199CB}"/>
              </a:ext>
            </a:extLst>
          </p:cNvPr>
          <p:cNvPicPr>
            <a:picLocks noChangeAspect="1"/>
          </p:cNvPicPr>
          <p:nvPr/>
        </p:nvPicPr>
        <p:blipFill>
          <a:blip r:embed="rId5"/>
          <a:stretch>
            <a:fillRect/>
          </a:stretch>
        </p:blipFill>
        <p:spPr>
          <a:xfrm>
            <a:off x="7819966" y="1883207"/>
            <a:ext cx="931064" cy="613407"/>
          </a:xfrm>
          <a:prstGeom prst="rect">
            <a:avLst/>
          </a:prstGeom>
        </p:spPr>
      </p:pic>
      <p:pic>
        <p:nvPicPr>
          <p:cNvPr id="40" name="Picture 39">
            <a:extLst>
              <a:ext uri="{FF2B5EF4-FFF2-40B4-BE49-F238E27FC236}">
                <a16:creationId xmlns:a16="http://schemas.microsoft.com/office/drawing/2014/main" id="{5E1EDB7A-0E50-0747-B566-E3201D4A17DC}"/>
              </a:ext>
            </a:extLst>
          </p:cNvPr>
          <p:cNvPicPr>
            <a:picLocks noChangeAspect="1"/>
          </p:cNvPicPr>
          <p:nvPr/>
        </p:nvPicPr>
        <p:blipFill>
          <a:blip r:embed="rId6"/>
          <a:stretch>
            <a:fillRect/>
          </a:stretch>
        </p:blipFill>
        <p:spPr>
          <a:xfrm>
            <a:off x="7929274" y="2635079"/>
            <a:ext cx="712449" cy="572118"/>
          </a:xfrm>
          <a:prstGeom prst="rect">
            <a:avLst/>
          </a:prstGeom>
        </p:spPr>
      </p:pic>
      <p:pic>
        <p:nvPicPr>
          <p:cNvPr id="41" name="Picture 40">
            <a:extLst>
              <a:ext uri="{FF2B5EF4-FFF2-40B4-BE49-F238E27FC236}">
                <a16:creationId xmlns:a16="http://schemas.microsoft.com/office/drawing/2014/main" id="{076F42F2-2AD5-C345-886A-AAA00E96EF2F}"/>
              </a:ext>
            </a:extLst>
          </p:cNvPr>
          <p:cNvPicPr>
            <a:picLocks noChangeAspect="1"/>
          </p:cNvPicPr>
          <p:nvPr/>
        </p:nvPicPr>
        <p:blipFill>
          <a:blip r:embed="rId7"/>
          <a:stretch>
            <a:fillRect/>
          </a:stretch>
        </p:blipFill>
        <p:spPr>
          <a:xfrm>
            <a:off x="7726698" y="3443196"/>
            <a:ext cx="1117600" cy="362465"/>
          </a:xfrm>
          <a:prstGeom prst="rect">
            <a:avLst/>
          </a:prstGeom>
        </p:spPr>
      </p:pic>
      <p:pic>
        <p:nvPicPr>
          <p:cNvPr id="42" name="Picture 41">
            <a:extLst>
              <a:ext uri="{FF2B5EF4-FFF2-40B4-BE49-F238E27FC236}">
                <a16:creationId xmlns:a16="http://schemas.microsoft.com/office/drawing/2014/main" id="{EE1D2A9C-89FF-4E47-B3F6-920CA9BE9792}"/>
              </a:ext>
            </a:extLst>
          </p:cNvPr>
          <p:cNvPicPr>
            <a:picLocks noChangeAspect="1"/>
          </p:cNvPicPr>
          <p:nvPr/>
        </p:nvPicPr>
        <p:blipFill>
          <a:blip r:embed="rId8"/>
          <a:stretch>
            <a:fillRect/>
          </a:stretch>
        </p:blipFill>
        <p:spPr>
          <a:xfrm>
            <a:off x="7904921" y="3975344"/>
            <a:ext cx="761154" cy="532808"/>
          </a:xfrm>
          <a:prstGeom prst="rect">
            <a:avLst/>
          </a:prstGeom>
        </p:spPr>
      </p:pic>
      <p:sp>
        <p:nvSpPr>
          <p:cNvPr id="6" name="Rectangle 5">
            <a:extLst>
              <a:ext uri="{FF2B5EF4-FFF2-40B4-BE49-F238E27FC236}">
                <a16:creationId xmlns:a16="http://schemas.microsoft.com/office/drawing/2014/main" id="{0FB28647-10F9-4742-B555-0E3475717CDF}"/>
              </a:ext>
            </a:extLst>
          </p:cNvPr>
          <p:cNvSpPr/>
          <p:nvPr/>
        </p:nvSpPr>
        <p:spPr>
          <a:xfrm>
            <a:off x="580378" y="2079827"/>
            <a:ext cx="5105431" cy="2886944"/>
          </a:xfrm>
          <a:prstGeom prst="rect">
            <a:avLst/>
          </a:prstGeom>
        </p:spPr>
        <p:txBody>
          <a:bodyPr wrap="square">
            <a:spAutoFit/>
          </a:bodyPr>
          <a:lstStyle/>
          <a:p>
            <a:pPr>
              <a:lnSpc>
                <a:spcPct val="120000"/>
              </a:lnSpc>
              <a:spcAft>
                <a:spcPts val="900"/>
              </a:spcAft>
            </a:pPr>
            <a:r>
              <a:rPr lang="en-US" b="1">
                <a:solidFill>
                  <a:srgbClr val="002E5C"/>
                </a:solidFill>
                <a:latin typeface="Poppins SemiBold" pitchFamily="2" charset="77"/>
                <a:cs typeface="Poppins SemiBold" pitchFamily="2" charset="77"/>
              </a:rPr>
              <a:t>Integrate</a:t>
            </a:r>
          </a:p>
          <a:p>
            <a:pPr>
              <a:lnSpc>
                <a:spcPct val="120000"/>
              </a:lnSpc>
              <a:spcAft>
                <a:spcPts val="900"/>
              </a:spcAft>
            </a:pPr>
            <a:r>
              <a:rPr lang="en-US" sz="1400">
                <a:solidFill>
                  <a:srgbClr val="34547A"/>
                </a:solidFill>
                <a:latin typeface="Poppins" pitchFamily="2" charset="77"/>
                <a:cs typeface="Poppins" pitchFamily="2" charset="77"/>
              </a:rPr>
              <a:t>API plugins to ingest and integrate your data sources and third-party sources in real-time.</a:t>
            </a:r>
          </a:p>
          <a:p>
            <a:pPr>
              <a:lnSpc>
                <a:spcPct val="110000"/>
              </a:lnSpc>
              <a:spcAft>
                <a:spcPts val="600"/>
              </a:spcAft>
            </a:pPr>
            <a:endParaRPr lang="en-US" b="1">
              <a:solidFill>
                <a:srgbClr val="002E5C"/>
              </a:solidFill>
              <a:latin typeface="Poppins SemiBold" pitchFamily="2" charset="77"/>
              <a:cs typeface="Poppins SemiBold" pitchFamily="2" charset="77"/>
            </a:endParaRPr>
          </a:p>
          <a:p>
            <a:pPr>
              <a:lnSpc>
                <a:spcPct val="110000"/>
              </a:lnSpc>
              <a:spcAft>
                <a:spcPts val="600"/>
              </a:spcAft>
            </a:pPr>
            <a:r>
              <a:rPr lang="en-US" b="1">
                <a:solidFill>
                  <a:srgbClr val="002E5C"/>
                </a:solidFill>
                <a:latin typeface="Poppins SemiBold" pitchFamily="2" charset="77"/>
                <a:cs typeface="Poppins SemiBold" pitchFamily="2" charset="77"/>
              </a:rPr>
              <a:t>Cleanse</a:t>
            </a:r>
          </a:p>
          <a:p>
            <a:pPr>
              <a:lnSpc>
                <a:spcPct val="120000"/>
              </a:lnSpc>
              <a:spcAft>
                <a:spcPts val="900"/>
              </a:spcAft>
            </a:pPr>
            <a:r>
              <a:rPr lang="en-US" sz="1400">
                <a:solidFill>
                  <a:srgbClr val="34547A"/>
                </a:solidFill>
                <a:latin typeface="Poppins" pitchFamily="2" charset="77"/>
                <a:cs typeface="Poppins" pitchFamily="2" charset="77"/>
              </a:rPr>
              <a:t>ELT/ETL and data quality techniques to cleanse your data to reduce errors and eliminate costly mistakes.  </a:t>
            </a:r>
            <a:endParaRPr lang="en-US" sz="1400" b="1">
              <a:solidFill>
                <a:srgbClr val="34547A"/>
              </a:solidFill>
              <a:latin typeface="Poppins SemiBold" pitchFamily="2" charset="77"/>
              <a:cs typeface="Poppins SemiBold" pitchFamily="2" charset="77"/>
            </a:endParaRPr>
          </a:p>
          <a:p>
            <a:pPr>
              <a:lnSpc>
                <a:spcPct val="120000"/>
              </a:lnSpc>
              <a:spcAft>
                <a:spcPts val="900"/>
              </a:spcAft>
            </a:pPr>
            <a:endParaRPr lang="en-US" b="1">
              <a:solidFill>
                <a:srgbClr val="002E5C"/>
              </a:solidFill>
              <a:latin typeface="Poppins" pitchFamily="2" charset="77"/>
              <a:cs typeface="Poppins" pitchFamily="2" charset="77"/>
            </a:endParaRPr>
          </a:p>
        </p:txBody>
      </p:sp>
      <p:pic>
        <p:nvPicPr>
          <p:cNvPr id="18" name="Picture 17" descr="Icon&#10;&#10;Description automatically generated">
            <a:extLst>
              <a:ext uri="{FF2B5EF4-FFF2-40B4-BE49-F238E27FC236}">
                <a16:creationId xmlns:a16="http://schemas.microsoft.com/office/drawing/2014/main" id="{F8AB9AB8-F158-C349-81D9-28AB602A82D3}"/>
              </a:ext>
            </a:extLst>
          </p:cNvPr>
          <p:cNvPicPr>
            <a:picLocks noChangeAspect="1"/>
          </p:cNvPicPr>
          <p:nvPr/>
        </p:nvPicPr>
        <p:blipFill>
          <a:blip r:embed="rId9"/>
          <a:stretch>
            <a:fillRect/>
          </a:stretch>
        </p:blipFill>
        <p:spPr>
          <a:xfrm>
            <a:off x="7707265" y="840390"/>
            <a:ext cx="482977" cy="202045"/>
          </a:xfrm>
          <a:prstGeom prst="rect">
            <a:avLst/>
          </a:prstGeom>
        </p:spPr>
      </p:pic>
      <p:pic>
        <p:nvPicPr>
          <p:cNvPr id="19" name="Picture 18" descr="Logo, company name&#10;&#10;Description automatically generated">
            <a:extLst>
              <a:ext uri="{FF2B5EF4-FFF2-40B4-BE49-F238E27FC236}">
                <a16:creationId xmlns:a16="http://schemas.microsoft.com/office/drawing/2014/main" id="{B41ACFAC-7174-7546-BEFE-72E9B37F1461}"/>
              </a:ext>
            </a:extLst>
          </p:cNvPr>
          <p:cNvPicPr>
            <a:picLocks noChangeAspect="1"/>
          </p:cNvPicPr>
          <p:nvPr/>
        </p:nvPicPr>
        <p:blipFill rotWithShape="1">
          <a:blip r:embed="rId10"/>
          <a:srcRect t="23674" r="41777" b="44542"/>
          <a:stretch/>
        </p:blipFill>
        <p:spPr>
          <a:xfrm>
            <a:off x="7726698" y="480980"/>
            <a:ext cx="1063313" cy="240195"/>
          </a:xfrm>
          <a:prstGeom prst="rect">
            <a:avLst/>
          </a:prstGeom>
        </p:spPr>
      </p:pic>
      <p:pic>
        <p:nvPicPr>
          <p:cNvPr id="20" name="Picture 19" descr="Logo, company name&#10;&#10;Description automatically generated">
            <a:extLst>
              <a:ext uri="{FF2B5EF4-FFF2-40B4-BE49-F238E27FC236}">
                <a16:creationId xmlns:a16="http://schemas.microsoft.com/office/drawing/2014/main" id="{5954C5F7-844D-8D4F-89BF-87FBD3F6E481}"/>
              </a:ext>
            </a:extLst>
          </p:cNvPr>
          <p:cNvPicPr>
            <a:picLocks noChangeAspect="1"/>
          </p:cNvPicPr>
          <p:nvPr/>
        </p:nvPicPr>
        <p:blipFill>
          <a:blip r:embed="rId11"/>
          <a:stretch>
            <a:fillRect/>
          </a:stretch>
        </p:blipFill>
        <p:spPr>
          <a:xfrm>
            <a:off x="8364706" y="799661"/>
            <a:ext cx="524948" cy="263295"/>
          </a:xfrm>
          <a:prstGeom prst="rect">
            <a:avLst/>
          </a:prstGeom>
        </p:spPr>
      </p:pic>
      <p:pic>
        <p:nvPicPr>
          <p:cNvPr id="10" name="Picture 9" descr="Logo, company name&#10;&#10;Description automatically generated">
            <a:extLst>
              <a:ext uri="{FF2B5EF4-FFF2-40B4-BE49-F238E27FC236}">
                <a16:creationId xmlns:a16="http://schemas.microsoft.com/office/drawing/2014/main" id="{62AC805A-1A2F-DD40-8B46-28C00FF27AAE}"/>
              </a:ext>
            </a:extLst>
          </p:cNvPr>
          <p:cNvPicPr>
            <a:picLocks noChangeAspect="1"/>
          </p:cNvPicPr>
          <p:nvPr/>
        </p:nvPicPr>
        <p:blipFill rotWithShape="1">
          <a:blip r:embed="rId12"/>
          <a:srcRect l="8860" t="33590" r="9431" b="32386"/>
          <a:stretch/>
        </p:blipFill>
        <p:spPr>
          <a:xfrm>
            <a:off x="7569411" y="4717768"/>
            <a:ext cx="1274886" cy="353918"/>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5EDD59E2-64AC-714C-A4F1-03E1F899339E}"/>
              </a:ext>
            </a:extLst>
          </p:cNvPr>
          <p:cNvPicPr>
            <a:picLocks noChangeAspect="1"/>
          </p:cNvPicPr>
          <p:nvPr/>
        </p:nvPicPr>
        <p:blipFill>
          <a:blip r:embed="rId13"/>
          <a:stretch>
            <a:fillRect/>
          </a:stretch>
        </p:blipFill>
        <p:spPr>
          <a:xfrm>
            <a:off x="7893011" y="5363656"/>
            <a:ext cx="698012" cy="418807"/>
          </a:xfrm>
          <a:prstGeom prst="rect">
            <a:avLst/>
          </a:prstGeom>
        </p:spPr>
      </p:pic>
    </p:spTree>
    <p:extLst>
      <p:ext uri="{BB962C8B-B14F-4D97-AF65-F5344CB8AC3E}">
        <p14:creationId xmlns:p14="http://schemas.microsoft.com/office/powerpoint/2010/main" val="3260281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54BC278-FCB6-1C40-B03B-B16D6E2559DE}"/>
              </a:ext>
            </a:extLst>
          </p:cNvPr>
          <p:cNvSpPr/>
          <p:nvPr/>
        </p:nvSpPr>
        <p:spPr>
          <a:xfrm>
            <a:off x="0" y="-100208"/>
            <a:ext cx="12192000" cy="7114783"/>
          </a:xfrm>
          <a:prstGeom prst="rect">
            <a:avLst/>
          </a:prstGeom>
          <a:gradFill>
            <a:gsLst>
              <a:gs pos="18000">
                <a:srgbClr val="ECF9FF"/>
              </a:gs>
              <a:gs pos="7500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A73175E8-F66C-EA44-AD51-D18D03785355}"/>
              </a:ext>
            </a:extLst>
          </p:cNvPr>
          <p:cNvSpPr/>
          <p:nvPr/>
        </p:nvSpPr>
        <p:spPr>
          <a:xfrm>
            <a:off x="2760384" y="3152783"/>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Rachel Freeman</a:t>
            </a:r>
          </a:p>
        </p:txBody>
      </p:sp>
      <p:sp>
        <p:nvSpPr>
          <p:cNvPr id="3" name="Rounded Rectangle 2">
            <a:extLst>
              <a:ext uri="{FF2B5EF4-FFF2-40B4-BE49-F238E27FC236}">
                <a16:creationId xmlns:a16="http://schemas.microsoft.com/office/drawing/2014/main" id="{C99E735A-A7EA-6B48-AA54-6A8FBED3AF90}"/>
              </a:ext>
            </a:extLst>
          </p:cNvPr>
          <p:cNvSpPr/>
          <p:nvPr/>
        </p:nvSpPr>
        <p:spPr>
          <a:xfrm>
            <a:off x="2760384" y="2565839"/>
            <a:ext cx="2806535" cy="511160"/>
          </a:xfrm>
          <a:prstGeom prst="roundRect">
            <a:avLst>
              <a:gd name="adj" fmla="val 6812"/>
            </a:avLst>
          </a:prstGeom>
          <a:solidFill>
            <a:srgbClr val="00B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Poppins" pitchFamily="2" charset="77"/>
                <a:cs typeface="Poppins" pitchFamily="2" charset="77"/>
              </a:rPr>
              <a:t>System 1</a:t>
            </a:r>
          </a:p>
        </p:txBody>
      </p:sp>
      <p:sp>
        <p:nvSpPr>
          <p:cNvPr id="14" name="Rounded Rectangle 13">
            <a:extLst>
              <a:ext uri="{FF2B5EF4-FFF2-40B4-BE49-F238E27FC236}">
                <a16:creationId xmlns:a16="http://schemas.microsoft.com/office/drawing/2014/main" id="{50B0EF76-D704-BD42-A56B-4261E0919505}"/>
              </a:ext>
            </a:extLst>
          </p:cNvPr>
          <p:cNvSpPr/>
          <p:nvPr/>
        </p:nvSpPr>
        <p:spPr>
          <a:xfrm>
            <a:off x="2760384" y="3605501"/>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ea typeface="Open Sans" panose="020B0606030504020204" pitchFamily="34" charset="0"/>
                <a:cs typeface="Poppins" pitchFamily="2" charset="77"/>
              </a:rPr>
              <a:t>456 North</a:t>
            </a:r>
          </a:p>
        </p:txBody>
      </p:sp>
      <p:sp>
        <p:nvSpPr>
          <p:cNvPr id="15" name="Rounded Rectangle 14">
            <a:extLst>
              <a:ext uri="{FF2B5EF4-FFF2-40B4-BE49-F238E27FC236}">
                <a16:creationId xmlns:a16="http://schemas.microsoft.com/office/drawing/2014/main" id="{3DE5AD8F-31E6-1249-8975-89FDC1D692BF}"/>
              </a:ext>
            </a:extLst>
          </p:cNvPr>
          <p:cNvSpPr/>
          <p:nvPr/>
        </p:nvSpPr>
        <p:spPr>
          <a:xfrm>
            <a:off x="2760384" y="4058219"/>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Highland</a:t>
            </a:r>
          </a:p>
        </p:txBody>
      </p:sp>
      <p:sp>
        <p:nvSpPr>
          <p:cNvPr id="16" name="Rounded Rectangle 15">
            <a:extLst>
              <a:ext uri="{FF2B5EF4-FFF2-40B4-BE49-F238E27FC236}">
                <a16:creationId xmlns:a16="http://schemas.microsoft.com/office/drawing/2014/main" id="{401FD5A5-0EB5-D24C-B7AA-D43D80897473}"/>
              </a:ext>
            </a:extLst>
          </p:cNvPr>
          <p:cNvSpPr/>
          <p:nvPr/>
        </p:nvSpPr>
        <p:spPr>
          <a:xfrm>
            <a:off x="2760384" y="4510937"/>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Spring Lake</a:t>
            </a:r>
          </a:p>
        </p:txBody>
      </p:sp>
      <p:sp>
        <p:nvSpPr>
          <p:cNvPr id="20" name="Rounded Rectangle 19">
            <a:extLst>
              <a:ext uri="{FF2B5EF4-FFF2-40B4-BE49-F238E27FC236}">
                <a16:creationId xmlns:a16="http://schemas.microsoft.com/office/drawing/2014/main" id="{B616EBC0-3BF9-CB40-8189-54551FC4A654}"/>
              </a:ext>
            </a:extLst>
          </p:cNvPr>
          <p:cNvSpPr/>
          <p:nvPr/>
        </p:nvSpPr>
        <p:spPr>
          <a:xfrm>
            <a:off x="2760384" y="5416373"/>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49456</a:t>
            </a:r>
          </a:p>
        </p:txBody>
      </p:sp>
      <p:sp>
        <p:nvSpPr>
          <p:cNvPr id="21" name="Rounded Rectangle 20">
            <a:extLst>
              <a:ext uri="{FF2B5EF4-FFF2-40B4-BE49-F238E27FC236}">
                <a16:creationId xmlns:a16="http://schemas.microsoft.com/office/drawing/2014/main" id="{D8569103-5171-E943-8295-2C5FFC1F86C5}"/>
              </a:ext>
            </a:extLst>
          </p:cNvPr>
          <p:cNvSpPr/>
          <p:nvPr/>
        </p:nvSpPr>
        <p:spPr>
          <a:xfrm>
            <a:off x="2760384" y="4963655"/>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MI</a:t>
            </a:r>
          </a:p>
        </p:txBody>
      </p:sp>
      <p:sp>
        <p:nvSpPr>
          <p:cNvPr id="22" name="TextBox 21">
            <a:extLst>
              <a:ext uri="{FF2B5EF4-FFF2-40B4-BE49-F238E27FC236}">
                <a16:creationId xmlns:a16="http://schemas.microsoft.com/office/drawing/2014/main" id="{D8AC9B1C-297D-FA4E-A024-77C165177D22}"/>
              </a:ext>
            </a:extLst>
          </p:cNvPr>
          <p:cNvSpPr txBox="1"/>
          <p:nvPr/>
        </p:nvSpPr>
        <p:spPr>
          <a:xfrm>
            <a:off x="587312" y="3202542"/>
            <a:ext cx="662361"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Name</a:t>
            </a:r>
          </a:p>
        </p:txBody>
      </p:sp>
      <p:sp>
        <p:nvSpPr>
          <p:cNvPr id="26" name="TextBox 25">
            <a:extLst>
              <a:ext uri="{FF2B5EF4-FFF2-40B4-BE49-F238E27FC236}">
                <a16:creationId xmlns:a16="http://schemas.microsoft.com/office/drawing/2014/main" id="{9D27AB74-2598-3547-9BEB-55E935C09629}"/>
              </a:ext>
            </a:extLst>
          </p:cNvPr>
          <p:cNvSpPr txBox="1"/>
          <p:nvPr/>
        </p:nvSpPr>
        <p:spPr>
          <a:xfrm>
            <a:off x="587311" y="3655260"/>
            <a:ext cx="1285929"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Address Line 1</a:t>
            </a:r>
          </a:p>
        </p:txBody>
      </p:sp>
      <p:sp>
        <p:nvSpPr>
          <p:cNvPr id="27" name="TextBox 26">
            <a:extLst>
              <a:ext uri="{FF2B5EF4-FFF2-40B4-BE49-F238E27FC236}">
                <a16:creationId xmlns:a16="http://schemas.microsoft.com/office/drawing/2014/main" id="{932D75A4-99CA-934B-AF97-651B75797709}"/>
              </a:ext>
            </a:extLst>
          </p:cNvPr>
          <p:cNvSpPr txBox="1"/>
          <p:nvPr/>
        </p:nvSpPr>
        <p:spPr>
          <a:xfrm>
            <a:off x="587310" y="4107978"/>
            <a:ext cx="1316386"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Address Line 2</a:t>
            </a:r>
          </a:p>
        </p:txBody>
      </p:sp>
      <p:sp>
        <p:nvSpPr>
          <p:cNvPr id="28" name="TextBox 27">
            <a:extLst>
              <a:ext uri="{FF2B5EF4-FFF2-40B4-BE49-F238E27FC236}">
                <a16:creationId xmlns:a16="http://schemas.microsoft.com/office/drawing/2014/main" id="{3CF2A0D8-A167-354B-AF12-6C44EEF2BA70}"/>
              </a:ext>
            </a:extLst>
          </p:cNvPr>
          <p:cNvSpPr txBox="1"/>
          <p:nvPr/>
        </p:nvSpPr>
        <p:spPr>
          <a:xfrm>
            <a:off x="587309" y="4558774"/>
            <a:ext cx="506870"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City</a:t>
            </a:r>
          </a:p>
        </p:txBody>
      </p:sp>
      <p:sp>
        <p:nvSpPr>
          <p:cNvPr id="29" name="TextBox 28">
            <a:extLst>
              <a:ext uri="{FF2B5EF4-FFF2-40B4-BE49-F238E27FC236}">
                <a16:creationId xmlns:a16="http://schemas.microsoft.com/office/drawing/2014/main" id="{B91A34A7-1A0D-544D-9CC6-DEB8AA30F6B0}"/>
              </a:ext>
            </a:extLst>
          </p:cNvPr>
          <p:cNvSpPr txBox="1"/>
          <p:nvPr/>
        </p:nvSpPr>
        <p:spPr>
          <a:xfrm>
            <a:off x="580378" y="5013414"/>
            <a:ext cx="604653"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State</a:t>
            </a:r>
          </a:p>
        </p:txBody>
      </p:sp>
      <p:sp>
        <p:nvSpPr>
          <p:cNvPr id="30" name="TextBox 29">
            <a:extLst>
              <a:ext uri="{FF2B5EF4-FFF2-40B4-BE49-F238E27FC236}">
                <a16:creationId xmlns:a16="http://schemas.microsoft.com/office/drawing/2014/main" id="{F74393E6-00D7-364A-91D7-11B7829B3862}"/>
              </a:ext>
            </a:extLst>
          </p:cNvPr>
          <p:cNvSpPr txBox="1"/>
          <p:nvPr/>
        </p:nvSpPr>
        <p:spPr>
          <a:xfrm>
            <a:off x="587308" y="5462288"/>
            <a:ext cx="849913"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Zip code</a:t>
            </a:r>
          </a:p>
        </p:txBody>
      </p:sp>
      <p:sp>
        <p:nvSpPr>
          <p:cNvPr id="34" name="Rounded Rectangle 33">
            <a:extLst>
              <a:ext uri="{FF2B5EF4-FFF2-40B4-BE49-F238E27FC236}">
                <a16:creationId xmlns:a16="http://schemas.microsoft.com/office/drawing/2014/main" id="{F37D71A5-BC16-1144-83FD-4AA7E85FAF0B}"/>
              </a:ext>
            </a:extLst>
          </p:cNvPr>
          <p:cNvSpPr/>
          <p:nvPr/>
        </p:nvSpPr>
        <p:spPr>
          <a:xfrm>
            <a:off x="5649488" y="3152783"/>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R Freeman</a:t>
            </a:r>
          </a:p>
        </p:txBody>
      </p:sp>
      <p:sp>
        <p:nvSpPr>
          <p:cNvPr id="35" name="Rounded Rectangle 34">
            <a:extLst>
              <a:ext uri="{FF2B5EF4-FFF2-40B4-BE49-F238E27FC236}">
                <a16:creationId xmlns:a16="http://schemas.microsoft.com/office/drawing/2014/main" id="{5FC9C943-21E0-0244-82CB-8D177818A435}"/>
              </a:ext>
            </a:extLst>
          </p:cNvPr>
          <p:cNvSpPr/>
          <p:nvPr/>
        </p:nvSpPr>
        <p:spPr>
          <a:xfrm>
            <a:off x="5649488" y="2565839"/>
            <a:ext cx="2806535" cy="511160"/>
          </a:xfrm>
          <a:prstGeom prst="roundRect">
            <a:avLst>
              <a:gd name="adj" fmla="val 6812"/>
            </a:avLst>
          </a:prstGeom>
          <a:solidFill>
            <a:srgbClr val="002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Poppins" pitchFamily="2" charset="77"/>
                <a:cs typeface="Poppins" pitchFamily="2" charset="77"/>
              </a:rPr>
              <a:t>System 2</a:t>
            </a:r>
          </a:p>
        </p:txBody>
      </p:sp>
      <p:sp>
        <p:nvSpPr>
          <p:cNvPr id="36" name="Rounded Rectangle 35">
            <a:extLst>
              <a:ext uri="{FF2B5EF4-FFF2-40B4-BE49-F238E27FC236}">
                <a16:creationId xmlns:a16="http://schemas.microsoft.com/office/drawing/2014/main" id="{BA4022A1-C305-0E46-BC59-A0D3E9146788}"/>
              </a:ext>
            </a:extLst>
          </p:cNvPr>
          <p:cNvSpPr/>
          <p:nvPr/>
        </p:nvSpPr>
        <p:spPr>
          <a:xfrm>
            <a:off x="5649488" y="3605501"/>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ea typeface="Open Sans" panose="020B0606030504020204" pitchFamily="34" charset="0"/>
                <a:cs typeface="Poppins" pitchFamily="2" charset="77"/>
              </a:rPr>
              <a:t>456 N. Highland Ave.</a:t>
            </a:r>
          </a:p>
        </p:txBody>
      </p:sp>
      <p:sp>
        <p:nvSpPr>
          <p:cNvPr id="37" name="Rounded Rectangle 36">
            <a:extLst>
              <a:ext uri="{FF2B5EF4-FFF2-40B4-BE49-F238E27FC236}">
                <a16:creationId xmlns:a16="http://schemas.microsoft.com/office/drawing/2014/main" id="{5FBF6C26-E831-434B-8D2F-AD4F292494AA}"/>
              </a:ext>
            </a:extLst>
          </p:cNvPr>
          <p:cNvSpPr/>
          <p:nvPr/>
        </p:nvSpPr>
        <p:spPr>
          <a:xfrm>
            <a:off x="5649488" y="4058219"/>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a:t>
            </a:r>
          </a:p>
        </p:txBody>
      </p:sp>
      <p:sp>
        <p:nvSpPr>
          <p:cNvPr id="38" name="Rounded Rectangle 37">
            <a:extLst>
              <a:ext uri="{FF2B5EF4-FFF2-40B4-BE49-F238E27FC236}">
                <a16:creationId xmlns:a16="http://schemas.microsoft.com/office/drawing/2014/main" id="{91314AB9-FBA6-3941-9006-F2799F980434}"/>
              </a:ext>
            </a:extLst>
          </p:cNvPr>
          <p:cNvSpPr/>
          <p:nvPr/>
        </p:nvSpPr>
        <p:spPr>
          <a:xfrm>
            <a:off x="5649488" y="4510937"/>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a:t>
            </a:r>
          </a:p>
        </p:txBody>
      </p:sp>
      <p:sp>
        <p:nvSpPr>
          <p:cNvPr id="39" name="Rounded Rectangle 38">
            <a:extLst>
              <a:ext uri="{FF2B5EF4-FFF2-40B4-BE49-F238E27FC236}">
                <a16:creationId xmlns:a16="http://schemas.microsoft.com/office/drawing/2014/main" id="{6E5CCC00-FE71-E645-AA07-9AF8DC3DC0BA}"/>
              </a:ext>
            </a:extLst>
          </p:cNvPr>
          <p:cNvSpPr/>
          <p:nvPr/>
        </p:nvSpPr>
        <p:spPr>
          <a:xfrm>
            <a:off x="5649488" y="5416373"/>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49456</a:t>
            </a:r>
          </a:p>
        </p:txBody>
      </p:sp>
      <p:sp>
        <p:nvSpPr>
          <p:cNvPr id="40" name="Rounded Rectangle 39">
            <a:extLst>
              <a:ext uri="{FF2B5EF4-FFF2-40B4-BE49-F238E27FC236}">
                <a16:creationId xmlns:a16="http://schemas.microsoft.com/office/drawing/2014/main" id="{A470C568-2923-C442-9BBE-5EF9F3469DDD}"/>
              </a:ext>
            </a:extLst>
          </p:cNvPr>
          <p:cNvSpPr/>
          <p:nvPr/>
        </p:nvSpPr>
        <p:spPr>
          <a:xfrm>
            <a:off x="5649488" y="4963655"/>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MI</a:t>
            </a:r>
          </a:p>
        </p:txBody>
      </p:sp>
      <p:sp>
        <p:nvSpPr>
          <p:cNvPr id="41" name="Rounded Rectangle 40">
            <a:extLst>
              <a:ext uri="{FF2B5EF4-FFF2-40B4-BE49-F238E27FC236}">
                <a16:creationId xmlns:a16="http://schemas.microsoft.com/office/drawing/2014/main" id="{13BBF363-D584-434A-8065-FD0310FBE621}"/>
              </a:ext>
            </a:extLst>
          </p:cNvPr>
          <p:cNvSpPr/>
          <p:nvPr/>
        </p:nvSpPr>
        <p:spPr>
          <a:xfrm>
            <a:off x="8538592" y="3152783"/>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Rachel Freedman</a:t>
            </a:r>
          </a:p>
        </p:txBody>
      </p:sp>
      <p:sp>
        <p:nvSpPr>
          <p:cNvPr id="42" name="Rounded Rectangle 41">
            <a:extLst>
              <a:ext uri="{FF2B5EF4-FFF2-40B4-BE49-F238E27FC236}">
                <a16:creationId xmlns:a16="http://schemas.microsoft.com/office/drawing/2014/main" id="{EABCA964-899C-F24D-8716-C0337B7EB3B5}"/>
              </a:ext>
            </a:extLst>
          </p:cNvPr>
          <p:cNvSpPr/>
          <p:nvPr/>
        </p:nvSpPr>
        <p:spPr>
          <a:xfrm>
            <a:off x="8538592" y="2565839"/>
            <a:ext cx="2806535" cy="511160"/>
          </a:xfrm>
          <a:prstGeom prst="roundRect">
            <a:avLst>
              <a:gd name="adj" fmla="val 6812"/>
            </a:avLst>
          </a:prstGeom>
          <a:solidFill>
            <a:srgbClr val="667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Poppins" pitchFamily="2" charset="77"/>
                <a:cs typeface="Poppins" pitchFamily="2" charset="77"/>
              </a:rPr>
              <a:t>System 3</a:t>
            </a:r>
          </a:p>
        </p:txBody>
      </p:sp>
      <p:sp>
        <p:nvSpPr>
          <p:cNvPr id="43" name="Rounded Rectangle 42">
            <a:extLst>
              <a:ext uri="{FF2B5EF4-FFF2-40B4-BE49-F238E27FC236}">
                <a16:creationId xmlns:a16="http://schemas.microsoft.com/office/drawing/2014/main" id="{2BDE6DB2-E7E3-2F47-A343-BF6E94C56948}"/>
              </a:ext>
            </a:extLst>
          </p:cNvPr>
          <p:cNvSpPr/>
          <p:nvPr/>
        </p:nvSpPr>
        <p:spPr>
          <a:xfrm>
            <a:off x="8538592" y="3605501"/>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1100">
                <a:solidFill>
                  <a:srgbClr val="002E5C"/>
                </a:solidFill>
                <a:latin typeface="Poppins" pitchFamily="2" charset="77"/>
                <a:ea typeface="Open Sans" panose="020B0606030504020204" pitchFamily="34" charset="0"/>
                <a:cs typeface="Poppins" pitchFamily="2" charset="77"/>
              </a:rPr>
              <a:t>456 North Highland Ave.</a:t>
            </a:r>
          </a:p>
        </p:txBody>
      </p:sp>
      <p:sp>
        <p:nvSpPr>
          <p:cNvPr id="44" name="Rounded Rectangle 43">
            <a:extLst>
              <a:ext uri="{FF2B5EF4-FFF2-40B4-BE49-F238E27FC236}">
                <a16:creationId xmlns:a16="http://schemas.microsoft.com/office/drawing/2014/main" id="{5B0039A0-49E6-FF47-8898-6FF2D93261F2}"/>
              </a:ext>
            </a:extLst>
          </p:cNvPr>
          <p:cNvSpPr/>
          <p:nvPr/>
        </p:nvSpPr>
        <p:spPr>
          <a:xfrm>
            <a:off x="8538592" y="4058219"/>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a:t>
            </a:r>
          </a:p>
        </p:txBody>
      </p:sp>
      <p:sp>
        <p:nvSpPr>
          <p:cNvPr id="45" name="Rounded Rectangle 44">
            <a:extLst>
              <a:ext uri="{FF2B5EF4-FFF2-40B4-BE49-F238E27FC236}">
                <a16:creationId xmlns:a16="http://schemas.microsoft.com/office/drawing/2014/main" id="{3B823674-8606-0947-8654-3EB663A6357C}"/>
              </a:ext>
            </a:extLst>
          </p:cNvPr>
          <p:cNvSpPr/>
          <p:nvPr/>
        </p:nvSpPr>
        <p:spPr>
          <a:xfrm>
            <a:off x="8538592" y="4510937"/>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Spring Lake</a:t>
            </a:r>
          </a:p>
        </p:txBody>
      </p:sp>
      <p:sp>
        <p:nvSpPr>
          <p:cNvPr id="46" name="Rounded Rectangle 45">
            <a:extLst>
              <a:ext uri="{FF2B5EF4-FFF2-40B4-BE49-F238E27FC236}">
                <a16:creationId xmlns:a16="http://schemas.microsoft.com/office/drawing/2014/main" id="{6AABBF96-A100-8B44-93B0-A5D5FD90FBF5}"/>
              </a:ext>
            </a:extLst>
          </p:cNvPr>
          <p:cNvSpPr/>
          <p:nvPr/>
        </p:nvSpPr>
        <p:spPr>
          <a:xfrm>
            <a:off x="8538592" y="5416373"/>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49456-5632</a:t>
            </a:r>
          </a:p>
        </p:txBody>
      </p:sp>
      <p:sp>
        <p:nvSpPr>
          <p:cNvPr id="47" name="Rounded Rectangle 46">
            <a:extLst>
              <a:ext uri="{FF2B5EF4-FFF2-40B4-BE49-F238E27FC236}">
                <a16:creationId xmlns:a16="http://schemas.microsoft.com/office/drawing/2014/main" id="{A67E594D-4DDA-1349-AB77-76F9B24B1BBB}"/>
              </a:ext>
            </a:extLst>
          </p:cNvPr>
          <p:cNvSpPr/>
          <p:nvPr/>
        </p:nvSpPr>
        <p:spPr>
          <a:xfrm>
            <a:off x="8538592" y="4963655"/>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a:t>
            </a:r>
          </a:p>
        </p:txBody>
      </p:sp>
      <p:sp>
        <p:nvSpPr>
          <p:cNvPr id="4" name="TextBox 3">
            <a:extLst>
              <a:ext uri="{FF2B5EF4-FFF2-40B4-BE49-F238E27FC236}">
                <a16:creationId xmlns:a16="http://schemas.microsoft.com/office/drawing/2014/main" id="{D119C478-B7F5-8C43-AD0D-4EE0FD4828B4}"/>
              </a:ext>
            </a:extLst>
          </p:cNvPr>
          <p:cNvSpPr txBox="1"/>
          <p:nvPr/>
        </p:nvSpPr>
        <p:spPr>
          <a:xfrm>
            <a:off x="3889439" y="7260740"/>
            <a:ext cx="6728573" cy="646331"/>
          </a:xfrm>
          <a:prstGeom prst="rect">
            <a:avLst/>
          </a:prstGeom>
          <a:noFill/>
        </p:spPr>
        <p:txBody>
          <a:bodyPr wrap="none" rtlCol="0">
            <a:spAutoFit/>
          </a:bodyPr>
          <a:lstStyle/>
          <a:p>
            <a:r>
              <a:rPr lang="en-US"/>
              <a:t>Julie – let’s use these addresses in the Householding section here too.</a:t>
            </a:r>
          </a:p>
          <a:p>
            <a:endParaRPr lang="en-US"/>
          </a:p>
        </p:txBody>
      </p:sp>
      <p:sp>
        <p:nvSpPr>
          <p:cNvPr id="6" name="Text Placeholder 5">
            <a:extLst>
              <a:ext uri="{FF2B5EF4-FFF2-40B4-BE49-F238E27FC236}">
                <a16:creationId xmlns:a16="http://schemas.microsoft.com/office/drawing/2014/main" id="{6A97B926-A69C-C843-8933-CF5DAF6D1CAA}"/>
              </a:ext>
            </a:extLst>
          </p:cNvPr>
          <p:cNvSpPr>
            <a:spLocks noGrp="1"/>
          </p:cNvSpPr>
          <p:nvPr>
            <p:ph type="body" sz="quarter" idx="10"/>
          </p:nvPr>
        </p:nvSpPr>
        <p:spPr>
          <a:xfrm>
            <a:off x="580378" y="337551"/>
            <a:ext cx="5105431" cy="469900"/>
          </a:xfrm>
        </p:spPr>
        <p:txBody>
          <a:bodyPr>
            <a:normAutofit/>
          </a:bodyPr>
          <a:lstStyle/>
          <a:p>
            <a:r>
              <a:rPr lang="en-US" sz="1400"/>
              <a:t>Data Integration and Cleansing</a:t>
            </a:r>
          </a:p>
        </p:txBody>
      </p:sp>
      <p:sp>
        <p:nvSpPr>
          <p:cNvPr id="7" name="Text Placeholder 6">
            <a:extLst>
              <a:ext uri="{FF2B5EF4-FFF2-40B4-BE49-F238E27FC236}">
                <a16:creationId xmlns:a16="http://schemas.microsoft.com/office/drawing/2014/main" id="{E2A06A60-9463-D547-9EB0-F57174936834}"/>
              </a:ext>
            </a:extLst>
          </p:cNvPr>
          <p:cNvSpPr>
            <a:spLocks noGrp="1"/>
          </p:cNvSpPr>
          <p:nvPr>
            <p:ph type="body" sz="quarter" idx="11"/>
          </p:nvPr>
        </p:nvSpPr>
        <p:spPr>
          <a:xfrm>
            <a:off x="580378" y="695093"/>
            <a:ext cx="5266507" cy="469900"/>
          </a:xfrm>
        </p:spPr>
        <p:txBody>
          <a:bodyPr>
            <a:noAutofit/>
          </a:bodyPr>
          <a:lstStyle/>
          <a:p>
            <a:r>
              <a:rPr lang="en-US"/>
              <a:t>More than Data Integration</a:t>
            </a:r>
          </a:p>
        </p:txBody>
      </p:sp>
      <p:sp>
        <p:nvSpPr>
          <p:cNvPr id="48" name="Rectangle 47">
            <a:extLst>
              <a:ext uri="{FF2B5EF4-FFF2-40B4-BE49-F238E27FC236}">
                <a16:creationId xmlns:a16="http://schemas.microsoft.com/office/drawing/2014/main" id="{1B2DB204-FDA9-6844-987E-6D05664A38B6}"/>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3947EFAA-F484-5C42-A5D8-CBB52CF4DD8E}"/>
              </a:ext>
            </a:extLst>
          </p:cNvPr>
          <p:cNvSpPr/>
          <p:nvPr/>
        </p:nvSpPr>
        <p:spPr>
          <a:xfrm>
            <a:off x="-934949" y="1544147"/>
            <a:ext cx="6351659" cy="716065"/>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Text Placeholder 2">
            <a:extLst>
              <a:ext uri="{FF2B5EF4-FFF2-40B4-BE49-F238E27FC236}">
                <a16:creationId xmlns:a16="http://schemas.microsoft.com/office/drawing/2014/main" id="{E4A575BC-2A00-C342-9831-DB69DB65DC0C}"/>
              </a:ext>
            </a:extLst>
          </p:cNvPr>
          <p:cNvSpPr txBox="1">
            <a:spLocks/>
          </p:cNvSpPr>
          <p:nvPr/>
        </p:nvSpPr>
        <p:spPr>
          <a:xfrm>
            <a:off x="587308" y="1675753"/>
            <a:ext cx="4916677" cy="469900"/>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a:solidFill>
                  <a:srgbClr val="002E5C"/>
                </a:solidFill>
                <a:latin typeface="Poppins" pitchFamily="2" charset="77"/>
                <a:cs typeface="Poppins" pitchFamily="2" charset="77"/>
              </a:rPr>
              <a:t>What’s Rachel’s address?</a:t>
            </a:r>
          </a:p>
        </p:txBody>
      </p:sp>
    </p:spTree>
    <p:extLst>
      <p:ext uri="{BB962C8B-B14F-4D97-AF65-F5344CB8AC3E}">
        <p14:creationId xmlns:p14="http://schemas.microsoft.com/office/powerpoint/2010/main" val="2876312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54BC278-FCB6-1C40-B03B-B16D6E2559DE}"/>
              </a:ext>
            </a:extLst>
          </p:cNvPr>
          <p:cNvSpPr/>
          <p:nvPr/>
        </p:nvSpPr>
        <p:spPr>
          <a:xfrm>
            <a:off x="0" y="-100208"/>
            <a:ext cx="12192000" cy="7114783"/>
          </a:xfrm>
          <a:prstGeom prst="rect">
            <a:avLst/>
          </a:prstGeom>
          <a:gradFill>
            <a:gsLst>
              <a:gs pos="18000">
                <a:srgbClr val="ECF9FF"/>
              </a:gs>
              <a:gs pos="7500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AC94AA3D-24E0-4A4B-B819-90B368BA4FBC}"/>
              </a:ext>
            </a:extLst>
          </p:cNvPr>
          <p:cNvGrpSpPr/>
          <p:nvPr/>
        </p:nvGrpSpPr>
        <p:grpSpPr>
          <a:xfrm>
            <a:off x="580378" y="2565839"/>
            <a:ext cx="10764749" cy="3227052"/>
            <a:chOff x="580378" y="2565839"/>
            <a:chExt cx="10764749" cy="3227052"/>
          </a:xfrm>
        </p:grpSpPr>
        <p:sp>
          <p:nvSpPr>
            <p:cNvPr id="78" name="Rounded Rectangle 77">
              <a:extLst>
                <a:ext uri="{FF2B5EF4-FFF2-40B4-BE49-F238E27FC236}">
                  <a16:creationId xmlns:a16="http://schemas.microsoft.com/office/drawing/2014/main" id="{6CD0B6E3-3743-AF41-97E7-7A9F179ACB1E}"/>
                </a:ext>
              </a:extLst>
            </p:cNvPr>
            <p:cNvSpPr/>
            <p:nvPr/>
          </p:nvSpPr>
          <p:spPr>
            <a:xfrm>
              <a:off x="2760384" y="3152783"/>
              <a:ext cx="2806535" cy="376518"/>
            </a:xfrm>
            <a:prstGeom prst="roundRect">
              <a:avLst>
                <a:gd name="adj" fmla="val 14771"/>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Rachel Freeman</a:t>
              </a:r>
            </a:p>
          </p:txBody>
        </p:sp>
        <p:sp>
          <p:nvSpPr>
            <p:cNvPr id="79" name="Rounded Rectangle 78">
              <a:extLst>
                <a:ext uri="{FF2B5EF4-FFF2-40B4-BE49-F238E27FC236}">
                  <a16:creationId xmlns:a16="http://schemas.microsoft.com/office/drawing/2014/main" id="{D717658D-C7F2-0C4E-A37C-E04B0C9E1B42}"/>
                </a:ext>
              </a:extLst>
            </p:cNvPr>
            <p:cNvSpPr/>
            <p:nvPr/>
          </p:nvSpPr>
          <p:spPr>
            <a:xfrm>
              <a:off x="2760384" y="2565839"/>
              <a:ext cx="2806535" cy="511160"/>
            </a:xfrm>
            <a:prstGeom prst="roundRect">
              <a:avLst>
                <a:gd name="adj" fmla="val 6812"/>
              </a:avLst>
            </a:prstGeom>
            <a:solidFill>
              <a:srgbClr val="00B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Poppins" pitchFamily="2" charset="77"/>
                  <a:cs typeface="Poppins" pitchFamily="2" charset="77"/>
                </a:rPr>
                <a:t>System 1</a:t>
              </a:r>
            </a:p>
          </p:txBody>
        </p:sp>
        <p:sp>
          <p:nvSpPr>
            <p:cNvPr id="80" name="Rounded Rectangle 79">
              <a:extLst>
                <a:ext uri="{FF2B5EF4-FFF2-40B4-BE49-F238E27FC236}">
                  <a16:creationId xmlns:a16="http://schemas.microsoft.com/office/drawing/2014/main" id="{FF5DE78D-5567-E949-A19E-E2C91F0D49F9}"/>
                </a:ext>
              </a:extLst>
            </p:cNvPr>
            <p:cNvSpPr/>
            <p:nvPr/>
          </p:nvSpPr>
          <p:spPr>
            <a:xfrm>
              <a:off x="2760384" y="3605501"/>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ea typeface="Open Sans" panose="020B0606030504020204" pitchFamily="34" charset="0"/>
                  <a:cs typeface="Poppins" pitchFamily="2" charset="77"/>
                </a:rPr>
                <a:t>456 North</a:t>
              </a:r>
            </a:p>
          </p:txBody>
        </p:sp>
        <p:sp>
          <p:nvSpPr>
            <p:cNvPr id="81" name="Rounded Rectangle 80">
              <a:extLst>
                <a:ext uri="{FF2B5EF4-FFF2-40B4-BE49-F238E27FC236}">
                  <a16:creationId xmlns:a16="http://schemas.microsoft.com/office/drawing/2014/main" id="{26479265-4152-E04E-87B3-B54F09169DEE}"/>
                </a:ext>
              </a:extLst>
            </p:cNvPr>
            <p:cNvSpPr/>
            <p:nvPr/>
          </p:nvSpPr>
          <p:spPr>
            <a:xfrm>
              <a:off x="2760384" y="4058219"/>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Highland</a:t>
              </a:r>
            </a:p>
          </p:txBody>
        </p:sp>
        <p:sp>
          <p:nvSpPr>
            <p:cNvPr id="82" name="Rounded Rectangle 81">
              <a:extLst>
                <a:ext uri="{FF2B5EF4-FFF2-40B4-BE49-F238E27FC236}">
                  <a16:creationId xmlns:a16="http://schemas.microsoft.com/office/drawing/2014/main" id="{A4088058-C472-7C46-96F6-CC4CBEBE41CB}"/>
                </a:ext>
              </a:extLst>
            </p:cNvPr>
            <p:cNvSpPr/>
            <p:nvPr/>
          </p:nvSpPr>
          <p:spPr>
            <a:xfrm>
              <a:off x="2760384" y="4510937"/>
              <a:ext cx="2806535" cy="376518"/>
            </a:xfrm>
            <a:prstGeom prst="roundRect">
              <a:avLst>
                <a:gd name="adj" fmla="val 14771"/>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Spring Lake</a:t>
              </a:r>
            </a:p>
          </p:txBody>
        </p:sp>
        <p:sp>
          <p:nvSpPr>
            <p:cNvPr id="83" name="Rounded Rectangle 82">
              <a:extLst>
                <a:ext uri="{FF2B5EF4-FFF2-40B4-BE49-F238E27FC236}">
                  <a16:creationId xmlns:a16="http://schemas.microsoft.com/office/drawing/2014/main" id="{E99B4F82-3409-F248-8284-36C373D81827}"/>
                </a:ext>
              </a:extLst>
            </p:cNvPr>
            <p:cNvSpPr/>
            <p:nvPr/>
          </p:nvSpPr>
          <p:spPr>
            <a:xfrm>
              <a:off x="2760384" y="5416373"/>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49456</a:t>
              </a:r>
            </a:p>
          </p:txBody>
        </p:sp>
        <p:sp>
          <p:nvSpPr>
            <p:cNvPr id="84" name="Rounded Rectangle 83">
              <a:extLst>
                <a:ext uri="{FF2B5EF4-FFF2-40B4-BE49-F238E27FC236}">
                  <a16:creationId xmlns:a16="http://schemas.microsoft.com/office/drawing/2014/main" id="{2E97E67C-0B53-3348-AD4D-0ED585803A1C}"/>
                </a:ext>
              </a:extLst>
            </p:cNvPr>
            <p:cNvSpPr/>
            <p:nvPr/>
          </p:nvSpPr>
          <p:spPr>
            <a:xfrm>
              <a:off x="2760384" y="4963655"/>
              <a:ext cx="2806535" cy="376518"/>
            </a:xfrm>
            <a:prstGeom prst="roundRect">
              <a:avLst>
                <a:gd name="adj" fmla="val 14771"/>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MI</a:t>
              </a:r>
            </a:p>
          </p:txBody>
        </p:sp>
        <p:sp>
          <p:nvSpPr>
            <p:cNvPr id="85" name="TextBox 84">
              <a:extLst>
                <a:ext uri="{FF2B5EF4-FFF2-40B4-BE49-F238E27FC236}">
                  <a16:creationId xmlns:a16="http://schemas.microsoft.com/office/drawing/2014/main" id="{F6D0481F-0E8F-6140-BF94-618531D834A0}"/>
                </a:ext>
              </a:extLst>
            </p:cNvPr>
            <p:cNvSpPr txBox="1"/>
            <p:nvPr/>
          </p:nvSpPr>
          <p:spPr>
            <a:xfrm>
              <a:off x="587312" y="3202542"/>
              <a:ext cx="662361"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Name</a:t>
              </a:r>
            </a:p>
          </p:txBody>
        </p:sp>
        <p:sp>
          <p:nvSpPr>
            <p:cNvPr id="86" name="TextBox 85">
              <a:extLst>
                <a:ext uri="{FF2B5EF4-FFF2-40B4-BE49-F238E27FC236}">
                  <a16:creationId xmlns:a16="http://schemas.microsoft.com/office/drawing/2014/main" id="{CD1CABCF-272D-964D-8B2D-8E861CD71B72}"/>
                </a:ext>
              </a:extLst>
            </p:cNvPr>
            <p:cNvSpPr txBox="1"/>
            <p:nvPr/>
          </p:nvSpPr>
          <p:spPr>
            <a:xfrm>
              <a:off x="587311" y="3655260"/>
              <a:ext cx="1285929"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Address Line 1</a:t>
              </a:r>
            </a:p>
          </p:txBody>
        </p:sp>
        <p:sp>
          <p:nvSpPr>
            <p:cNvPr id="87" name="TextBox 86">
              <a:extLst>
                <a:ext uri="{FF2B5EF4-FFF2-40B4-BE49-F238E27FC236}">
                  <a16:creationId xmlns:a16="http://schemas.microsoft.com/office/drawing/2014/main" id="{D4744BF8-31B1-3A48-9C1A-4839C294BC70}"/>
                </a:ext>
              </a:extLst>
            </p:cNvPr>
            <p:cNvSpPr txBox="1"/>
            <p:nvPr/>
          </p:nvSpPr>
          <p:spPr>
            <a:xfrm>
              <a:off x="587310" y="4107978"/>
              <a:ext cx="1316386"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Address Line 2</a:t>
              </a:r>
            </a:p>
          </p:txBody>
        </p:sp>
        <p:sp>
          <p:nvSpPr>
            <p:cNvPr id="88" name="TextBox 87">
              <a:extLst>
                <a:ext uri="{FF2B5EF4-FFF2-40B4-BE49-F238E27FC236}">
                  <a16:creationId xmlns:a16="http://schemas.microsoft.com/office/drawing/2014/main" id="{412B66DB-C7D8-7C4E-BD24-7682A95EEDEE}"/>
                </a:ext>
              </a:extLst>
            </p:cNvPr>
            <p:cNvSpPr txBox="1"/>
            <p:nvPr/>
          </p:nvSpPr>
          <p:spPr>
            <a:xfrm>
              <a:off x="587309" y="4558774"/>
              <a:ext cx="506870"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City</a:t>
              </a:r>
            </a:p>
          </p:txBody>
        </p:sp>
        <p:sp>
          <p:nvSpPr>
            <p:cNvPr id="89" name="TextBox 88">
              <a:extLst>
                <a:ext uri="{FF2B5EF4-FFF2-40B4-BE49-F238E27FC236}">
                  <a16:creationId xmlns:a16="http://schemas.microsoft.com/office/drawing/2014/main" id="{4D82C2AB-C7F6-D54E-A8B4-1F795478B573}"/>
                </a:ext>
              </a:extLst>
            </p:cNvPr>
            <p:cNvSpPr txBox="1"/>
            <p:nvPr/>
          </p:nvSpPr>
          <p:spPr>
            <a:xfrm>
              <a:off x="580378" y="5013414"/>
              <a:ext cx="604653"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State</a:t>
              </a:r>
            </a:p>
          </p:txBody>
        </p:sp>
        <p:sp>
          <p:nvSpPr>
            <p:cNvPr id="90" name="TextBox 89">
              <a:extLst>
                <a:ext uri="{FF2B5EF4-FFF2-40B4-BE49-F238E27FC236}">
                  <a16:creationId xmlns:a16="http://schemas.microsoft.com/office/drawing/2014/main" id="{5FA904F9-C7CD-084A-9AE4-B20742F30946}"/>
                </a:ext>
              </a:extLst>
            </p:cNvPr>
            <p:cNvSpPr txBox="1"/>
            <p:nvPr/>
          </p:nvSpPr>
          <p:spPr>
            <a:xfrm>
              <a:off x="587308" y="5462288"/>
              <a:ext cx="849913"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Zip code</a:t>
              </a:r>
            </a:p>
          </p:txBody>
        </p:sp>
        <p:sp>
          <p:nvSpPr>
            <p:cNvPr id="91" name="Rounded Rectangle 90">
              <a:extLst>
                <a:ext uri="{FF2B5EF4-FFF2-40B4-BE49-F238E27FC236}">
                  <a16:creationId xmlns:a16="http://schemas.microsoft.com/office/drawing/2014/main" id="{B8E9D8CD-5074-BE42-8BF6-4048F93994F3}"/>
                </a:ext>
              </a:extLst>
            </p:cNvPr>
            <p:cNvSpPr/>
            <p:nvPr/>
          </p:nvSpPr>
          <p:spPr>
            <a:xfrm>
              <a:off x="5649488" y="3152783"/>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R Freeman</a:t>
              </a:r>
            </a:p>
          </p:txBody>
        </p:sp>
        <p:sp>
          <p:nvSpPr>
            <p:cNvPr id="92" name="Rounded Rectangle 91">
              <a:extLst>
                <a:ext uri="{FF2B5EF4-FFF2-40B4-BE49-F238E27FC236}">
                  <a16:creationId xmlns:a16="http://schemas.microsoft.com/office/drawing/2014/main" id="{48DF21C7-ECE1-7F47-A384-17EF00615324}"/>
                </a:ext>
              </a:extLst>
            </p:cNvPr>
            <p:cNvSpPr/>
            <p:nvPr/>
          </p:nvSpPr>
          <p:spPr>
            <a:xfrm>
              <a:off x="5649488" y="2565839"/>
              <a:ext cx="2806535" cy="511160"/>
            </a:xfrm>
            <a:prstGeom prst="roundRect">
              <a:avLst>
                <a:gd name="adj" fmla="val 6812"/>
              </a:avLst>
            </a:prstGeom>
            <a:solidFill>
              <a:srgbClr val="002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Poppins" pitchFamily="2" charset="77"/>
                  <a:cs typeface="Poppins" pitchFamily="2" charset="77"/>
                </a:rPr>
                <a:t>System 2</a:t>
              </a:r>
            </a:p>
          </p:txBody>
        </p:sp>
        <p:sp>
          <p:nvSpPr>
            <p:cNvPr id="93" name="Rounded Rectangle 92">
              <a:extLst>
                <a:ext uri="{FF2B5EF4-FFF2-40B4-BE49-F238E27FC236}">
                  <a16:creationId xmlns:a16="http://schemas.microsoft.com/office/drawing/2014/main" id="{27243813-A955-2749-B760-931EE4CB5B4C}"/>
                </a:ext>
              </a:extLst>
            </p:cNvPr>
            <p:cNvSpPr/>
            <p:nvPr/>
          </p:nvSpPr>
          <p:spPr>
            <a:xfrm>
              <a:off x="5649488" y="3605501"/>
              <a:ext cx="2806535" cy="376518"/>
            </a:xfrm>
            <a:prstGeom prst="roundRect">
              <a:avLst>
                <a:gd name="adj" fmla="val 14771"/>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ea typeface="Open Sans" panose="020B0606030504020204" pitchFamily="34" charset="0"/>
                  <a:cs typeface="Poppins" pitchFamily="2" charset="77"/>
                </a:rPr>
                <a:t>456 N. Highland Ave.</a:t>
              </a:r>
            </a:p>
          </p:txBody>
        </p:sp>
        <p:sp>
          <p:nvSpPr>
            <p:cNvPr id="94" name="Rounded Rectangle 93">
              <a:extLst>
                <a:ext uri="{FF2B5EF4-FFF2-40B4-BE49-F238E27FC236}">
                  <a16:creationId xmlns:a16="http://schemas.microsoft.com/office/drawing/2014/main" id="{72B06E7D-1540-1747-A15E-78773748D4AD}"/>
                </a:ext>
              </a:extLst>
            </p:cNvPr>
            <p:cNvSpPr/>
            <p:nvPr/>
          </p:nvSpPr>
          <p:spPr>
            <a:xfrm>
              <a:off x="5649488" y="4058219"/>
              <a:ext cx="2806535" cy="376518"/>
            </a:xfrm>
            <a:prstGeom prst="roundRect">
              <a:avLst>
                <a:gd name="adj" fmla="val 14771"/>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a:t>
              </a:r>
            </a:p>
          </p:txBody>
        </p:sp>
        <p:sp>
          <p:nvSpPr>
            <p:cNvPr id="95" name="Rounded Rectangle 94">
              <a:extLst>
                <a:ext uri="{FF2B5EF4-FFF2-40B4-BE49-F238E27FC236}">
                  <a16:creationId xmlns:a16="http://schemas.microsoft.com/office/drawing/2014/main" id="{77EB02BC-7BEB-7B47-81A3-93FC4D217556}"/>
                </a:ext>
              </a:extLst>
            </p:cNvPr>
            <p:cNvSpPr/>
            <p:nvPr/>
          </p:nvSpPr>
          <p:spPr>
            <a:xfrm>
              <a:off x="5649488" y="4510937"/>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a:t>
              </a:r>
            </a:p>
          </p:txBody>
        </p:sp>
        <p:sp>
          <p:nvSpPr>
            <p:cNvPr id="96" name="Rounded Rectangle 95">
              <a:extLst>
                <a:ext uri="{FF2B5EF4-FFF2-40B4-BE49-F238E27FC236}">
                  <a16:creationId xmlns:a16="http://schemas.microsoft.com/office/drawing/2014/main" id="{3E058D3B-DD77-FF4C-9D57-BAA4F2EEBE85}"/>
                </a:ext>
              </a:extLst>
            </p:cNvPr>
            <p:cNvSpPr/>
            <p:nvPr/>
          </p:nvSpPr>
          <p:spPr>
            <a:xfrm>
              <a:off x="5649488" y="5416373"/>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49456</a:t>
              </a:r>
            </a:p>
          </p:txBody>
        </p:sp>
        <p:sp>
          <p:nvSpPr>
            <p:cNvPr id="97" name="Rounded Rectangle 96">
              <a:extLst>
                <a:ext uri="{FF2B5EF4-FFF2-40B4-BE49-F238E27FC236}">
                  <a16:creationId xmlns:a16="http://schemas.microsoft.com/office/drawing/2014/main" id="{B714442A-2A36-A64C-BB8E-1E62E98C978F}"/>
                </a:ext>
              </a:extLst>
            </p:cNvPr>
            <p:cNvSpPr/>
            <p:nvPr/>
          </p:nvSpPr>
          <p:spPr>
            <a:xfrm>
              <a:off x="5649488" y="4963655"/>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MI</a:t>
              </a:r>
            </a:p>
          </p:txBody>
        </p:sp>
        <p:sp>
          <p:nvSpPr>
            <p:cNvPr id="98" name="Rounded Rectangle 97">
              <a:extLst>
                <a:ext uri="{FF2B5EF4-FFF2-40B4-BE49-F238E27FC236}">
                  <a16:creationId xmlns:a16="http://schemas.microsoft.com/office/drawing/2014/main" id="{DBF53F0F-7AEE-D04D-B6A0-67706B3869D3}"/>
                </a:ext>
              </a:extLst>
            </p:cNvPr>
            <p:cNvSpPr/>
            <p:nvPr/>
          </p:nvSpPr>
          <p:spPr>
            <a:xfrm>
              <a:off x="8538592" y="3152783"/>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Rachel Freedman</a:t>
              </a:r>
            </a:p>
          </p:txBody>
        </p:sp>
        <p:sp>
          <p:nvSpPr>
            <p:cNvPr id="99" name="Rounded Rectangle 98">
              <a:extLst>
                <a:ext uri="{FF2B5EF4-FFF2-40B4-BE49-F238E27FC236}">
                  <a16:creationId xmlns:a16="http://schemas.microsoft.com/office/drawing/2014/main" id="{379E3EB1-6EB3-8D4A-97B9-DEFA147D56CF}"/>
                </a:ext>
              </a:extLst>
            </p:cNvPr>
            <p:cNvSpPr/>
            <p:nvPr/>
          </p:nvSpPr>
          <p:spPr>
            <a:xfrm>
              <a:off x="8538592" y="2565839"/>
              <a:ext cx="2806535" cy="511160"/>
            </a:xfrm>
            <a:prstGeom prst="roundRect">
              <a:avLst>
                <a:gd name="adj" fmla="val 6812"/>
              </a:avLst>
            </a:prstGeom>
            <a:solidFill>
              <a:srgbClr val="667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Poppins" pitchFamily="2" charset="77"/>
                  <a:cs typeface="Poppins" pitchFamily="2" charset="77"/>
                </a:rPr>
                <a:t>System 3</a:t>
              </a:r>
            </a:p>
          </p:txBody>
        </p:sp>
        <p:sp>
          <p:nvSpPr>
            <p:cNvPr id="100" name="Rounded Rectangle 99">
              <a:extLst>
                <a:ext uri="{FF2B5EF4-FFF2-40B4-BE49-F238E27FC236}">
                  <a16:creationId xmlns:a16="http://schemas.microsoft.com/office/drawing/2014/main" id="{A37F28EF-27F9-1244-B4C2-FEB88753564C}"/>
                </a:ext>
              </a:extLst>
            </p:cNvPr>
            <p:cNvSpPr/>
            <p:nvPr/>
          </p:nvSpPr>
          <p:spPr>
            <a:xfrm>
              <a:off x="8538592" y="3605501"/>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1100">
                  <a:solidFill>
                    <a:srgbClr val="002E5C"/>
                  </a:solidFill>
                  <a:latin typeface="Poppins" pitchFamily="2" charset="77"/>
                  <a:ea typeface="Open Sans" panose="020B0606030504020204" pitchFamily="34" charset="0"/>
                  <a:cs typeface="Poppins" pitchFamily="2" charset="77"/>
                </a:rPr>
                <a:t>456 North Highland Ave.</a:t>
              </a:r>
            </a:p>
          </p:txBody>
        </p:sp>
        <p:sp>
          <p:nvSpPr>
            <p:cNvPr id="101" name="Rounded Rectangle 100">
              <a:extLst>
                <a:ext uri="{FF2B5EF4-FFF2-40B4-BE49-F238E27FC236}">
                  <a16:creationId xmlns:a16="http://schemas.microsoft.com/office/drawing/2014/main" id="{3660152C-B3DC-3D4A-85BF-76FADC2F15B7}"/>
                </a:ext>
              </a:extLst>
            </p:cNvPr>
            <p:cNvSpPr/>
            <p:nvPr/>
          </p:nvSpPr>
          <p:spPr>
            <a:xfrm>
              <a:off x="8538592" y="4058219"/>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a:t>
              </a:r>
            </a:p>
          </p:txBody>
        </p:sp>
        <p:sp>
          <p:nvSpPr>
            <p:cNvPr id="102" name="Rounded Rectangle 101">
              <a:extLst>
                <a:ext uri="{FF2B5EF4-FFF2-40B4-BE49-F238E27FC236}">
                  <a16:creationId xmlns:a16="http://schemas.microsoft.com/office/drawing/2014/main" id="{F23C860B-1448-E741-BAC0-36D5A7FF4090}"/>
                </a:ext>
              </a:extLst>
            </p:cNvPr>
            <p:cNvSpPr/>
            <p:nvPr/>
          </p:nvSpPr>
          <p:spPr>
            <a:xfrm>
              <a:off x="8538592" y="4510937"/>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Spring Lake</a:t>
              </a:r>
            </a:p>
          </p:txBody>
        </p:sp>
        <p:sp>
          <p:nvSpPr>
            <p:cNvPr id="103" name="Rounded Rectangle 102">
              <a:extLst>
                <a:ext uri="{FF2B5EF4-FFF2-40B4-BE49-F238E27FC236}">
                  <a16:creationId xmlns:a16="http://schemas.microsoft.com/office/drawing/2014/main" id="{656D25B2-483A-294B-822D-D34EFC0B9423}"/>
                </a:ext>
              </a:extLst>
            </p:cNvPr>
            <p:cNvSpPr/>
            <p:nvPr/>
          </p:nvSpPr>
          <p:spPr>
            <a:xfrm>
              <a:off x="8538592" y="5416373"/>
              <a:ext cx="2806535" cy="376518"/>
            </a:xfrm>
            <a:prstGeom prst="roundRect">
              <a:avLst>
                <a:gd name="adj" fmla="val 14771"/>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49456-5632</a:t>
              </a:r>
            </a:p>
          </p:txBody>
        </p:sp>
        <p:sp>
          <p:nvSpPr>
            <p:cNvPr id="104" name="Rounded Rectangle 103">
              <a:extLst>
                <a:ext uri="{FF2B5EF4-FFF2-40B4-BE49-F238E27FC236}">
                  <a16:creationId xmlns:a16="http://schemas.microsoft.com/office/drawing/2014/main" id="{B435FEA3-61AC-3C44-9163-990B97AF4578}"/>
                </a:ext>
              </a:extLst>
            </p:cNvPr>
            <p:cNvSpPr/>
            <p:nvPr/>
          </p:nvSpPr>
          <p:spPr>
            <a:xfrm>
              <a:off x="8538592" y="4963655"/>
              <a:ext cx="2806535" cy="376518"/>
            </a:xfrm>
            <a:prstGeom prst="roundRect">
              <a:avLst>
                <a:gd name="adj" fmla="val 14771"/>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a:t>
              </a:r>
            </a:p>
          </p:txBody>
        </p:sp>
      </p:grpSp>
      <p:sp>
        <p:nvSpPr>
          <p:cNvPr id="4" name="TextBox 3">
            <a:extLst>
              <a:ext uri="{FF2B5EF4-FFF2-40B4-BE49-F238E27FC236}">
                <a16:creationId xmlns:a16="http://schemas.microsoft.com/office/drawing/2014/main" id="{D119C478-B7F5-8C43-AD0D-4EE0FD4828B4}"/>
              </a:ext>
            </a:extLst>
          </p:cNvPr>
          <p:cNvSpPr txBox="1"/>
          <p:nvPr/>
        </p:nvSpPr>
        <p:spPr>
          <a:xfrm>
            <a:off x="3889439" y="7260740"/>
            <a:ext cx="6728573" cy="646331"/>
          </a:xfrm>
          <a:prstGeom prst="rect">
            <a:avLst/>
          </a:prstGeom>
          <a:noFill/>
        </p:spPr>
        <p:txBody>
          <a:bodyPr wrap="none" rtlCol="0">
            <a:spAutoFit/>
          </a:bodyPr>
          <a:lstStyle/>
          <a:p>
            <a:r>
              <a:rPr lang="en-US"/>
              <a:t>Julie – let’s use these addresses in the Householding section here too.</a:t>
            </a:r>
          </a:p>
          <a:p>
            <a:endParaRPr lang="en-US"/>
          </a:p>
        </p:txBody>
      </p:sp>
      <p:sp>
        <p:nvSpPr>
          <p:cNvPr id="6" name="Text Placeholder 5">
            <a:extLst>
              <a:ext uri="{FF2B5EF4-FFF2-40B4-BE49-F238E27FC236}">
                <a16:creationId xmlns:a16="http://schemas.microsoft.com/office/drawing/2014/main" id="{6A97B926-A69C-C843-8933-CF5DAF6D1CAA}"/>
              </a:ext>
            </a:extLst>
          </p:cNvPr>
          <p:cNvSpPr>
            <a:spLocks noGrp="1"/>
          </p:cNvSpPr>
          <p:nvPr>
            <p:ph type="body" sz="quarter" idx="10"/>
          </p:nvPr>
        </p:nvSpPr>
        <p:spPr>
          <a:xfrm>
            <a:off x="580378" y="337551"/>
            <a:ext cx="5105431" cy="469900"/>
          </a:xfrm>
        </p:spPr>
        <p:txBody>
          <a:bodyPr>
            <a:normAutofit/>
          </a:bodyPr>
          <a:lstStyle/>
          <a:p>
            <a:r>
              <a:rPr lang="en-US" sz="1400"/>
              <a:t>Data Integration and Cleansing</a:t>
            </a:r>
          </a:p>
        </p:txBody>
      </p:sp>
      <p:sp>
        <p:nvSpPr>
          <p:cNvPr id="7" name="Text Placeholder 6">
            <a:extLst>
              <a:ext uri="{FF2B5EF4-FFF2-40B4-BE49-F238E27FC236}">
                <a16:creationId xmlns:a16="http://schemas.microsoft.com/office/drawing/2014/main" id="{E2A06A60-9463-D547-9EB0-F57174936834}"/>
              </a:ext>
            </a:extLst>
          </p:cNvPr>
          <p:cNvSpPr>
            <a:spLocks noGrp="1"/>
          </p:cNvSpPr>
          <p:nvPr>
            <p:ph type="body" sz="quarter" idx="11"/>
          </p:nvPr>
        </p:nvSpPr>
        <p:spPr>
          <a:xfrm>
            <a:off x="580378" y="695584"/>
            <a:ext cx="5266507" cy="469900"/>
          </a:xfrm>
        </p:spPr>
        <p:txBody>
          <a:bodyPr>
            <a:noAutofit/>
          </a:bodyPr>
          <a:lstStyle/>
          <a:p>
            <a:r>
              <a:rPr lang="en-US"/>
              <a:t>Data Cleansing for Accuracy</a:t>
            </a:r>
          </a:p>
        </p:txBody>
      </p:sp>
      <p:sp>
        <p:nvSpPr>
          <p:cNvPr id="48" name="Rectangle 47">
            <a:extLst>
              <a:ext uri="{FF2B5EF4-FFF2-40B4-BE49-F238E27FC236}">
                <a16:creationId xmlns:a16="http://schemas.microsoft.com/office/drawing/2014/main" id="{1B2DB204-FDA9-6844-987E-6D05664A38B6}"/>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D145B158-9893-814C-9A92-2BEB9E55DD68}"/>
              </a:ext>
            </a:extLst>
          </p:cNvPr>
          <p:cNvSpPr/>
          <p:nvPr/>
        </p:nvSpPr>
        <p:spPr>
          <a:xfrm>
            <a:off x="-934949" y="1544147"/>
            <a:ext cx="6351659" cy="716065"/>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Text Placeholder 2">
            <a:extLst>
              <a:ext uri="{FF2B5EF4-FFF2-40B4-BE49-F238E27FC236}">
                <a16:creationId xmlns:a16="http://schemas.microsoft.com/office/drawing/2014/main" id="{4C86D396-9DA3-F748-8C26-6001B2AA726C}"/>
              </a:ext>
            </a:extLst>
          </p:cNvPr>
          <p:cNvSpPr txBox="1">
            <a:spLocks/>
          </p:cNvSpPr>
          <p:nvPr/>
        </p:nvSpPr>
        <p:spPr>
          <a:xfrm>
            <a:off x="587308" y="1675753"/>
            <a:ext cx="4916677" cy="469900"/>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a:solidFill>
                  <a:srgbClr val="002E5C"/>
                </a:solidFill>
                <a:latin typeface="Poppins" pitchFamily="2" charset="77"/>
                <a:cs typeface="Poppins" pitchFamily="2" charset="77"/>
              </a:rPr>
              <a:t>What’s Rachel’s address?</a:t>
            </a:r>
          </a:p>
        </p:txBody>
      </p:sp>
    </p:spTree>
    <p:extLst>
      <p:ext uri="{BB962C8B-B14F-4D97-AF65-F5344CB8AC3E}">
        <p14:creationId xmlns:p14="http://schemas.microsoft.com/office/powerpoint/2010/main" val="3854364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54BC278-FCB6-1C40-B03B-B16D6E2559DE}"/>
              </a:ext>
            </a:extLst>
          </p:cNvPr>
          <p:cNvSpPr/>
          <p:nvPr/>
        </p:nvSpPr>
        <p:spPr>
          <a:xfrm>
            <a:off x="0" y="-100208"/>
            <a:ext cx="12192000" cy="7114783"/>
          </a:xfrm>
          <a:prstGeom prst="rect">
            <a:avLst/>
          </a:prstGeom>
          <a:gradFill>
            <a:gsLst>
              <a:gs pos="18000">
                <a:srgbClr val="ECF9FF"/>
              </a:gs>
              <a:gs pos="7500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8AC9B1C-297D-FA4E-A024-77C165177D22}"/>
              </a:ext>
            </a:extLst>
          </p:cNvPr>
          <p:cNvSpPr txBox="1"/>
          <p:nvPr/>
        </p:nvSpPr>
        <p:spPr>
          <a:xfrm>
            <a:off x="587312" y="3202542"/>
            <a:ext cx="662361"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Name</a:t>
            </a:r>
          </a:p>
        </p:txBody>
      </p:sp>
      <p:sp>
        <p:nvSpPr>
          <p:cNvPr id="26" name="TextBox 25">
            <a:extLst>
              <a:ext uri="{FF2B5EF4-FFF2-40B4-BE49-F238E27FC236}">
                <a16:creationId xmlns:a16="http://schemas.microsoft.com/office/drawing/2014/main" id="{9D27AB74-2598-3547-9BEB-55E935C09629}"/>
              </a:ext>
            </a:extLst>
          </p:cNvPr>
          <p:cNvSpPr txBox="1"/>
          <p:nvPr/>
        </p:nvSpPr>
        <p:spPr>
          <a:xfrm>
            <a:off x="587311" y="3655260"/>
            <a:ext cx="1285929"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Address Line 1</a:t>
            </a:r>
          </a:p>
        </p:txBody>
      </p:sp>
      <p:sp>
        <p:nvSpPr>
          <p:cNvPr id="27" name="TextBox 26">
            <a:extLst>
              <a:ext uri="{FF2B5EF4-FFF2-40B4-BE49-F238E27FC236}">
                <a16:creationId xmlns:a16="http://schemas.microsoft.com/office/drawing/2014/main" id="{932D75A4-99CA-934B-AF97-651B75797709}"/>
              </a:ext>
            </a:extLst>
          </p:cNvPr>
          <p:cNvSpPr txBox="1"/>
          <p:nvPr/>
        </p:nvSpPr>
        <p:spPr>
          <a:xfrm>
            <a:off x="587310" y="4107978"/>
            <a:ext cx="1316386"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Address Line 2</a:t>
            </a:r>
          </a:p>
        </p:txBody>
      </p:sp>
      <p:sp>
        <p:nvSpPr>
          <p:cNvPr id="28" name="TextBox 27">
            <a:extLst>
              <a:ext uri="{FF2B5EF4-FFF2-40B4-BE49-F238E27FC236}">
                <a16:creationId xmlns:a16="http://schemas.microsoft.com/office/drawing/2014/main" id="{3CF2A0D8-A167-354B-AF12-6C44EEF2BA70}"/>
              </a:ext>
            </a:extLst>
          </p:cNvPr>
          <p:cNvSpPr txBox="1"/>
          <p:nvPr/>
        </p:nvSpPr>
        <p:spPr>
          <a:xfrm>
            <a:off x="587309" y="4558774"/>
            <a:ext cx="506870"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City</a:t>
            </a:r>
          </a:p>
        </p:txBody>
      </p:sp>
      <p:sp>
        <p:nvSpPr>
          <p:cNvPr id="29" name="TextBox 28">
            <a:extLst>
              <a:ext uri="{FF2B5EF4-FFF2-40B4-BE49-F238E27FC236}">
                <a16:creationId xmlns:a16="http://schemas.microsoft.com/office/drawing/2014/main" id="{B91A34A7-1A0D-544D-9CC6-DEB8AA30F6B0}"/>
              </a:ext>
            </a:extLst>
          </p:cNvPr>
          <p:cNvSpPr txBox="1"/>
          <p:nvPr/>
        </p:nvSpPr>
        <p:spPr>
          <a:xfrm>
            <a:off x="580378" y="5013414"/>
            <a:ext cx="604653"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State</a:t>
            </a:r>
          </a:p>
        </p:txBody>
      </p:sp>
      <p:sp>
        <p:nvSpPr>
          <p:cNvPr id="30" name="TextBox 29">
            <a:extLst>
              <a:ext uri="{FF2B5EF4-FFF2-40B4-BE49-F238E27FC236}">
                <a16:creationId xmlns:a16="http://schemas.microsoft.com/office/drawing/2014/main" id="{F74393E6-00D7-364A-91D7-11B7829B3862}"/>
              </a:ext>
            </a:extLst>
          </p:cNvPr>
          <p:cNvSpPr txBox="1"/>
          <p:nvPr/>
        </p:nvSpPr>
        <p:spPr>
          <a:xfrm>
            <a:off x="587308" y="5462288"/>
            <a:ext cx="849913" cy="276999"/>
          </a:xfrm>
          <a:prstGeom prst="rect">
            <a:avLst/>
          </a:prstGeom>
          <a:noFill/>
        </p:spPr>
        <p:txBody>
          <a:bodyPr wrap="none" rtlCol="0">
            <a:spAutoFit/>
          </a:bodyPr>
          <a:lstStyle/>
          <a:p>
            <a:r>
              <a:rPr lang="en-US" sz="1200" b="1">
                <a:solidFill>
                  <a:srgbClr val="002E5C"/>
                </a:solidFill>
                <a:latin typeface="Poppins" pitchFamily="2" charset="77"/>
                <a:cs typeface="Poppins" pitchFamily="2" charset="77"/>
              </a:rPr>
              <a:t>Zip code</a:t>
            </a:r>
          </a:p>
        </p:txBody>
      </p:sp>
      <p:sp>
        <p:nvSpPr>
          <p:cNvPr id="4" name="TextBox 3">
            <a:extLst>
              <a:ext uri="{FF2B5EF4-FFF2-40B4-BE49-F238E27FC236}">
                <a16:creationId xmlns:a16="http://schemas.microsoft.com/office/drawing/2014/main" id="{D119C478-B7F5-8C43-AD0D-4EE0FD4828B4}"/>
              </a:ext>
            </a:extLst>
          </p:cNvPr>
          <p:cNvSpPr txBox="1"/>
          <p:nvPr/>
        </p:nvSpPr>
        <p:spPr>
          <a:xfrm>
            <a:off x="3889439" y="7260740"/>
            <a:ext cx="6728573" cy="646331"/>
          </a:xfrm>
          <a:prstGeom prst="rect">
            <a:avLst/>
          </a:prstGeom>
          <a:noFill/>
        </p:spPr>
        <p:txBody>
          <a:bodyPr wrap="none" rtlCol="0">
            <a:spAutoFit/>
          </a:bodyPr>
          <a:lstStyle/>
          <a:p>
            <a:r>
              <a:rPr lang="en-US"/>
              <a:t>Julie – let’s use these addresses in the Householding section here too.</a:t>
            </a:r>
          </a:p>
          <a:p>
            <a:endParaRPr lang="en-US"/>
          </a:p>
        </p:txBody>
      </p:sp>
      <p:sp>
        <p:nvSpPr>
          <p:cNvPr id="6" name="Text Placeholder 5">
            <a:extLst>
              <a:ext uri="{FF2B5EF4-FFF2-40B4-BE49-F238E27FC236}">
                <a16:creationId xmlns:a16="http://schemas.microsoft.com/office/drawing/2014/main" id="{6A97B926-A69C-C843-8933-CF5DAF6D1CAA}"/>
              </a:ext>
            </a:extLst>
          </p:cNvPr>
          <p:cNvSpPr>
            <a:spLocks noGrp="1"/>
          </p:cNvSpPr>
          <p:nvPr>
            <p:ph type="body" sz="quarter" idx="10"/>
          </p:nvPr>
        </p:nvSpPr>
        <p:spPr>
          <a:xfrm>
            <a:off x="580378" y="337551"/>
            <a:ext cx="5105431" cy="469900"/>
          </a:xfrm>
        </p:spPr>
        <p:txBody>
          <a:bodyPr>
            <a:normAutofit/>
          </a:bodyPr>
          <a:lstStyle/>
          <a:p>
            <a:r>
              <a:rPr lang="en-US" sz="1400"/>
              <a:t>Data Integration and Cleansing</a:t>
            </a:r>
          </a:p>
        </p:txBody>
      </p:sp>
      <p:sp>
        <p:nvSpPr>
          <p:cNvPr id="7" name="Text Placeholder 6">
            <a:extLst>
              <a:ext uri="{FF2B5EF4-FFF2-40B4-BE49-F238E27FC236}">
                <a16:creationId xmlns:a16="http://schemas.microsoft.com/office/drawing/2014/main" id="{E2A06A60-9463-D547-9EB0-F57174936834}"/>
              </a:ext>
            </a:extLst>
          </p:cNvPr>
          <p:cNvSpPr>
            <a:spLocks noGrp="1"/>
          </p:cNvSpPr>
          <p:nvPr>
            <p:ph type="body" sz="quarter" idx="11"/>
          </p:nvPr>
        </p:nvSpPr>
        <p:spPr>
          <a:xfrm>
            <a:off x="580378" y="704107"/>
            <a:ext cx="5266507" cy="469900"/>
          </a:xfrm>
        </p:spPr>
        <p:txBody>
          <a:bodyPr>
            <a:noAutofit/>
          </a:bodyPr>
          <a:lstStyle/>
          <a:p>
            <a:r>
              <a:rPr lang="en-US"/>
              <a:t>Single Source of Truth</a:t>
            </a:r>
          </a:p>
        </p:txBody>
      </p:sp>
      <p:sp>
        <p:nvSpPr>
          <p:cNvPr id="48" name="Rectangle 47">
            <a:extLst>
              <a:ext uri="{FF2B5EF4-FFF2-40B4-BE49-F238E27FC236}">
                <a16:creationId xmlns:a16="http://schemas.microsoft.com/office/drawing/2014/main" id="{1B2DB204-FDA9-6844-987E-6D05664A38B6}"/>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a:extLst>
              <a:ext uri="{FF2B5EF4-FFF2-40B4-BE49-F238E27FC236}">
                <a16:creationId xmlns:a16="http://schemas.microsoft.com/office/drawing/2014/main" id="{49557B43-B6A9-344D-B52D-B60EC2430D9A}"/>
              </a:ext>
            </a:extLst>
          </p:cNvPr>
          <p:cNvSpPr/>
          <p:nvPr/>
        </p:nvSpPr>
        <p:spPr>
          <a:xfrm>
            <a:off x="5649488" y="3152783"/>
            <a:ext cx="2806535" cy="376518"/>
          </a:xfrm>
          <a:prstGeom prst="roundRect">
            <a:avLst>
              <a:gd name="adj" fmla="val 14771"/>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Rachel Freeman</a:t>
            </a:r>
          </a:p>
        </p:txBody>
      </p:sp>
      <p:sp>
        <p:nvSpPr>
          <p:cNvPr id="52" name="Rounded Rectangle 51">
            <a:extLst>
              <a:ext uri="{FF2B5EF4-FFF2-40B4-BE49-F238E27FC236}">
                <a16:creationId xmlns:a16="http://schemas.microsoft.com/office/drawing/2014/main" id="{5025CFF6-F82F-034E-9F52-582EA51F4838}"/>
              </a:ext>
            </a:extLst>
          </p:cNvPr>
          <p:cNvSpPr/>
          <p:nvPr/>
        </p:nvSpPr>
        <p:spPr>
          <a:xfrm>
            <a:off x="5649487" y="4510937"/>
            <a:ext cx="2806535" cy="376518"/>
          </a:xfrm>
          <a:prstGeom prst="roundRect">
            <a:avLst>
              <a:gd name="adj" fmla="val 14771"/>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Spring Lake</a:t>
            </a:r>
          </a:p>
        </p:txBody>
      </p:sp>
      <p:sp>
        <p:nvSpPr>
          <p:cNvPr id="53" name="Rounded Rectangle 52">
            <a:extLst>
              <a:ext uri="{FF2B5EF4-FFF2-40B4-BE49-F238E27FC236}">
                <a16:creationId xmlns:a16="http://schemas.microsoft.com/office/drawing/2014/main" id="{95E7DFF7-E709-6F47-9F31-A71D558CFCBD}"/>
              </a:ext>
            </a:extLst>
          </p:cNvPr>
          <p:cNvSpPr/>
          <p:nvPr/>
        </p:nvSpPr>
        <p:spPr>
          <a:xfrm>
            <a:off x="5649487" y="4963655"/>
            <a:ext cx="2806535" cy="376518"/>
          </a:xfrm>
          <a:prstGeom prst="roundRect">
            <a:avLst>
              <a:gd name="adj" fmla="val 14771"/>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MI</a:t>
            </a:r>
          </a:p>
        </p:txBody>
      </p:sp>
      <p:sp>
        <p:nvSpPr>
          <p:cNvPr id="54" name="Rounded Rectangle 53">
            <a:extLst>
              <a:ext uri="{FF2B5EF4-FFF2-40B4-BE49-F238E27FC236}">
                <a16:creationId xmlns:a16="http://schemas.microsoft.com/office/drawing/2014/main" id="{6777C537-E23B-0A47-B6D5-0EE9EDF5EDC6}"/>
              </a:ext>
            </a:extLst>
          </p:cNvPr>
          <p:cNvSpPr/>
          <p:nvPr/>
        </p:nvSpPr>
        <p:spPr>
          <a:xfrm>
            <a:off x="5649488" y="2565839"/>
            <a:ext cx="2806535" cy="511160"/>
          </a:xfrm>
          <a:prstGeom prst="roundRect">
            <a:avLst>
              <a:gd name="adj" fmla="val 6812"/>
            </a:avLst>
          </a:prstGeom>
          <a:solidFill>
            <a:srgbClr val="002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Poppins" pitchFamily="2" charset="77"/>
                <a:cs typeface="Poppins" pitchFamily="2" charset="77"/>
              </a:rPr>
              <a:t>Accurate Record</a:t>
            </a:r>
          </a:p>
        </p:txBody>
      </p:sp>
      <p:sp>
        <p:nvSpPr>
          <p:cNvPr id="55" name="Rounded Rectangle 54">
            <a:extLst>
              <a:ext uri="{FF2B5EF4-FFF2-40B4-BE49-F238E27FC236}">
                <a16:creationId xmlns:a16="http://schemas.microsoft.com/office/drawing/2014/main" id="{153E0C92-6B17-494B-B93E-8FF6B060B2F3}"/>
              </a:ext>
            </a:extLst>
          </p:cNvPr>
          <p:cNvSpPr/>
          <p:nvPr/>
        </p:nvSpPr>
        <p:spPr>
          <a:xfrm>
            <a:off x="5649488" y="3605501"/>
            <a:ext cx="2806535" cy="376518"/>
          </a:xfrm>
          <a:prstGeom prst="roundRect">
            <a:avLst>
              <a:gd name="adj" fmla="val 14771"/>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ea typeface="Open Sans" panose="020B0606030504020204" pitchFamily="34" charset="0"/>
                <a:cs typeface="Poppins" pitchFamily="2" charset="77"/>
              </a:rPr>
              <a:t>456 N. Highland Ave.</a:t>
            </a:r>
          </a:p>
        </p:txBody>
      </p:sp>
      <p:sp>
        <p:nvSpPr>
          <p:cNvPr id="56" name="Rounded Rectangle 55">
            <a:extLst>
              <a:ext uri="{FF2B5EF4-FFF2-40B4-BE49-F238E27FC236}">
                <a16:creationId xmlns:a16="http://schemas.microsoft.com/office/drawing/2014/main" id="{C99F282C-5432-C844-9FAF-2F35EC31FD20}"/>
              </a:ext>
            </a:extLst>
          </p:cNvPr>
          <p:cNvSpPr/>
          <p:nvPr/>
        </p:nvSpPr>
        <p:spPr>
          <a:xfrm>
            <a:off x="5649488" y="4058219"/>
            <a:ext cx="2806535" cy="376518"/>
          </a:xfrm>
          <a:prstGeom prst="roundRect">
            <a:avLst>
              <a:gd name="adj" fmla="val 14771"/>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a:t>
            </a:r>
          </a:p>
        </p:txBody>
      </p:sp>
      <p:sp>
        <p:nvSpPr>
          <p:cNvPr id="57" name="Rounded Rectangle 56">
            <a:extLst>
              <a:ext uri="{FF2B5EF4-FFF2-40B4-BE49-F238E27FC236}">
                <a16:creationId xmlns:a16="http://schemas.microsoft.com/office/drawing/2014/main" id="{9A5BC269-EB67-0E46-8BA0-A2A084EB8DAE}"/>
              </a:ext>
            </a:extLst>
          </p:cNvPr>
          <p:cNvSpPr/>
          <p:nvPr/>
        </p:nvSpPr>
        <p:spPr>
          <a:xfrm>
            <a:off x="5649487" y="5416373"/>
            <a:ext cx="2806535" cy="376518"/>
          </a:xfrm>
          <a:prstGeom prst="roundRect">
            <a:avLst>
              <a:gd name="adj" fmla="val 14771"/>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2E5C"/>
                </a:solidFill>
                <a:latin typeface="Poppins" pitchFamily="2" charset="77"/>
                <a:cs typeface="Poppins" pitchFamily="2" charset="77"/>
              </a:rPr>
              <a:t>49456-5632</a:t>
            </a:r>
          </a:p>
        </p:txBody>
      </p:sp>
      <p:sp>
        <p:nvSpPr>
          <p:cNvPr id="23" name="Rounded Rectangle 22">
            <a:extLst>
              <a:ext uri="{FF2B5EF4-FFF2-40B4-BE49-F238E27FC236}">
                <a16:creationId xmlns:a16="http://schemas.microsoft.com/office/drawing/2014/main" id="{1A7F72D4-6193-8B4E-9DDA-012CD5BC3301}"/>
              </a:ext>
            </a:extLst>
          </p:cNvPr>
          <p:cNvSpPr/>
          <p:nvPr/>
        </p:nvSpPr>
        <p:spPr>
          <a:xfrm>
            <a:off x="-934949" y="1544147"/>
            <a:ext cx="6351659" cy="716065"/>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 Placeholder 2">
            <a:extLst>
              <a:ext uri="{FF2B5EF4-FFF2-40B4-BE49-F238E27FC236}">
                <a16:creationId xmlns:a16="http://schemas.microsoft.com/office/drawing/2014/main" id="{F45B00B3-3725-114E-B807-2A8B7D5EB0E5}"/>
              </a:ext>
            </a:extLst>
          </p:cNvPr>
          <p:cNvSpPr txBox="1">
            <a:spLocks/>
          </p:cNvSpPr>
          <p:nvPr/>
        </p:nvSpPr>
        <p:spPr>
          <a:xfrm>
            <a:off x="587308" y="1675753"/>
            <a:ext cx="4916677" cy="469900"/>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a:solidFill>
                  <a:srgbClr val="002E5C"/>
                </a:solidFill>
                <a:latin typeface="Poppins" pitchFamily="2" charset="77"/>
                <a:cs typeface="Poppins" pitchFamily="2" charset="77"/>
              </a:rPr>
              <a:t>What’s Rachel’s address?</a:t>
            </a:r>
          </a:p>
        </p:txBody>
      </p:sp>
    </p:spTree>
    <p:extLst>
      <p:ext uri="{BB962C8B-B14F-4D97-AF65-F5344CB8AC3E}">
        <p14:creationId xmlns:p14="http://schemas.microsoft.com/office/powerpoint/2010/main" val="3264866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5FC8E9-B800-E24E-9500-1B1D04140300}"/>
              </a:ext>
            </a:extLst>
          </p:cNvPr>
          <p:cNvSpPr>
            <a:spLocks noGrp="1"/>
          </p:cNvSpPr>
          <p:nvPr>
            <p:ph type="body" sz="quarter" idx="13"/>
          </p:nvPr>
        </p:nvSpPr>
        <p:spPr/>
        <p:txBody>
          <a:bodyPr/>
          <a:lstStyle/>
          <a:p>
            <a:r>
              <a:rPr lang="en-US"/>
              <a:t>Analytics</a:t>
            </a:r>
          </a:p>
        </p:txBody>
      </p:sp>
      <p:sp>
        <p:nvSpPr>
          <p:cNvPr id="3" name="Text Placeholder 2">
            <a:extLst>
              <a:ext uri="{FF2B5EF4-FFF2-40B4-BE49-F238E27FC236}">
                <a16:creationId xmlns:a16="http://schemas.microsoft.com/office/drawing/2014/main" id="{1B7EC009-6B89-5440-A00B-2DFF04013B9C}"/>
              </a:ext>
            </a:extLst>
          </p:cNvPr>
          <p:cNvSpPr>
            <a:spLocks noGrp="1"/>
          </p:cNvSpPr>
          <p:nvPr>
            <p:ph type="body" sz="quarter" idx="22"/>
          </p:nvPr>
        </p:nvSpPr>
        <p:spPr/>
        <p:txBody>
          <a:bodyPr>
            <a:normAutofit fontScale="77500" lnSpcReduction="20000"/>
          </a:bodyPr>
          <a:lstStyle/>
          <a:p>
            <a:endParaRPr lang="en-US"/>
          </a:p>
        </p:txBody>
      </p:sp>
    </p:spTree>
    <p:extLst>
      <p:ext uri="{BB962C8B-B14F-4D97-AF65-F5344CB8AC3E}">
        <p14:creationId xmlns:p14="http://schemas.microsoft.com/office/powerpoint/2010/main" val="195153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BBD3B0-5CB2-4D4A-B3BD-AAE551885ADB}"/>
              </a:ext>
            </a:extLst>
          </p:cNvPr>
          <p:cNvSpPr/>
          <p:nvPr/>
        </p:nvSpPr>
        <p:spPr>
          <a:xfrm>
            <a:off x="0" y="-100208"/>
            <a:ext cx="12192000" cy="7114783"/>
          </a:xfrm>
          <a:prstGeom prst="rect">
            <a:avLst/>
          </a:prstGeom>
          <a:gradFill>
            <a:gsLst>
              <a:gs pos="18000">
                <a:srgbClr val="ECF9FF"/>
              </a:gs>
              <a:gs pos="7500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C4B8ECA4-B5E5-C840-9773-9DD8FE76ECB8}"/>
              </a:ext>
            </a:extLst>
          </p:cNvPr>
          <p:cNvSpPr/>
          <p:nvPr/>
        </p:nvSpPr>
        <p:spPr>
          <a:xfrm>
            <a:off x="708074" y="2769576"/>
            <a:ext cx="10775853" cy="3338498"/>
          </a:xfrm>
          <a:prstGeom prst="roundRect">
            <a:avLst>
              <a:gd name="adj" fmla="val 48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34D4FEE-B65F-8942-8022-A52A97D5C625}"/>
              </a:ext>
            </a:extLst>
          </p:cNvPr>
          <p:cNvSpPr txBox="1"/>
          <p:nvPr/>
        </p:nvSpPr>
        <p:spPr>
          <a:xfrm>
            <a:off x="1554773" y="1034543"/>
            <a:ext cx="9082454" cy="1029513"/>
          </a:xfrm>
          <a:prstGeom prst="rect">
            <a:avLst/>
          </a:prstGeom>
          <a:noFill/>
        </p:spPr>
        <p:txBody>
          <a:bodyPr wrap="square">
            <a:spAutoFit/>
          </a:bodyPr>
          <a:lstStyle/>
          <a:p>
            <a:pPr marL="0" indent="0" algn="ctr">
              <a:lnSpc>
                <a:spcPct val="110000"/>
              </a:lnSpc>
              <a:spcBef>
                <a:spcPts val="1200"/>
              </a:spcBef>
              <a:buSzPct val="100000"/>
              <a:buNone/>
            </a:pPr>
            <a:r>
              <a:rPr lang="en-US" sz="2800">
                <a:solidFill>
                  <a:srgbClr val="002E5C"/>
                </a:solidFill>
                <a:latin typeface="Poppins" pitchFamily="2" charset="77"/>
                <a:cs typeface="Poppins" pitchFamily="2" charset="77"/>
              </a:rPr>
              <a:t>Mid-Market Financial Institutions will not “out tech” large banks and fin-techs on their own.</a:t>
            </a:r>
          </a:p>
        </p:txBody>
      </p:sp>
      <p:sp>
        <p:nvSpPr>
          <p:cNvPr id="7" name="Text Placeholder 3">
            <a:extLst>
              <a:ext uri="{FF2B5EF4-FFF2-40B4-BE49-F238E27FC236}">
                <a16:creationId xmlns:a16="http://schemas.microsoft.com/office/drawing/2014/main" id="{3BC430EA-0145-7B48-AFE3-D921C7B6CD62}"/>
              </a:ext>
            </a:extLst>
          </p:cNvPr>
          <p:cNvSpPr txBox="1">
            <a:spLocks/>
          </p:cNvSpPr>
          <p:nvPr/>
        </p:nvSpPr>
        <p:spPr>
          <a:xfrm>
            <a:off x="1675403" y="3588364"/>
            <a:ext cx="8841195" cy="1531474"/>
          </a:xfrm>
          <a:prstGeom prst="rect">
            <a:avLst/>
          </a:prstGeom>
        </p:spPr>
        <p:txBody>
          <a:bodyPr>
            <a:noAutofit/>
          </a:bodyPr>
          <a:lstStyle>
            <a:lvl1pPr marL="0" indent="0" algn="l" defTabSz="914400" rtl="0" eaLnBrk="1" latinLnBrk="0" hangingPunct="1">
              <a:lnSpc>
                <a:spcPct val="12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200"/>
              </a:spcBef>
              <a:spcAft>
                <a:spcPts val="0"/>
              </a:spcAft>
              <a:buClrTx/>
              <a:buSzPct val="100000"/>
              <a:buFont typeface="Arial" panose="020B0604020202020204" pitchFamily="34" charset="0"/>
              <a:buNone/>
              <a:tabLst/>
              <a:defRPr/>
            </a:pPr>
            <a:r>
              <a:rPr kumimoji="0" lang="en-US" sz="2800" u="none" strike="noStrike" kern="1200" cap="none" spc="0" normalizeH="0" baseline="0" noProof="0">
                <a:ln>
                  <a:noFill/>
                </a:ln>
                <a:solidFill>
                  <a:srgbClr val="002E5C"/>
                </a:solidFill>
                <a:effectLst/>
                <a:uLnTx/>
                <a:uFillTx/>
                <a:latin typeface="Poppins" pitchFamily="2" charset="77"/>
                <a:ea typeface="Open Sans SemiBold" panose="020B0606030504020204" pitchFamily="34" charset="0"/>
                <a:cs typeface="Poppins" pitchFamily="2" charset="77"/>
              </a:rPr>
              <a:t>However, with the right </a:t>
            </a:r>
            <a:r>
              <a:rPr kumimoji="0" lang="en-US" sz="2800" b="1" strike="noStrike" kern="1200" cap="none" spc="0" normalizeH="0" baseline="0" noProof="0">
                <a:ln>
                  <a:noFill/>
                </a:ln>
                <a:solidFill>
                  <a:srgbClr val="002E5C"/>
                </a:solidFill>
                <a:effectLst/>
                <a:uLnTx/>
                <a:uFillTx/>
                <a:latin typeface="Poppins SemiBold" pitchFamily="2" charset="77"/>
                <a:ea typeface="Open Sans SemiBold" panose="020B0606030504020204" pitchFamily="34" charset="0"/>
                <a:cs typeface="Poppins SemiBold" pitchFamily="2" charset="77"/>
              </a:rPr>
              <a:t>partners, </a:t>
            </a:r>
            <a:r>
              <a:rPr kumimoji="0" lang="en-US" sz="2800" u="none" strike="noStrike" kern="1200" cap="none" spc="0" normalizeH="0" baseline="0" noProof="0">
                <a:ln>
                  <a:noFill/>
                </a:ln>
                <a:solidFill>
                  <a:srgbClr val="002E5C"/>
                </a:solidFill>
                <a:effectLst/>
                <a:uLnTx/>
                <a:uFillTx/>
                <a:latin typeface="Poppins" pitchFamily="2" charset="77"/>
                <a:ea typeface="Open Sans SemiBold" panose="020B0606030504020204" pitchFamily="34" charset="0"/>
                <a:cs typeface="Poppins" pitchFamily="2" charset="77"/>
              </a:rPr>
              <a:t>Community Financial Institutions have an opportunity to thrive by </a:t>
            </a:r>
            <a:r>
              <a:rPr kumimoji="0" lang="en-US" sz="2800" b="1" strike="noStrike" kern="1200" cap="none" spc="0" normalizeH="0" baseline="0" noProof="0">
                <a:ln>
                  <a:noFill/>
                </a:ln>
                <a:solidFill>
                  <a:srgbClr val="002E5C"/>
                </a:solidFill>
                <a:effectLst/>
                <a:uLnTx/>
                <a:uFillTx/>
                <a:latin typeface="Poppins SemiBold" pitchFamily="2" charset="77"/>
                <a:ea typeface="Open Sans SemiBold" panose="020B0606030504020204" pitchFamily="34" charset="0"/>
                <a:cs typeface="Poppins SemiBold" pitchFamily="2" charset="77"/>
              </a:rPr>
              <a:t>re-defining the local experience</a:t>
            </a:r>
            <a:r>
              <a:rPr kumimoji="0" lang="en-US" sz="2800" strike="noStrike" kern="1200" cap="none" spc="0" normalizeH="0" baseline="0" noProof="0">
                <a:ln>
                  <a:noFill/>
                </a:ln>
                <a:solidFill>
                  <a:srgbClr val="002E5C"/>
                </a:solidFill>
                <a:effectLst/>
                <a:uLnTx/>
                <a:uFillTx/>
                <a:latin typeface="Poppins" pitchFamily="2" charset="77"/>
                <a:ea typeface="Open Sans SemiBold" panose="020B0606030504020204" pitchFamily="34" charset="0"/>
                <a:cs typeface="Poppins" pitchFamily="2" charset="77"/>
              </a:rPr>
              <a:t> </a:t>
            </a:r>
            <a:r>
              <a:rPr kumimoji="0" lang="en-US" sz="2800" u="none" strike="noStrike" kern="1200" cap="none" spc="0" normalizeH="0" baseline="0" noProof="0">
                <a:ln>
                  <a:noFill/>
                </a:ln>
                <a:solidFill>
                  <a:srgbClr val="002E5C"/>
                </a:solidFill>
                <a:effectLst/>
                <a:uLnTx/>
                <a:uFillTx/>
                <a:latin typeface="Poppins" pitchFamily="2" charset="77"/>
                <a:ea typeface="Open Sans SemiBold" panose="020B0606030504020204" pitchFamily="34" charset="0"/>
                <a:cs typeface="Poppins" pitchFamily="2" charset="77"/>
              </a:rPr>
              <a:t>by digitally transforming how they operate…</a:t>
            </a:r>
          </a:p>
        </p:txBody>
      </p:sp>
      <p:grpSp>
        <p:nvGrpSpPr>
          <p:cNvPr id="13" name="Group 12">
            <a:extLst>
              <a:ext uri="{FF2B5EF4-FFF2-40B4-BE49-F238E27FC236}">
                <a16:creationId xmlns:a16="http://schemas.microsoft.com/office/drawing/2014/main" id="{B06F7B17-2ACB-7549-9340-439C72A26ECD}"/>
              </a:ext>
            </a:extLst>
          </p:cNvPr>
          <p:cNvGrpSpPr/>
          <p:nvPr/>
        </p:nvGrpSpPr>
        <p:grpSpPr>
          <a:xfrm>
            <a:off x="5532851" y="2273618"/>
            <a:ext cx="1150681" cy="1150681"/>
            <a:chOff x="5532851" y="2273618"/>
            <a:chExt cx="1150681" cy="1150681"/>
          </a:xfrm>
        </p:grpSpPr>
        <p:grpSp>
          <p:nvGrpSpPr>
            <p:cNvPr id="9" name="Group 8">
              <a:extLst>
                <a:ext uri="{FF2B5EF4-FFF2-40B4-BE49-F238E27FC236}">
                  <a16:creationId xmlns:a16="http://schemas.microsoft.com/office/drawing/2014/main" id="{041A8044-45A0-C94E-B8FD-6AC09A3AD1FE}"/>
                </a:ext>
              </a:extLst>
            </p:cNvPr>
            <p:cNvGrpSpPr/>
            <p:nvPr/>
          </p:nvGrpSpPr>
          <p:grpSpPr>
            <a:xfrm>
              <a:off x="5532851" y="2273618"/>
              <a:ext cx="1150681" cy="1150681"/>
              <a:chOff x="4395156" y="1728068"/>
              <a:chExt cx="1150681" cy="1150681"/>
            </a:xfrm>
          </p:grpSpPr>
          <p:sp>
            <p:nvSpPr>
              <p:cNvPr id="10" name="Oval 9">
                <a:extLst>
                  <a:ext uri="{FF2B5EF4-FFF2-40B4-BE49-F238E27FC236}">
                    <a16:creationId xmlns:a16="http://schemas.microsoft.com/office/drawing/2014/main" id="{C23A9D35-76B9-094C-B6BF-79EA9CC7535F}"/>
                  </a:ext>
                </a:extLst>
              </p:cNvPr>
              <p:cNvSpPr/>
              <p:nvPr/>
            </p:nvSpPr>
            <p:spPr>
              <a:xfrm>
                <a:off x="4395156" y="1728068"/>
                <a:ext cx="1150681" cy="1150681"/>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D6408AD-47EC-634A-B9FF-1180511B8BD7}"/>
                  </a:ext>
                </a:extLst>
              </p:cNvPr>
              <p:cNvSpPr/>
              <p:nvPr/>
            </p:nvSpPr>
            <p:spPr>
              <a:xfrm>
                <a:off x="4495009" y="1827921"/>
                <a:ext cx="950975" cy="9509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A382DB7F-A304-4941-A309-00BB7A3994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3498" y="2537536"/>
              <a:ext cx="669386" cy="669386"/>
            </a:xfrm>
            <a:prstGeom prst="rect">
              <a:avLst/>
            </a:prstGeom>
          </p:spPr>
        </p:pic>
      </p:grpSp>
    </p:spTree>
    <p:extLst>
      <p:ext uri="{BB962C8B-B14F-4D97-AF65-F5344CB8AC3E}">
        <p14:creationId xmlns:p14="http://schemas.microsoft.com/office/powerpoint/2010/main" val="284449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908EB11-CD42-7A42-AD62-277B30B934FE}"/>
              </a:ext>
            </a:extLst>
          </p:cNvPr>
          <p:cNvSpPr>
            <a:spLocks noGrp="1"/>
          </p:cNvSpPr>
          <p:nvPr>
            <p:ph type="body" sz="quarter" idx="11"/>
          </p:nvPr>
        </p:nvSpPr>
        <p:spPr>
          <a:xfrm>
            <a:off x="580378" y="675489"/>
            <a:ext cx="10953254" cy="469900"/>
          </a:xfrm>
        </p:spPr>
        <p:txBody>
          <a:bodyPr>
            <a:noAutofit/>
          </a:bodyPr>
          <a:lstStyle/>
          <a:p>
            <a:r>
              <a:rPr lang="en-US"/>
              <a:t>Why Use Data Analytics for Customer Intelligence</a:t>
            </a:r>
          </a:p>
        </p:txBody>
      </p:sp>
      <p:sp>
        <p:nvSpPr>
          <p:cNvPr id="8" name="Rectangle 7">
            <a:extLst>
              <a:ext uri="{FF2B5EF4-FFF2-40B4-BE49-F238E27FC236}">
                <a16:creationId xmlns:a16="http://schemas.microsoft.com/office/drawing/2014/main" id="{859148C3-4536-3B42-9803-3D4936453DD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DDC4A64-BFA5-094E-B3A2-47FA88DEE162}"/>
              </a:ext>
            </a:extLst>
          </p:cNvPr>
          <p:cNvSpPr txBox="1"/>
          <p:nvPr/>
        </p:nvSpPr>
        <p:spPr>
          <a:xfrm>
            <a:off x="5304604" y="5978470"/>
            <a:ext cx="2502225" cy="584775"/>
          </a:xfrm>
          <a:prstGeom prst="rect">
            <a:avLst/>
          </a:prstGeom>
          <a:noFill/>
        </p:spPr>
        <p:txBody>
          <a:bodyPr wrap="square" rtlCol="0">
            <a:spAutoFit/>
          </a:bodyPr>
          <a:lstStyle/>
          <a:p>
            <a:pPr algn="ctr"/>
            <a:r>
              <a:rPr lang="en-US" sz="1600">
                <a:latin typeface="Poppins" pitchFamily="2" charset="77"/>
                <a:cs typeface="Poppins" pitchFamily="2" charset="77"/>
              </a:rPr>
              <a:t>Tailored Customer Experience</a:t>
            </a:r>
          </a:p>
        </p:txBody>
      </p:sp>
      <p:sp>
        <p:nvSpPr>
          <p:cNvPr id="43" name="TextBox 42">
            <a:extLst>
              <a:ext uri="{FF2B5EF4-FFF2-40B4-BE49-F238E27FC236}">
                <a16:creationId xmlns:a16="http://schemas.microsoft.com/office/drawing/2014/main" id="{89782FE7-D169-3440-9706-B96973AA6977}"/>
              </a:ext>
            </a:extLst>
          </p:cNvPr>
          <p:cNvSpPr txBox="1"/>
          <p:nvPr/>
        </p:nvSpPr>
        <p:spPr>
          <a:xfrm>
            <a:off x="570317" y="1711523"/>
            <a:ext cx="5792990" cy="923330"/>
          </a:xfrm>
          <a:prstGeom prst="rect">
            <a:avLst/>
          </a:prstGeom>
          <a:noFill/>
        </p:spPr>
        <p:txBody>
          <a:bodyPr wrap="square" rtlCol="0">
            <a:spAutoFit/>
          </a:bodyPr>
          <a:lstStyle/>
          <a:p>
            <a:r>
              <a:rPr lang="en-US">
                <a:latin typeface="Poppins" pitchFamily="2" charset="77"/>
                <a:cs typeface="Poppins" pitchFamily="2" charset="77"/>
              </a:rPr>
              <a:t>AI increases efficiency of data mining to give you insights beyond what is humanly possible…</a:t>
            </a:r>
          </a:p>
          <a:p>
            <a:endParaRPr lang="en-US">
              <a:latin typeface="Poppins" pitchFamily="2" charset="77"/>
              <a:cs typeface="Poppins" pitchFamily="2" charset="77"/>
            </a:endParaRPr>
          </a:p>
        </p:txBody>
      </p:sp>
      <p:sp>
        <p:nvSpPr>
          <p:cNvPr id="3" name="Right Arrow 2">
            <a:extLst>
              <a:ext uri="{FF2B5EF4-FFF2-40B4-BE49-F238E27FC236}">
                <a16:creationId xmlns:a16="http://schemas.microsoft.com/office/drawing/2014/main" id="{EE6EFD17-5D9A-7C44-A29D-7C0AD9686B12}"/>
              </a:ext>
            </a:extLst>
          </p:cNvPr>
          <p:cNvSpPr/>
          <p:nvPr/>
        </p:nvSpPr>
        <p:spPr>
          <a:xfrm>
            <a:off x="3593521" y="4521064"/>
            <a:ext cx="1316059" cy="873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Diagram&#10;&#10;Description automatically generated">
            <a:extLst>
              <a:ext uri="{FF2B5EF4-FFF2-40B4-BE49-F238E27FC236}">
                <a16:creationId xmlns:a16="http://schemas.microsoft.com/office/drawing/2014/main" id="{28533641-37C2-6448-9B57-2B9236D480E5}"/>
              </a:ext>
            </a:extLst>
          </p:cNvPr>
          <p:cNvPicPr>
            <a:picLocks noChangeAspect="1"/>
          </p:cNvPicPr>
          <p:nvPr/>
        </p:nvPicPr>
        <p:blipFill rotWithShape="1">
          <a:blip r:embed="rId3"/>
          <a:srcRect l="68666" t="25713"/>
          <a:stretch/>
        </p:blipFill>
        <p:spPr>
          <a:xfrm>
            <a:off x="-10898" y="3337304"/>
            <a:ext cx="3477710" cy="4069691"/>
          </a:xfrm>
          <a:prstGeom prst="rect">
            <a:avLst/>
          </a:prstGeom>
        </p:spPr>
      </p:pic>
      <p:sp>
        <p:nvSpPr>
          <p:cNvPr id="45" name="Right Arrow 44">
            <a:extLst>
              <a:ext uri="{FF2B5EF4-FFF2-40B4-BE49-F238E27FC236}">
                <a16:creationId xmlns:a16="http://schemas.microsoft.com/office/drawing/2014/main" id="{4319C0A9-C7DE-C148-879E-D2A8D19A71FE}"/>
              </a:ext>
            </a:extLst>
          </p:cNvPr>
          <p:cNvSpPr/>
          <p:nvPr/>
        </p:nvSpPr>
        <p:spPr>
          <a:xfrm>
            <a:off x="8260045" y="4498847"/>
            <a:ext cx="1316059" cy="873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DB78D99-EA66-CD40-A79A-4F82BD738196}"/>
              </a:ext>
            </a:extLst>
          </p:cNvPr>
          <p:cNvSpPr/>
          <p:nvPr/>
        </p:nvSpPr>
        <p:spPr>
          <a:xfrm>
            <a:off x="9909460" y="4108845"/>
            <a:ext cx="1561865" cy="1561865"/>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7181EBD-CB63-4E4B-BFCD-9E155E541056}"/>
              </a:ext>
            </a:extLst>
          </p:cNvPr>
          <p:cNvSpPr txBox="1"/>
          <p:nvPr/>
        </p:nvSpPr>
        <p:spPr>
          <a:xfrm>
            <a:off x="9891279" y="4583285"/>
            <a:ext cx="1580046" cy="707886"/>
          </a:xfrm>
          <a:prstGeom prst="rect">
            <a:avLst/>
          </a:prstGeom>
          <a:noFill/>
        </p:spPr>
        <p:txBody>
          <a:bodyPr wrap="square" rtlCol="0">
            <a:spAutoFit/>
          </a:bodyPr>
          <a:lstStyle/>
          <a:p>
            <a:pPr algn="ctr"/>
            <a:r>
              <a:rPr lang="en-US" sz="4000" b="1">
                <a:latin typeface="Poppins" pitchFamily="2" charset="77"/>
                <a:cs typeface="Poppins" pitchFamily="2" charset="77"/>
              </a:rPr>
              <a:t>ROI</a:t>
            </a:r>
          </a:p>
        </p:txBody>
      </p:sp>
      <p:pic>
        <p:nvPicPr>
          <p:cNvPr id="48" name="Picture 47" descr="Icon&#10;&#10;Description automatically generated with medium confidence">
            <a:extLst>
              <a:ext uri="{FF2B5EF4-FFF2-40B4-BE49-F238E27FC236}">
                <a16:creationId xmlns:a16="http://schemas.microsoft.com/office/drawing/2014/main" id="{8531D485-5103-E14C-BFCE-167887A8C7FF}"/>
              </a:ext>
            </a:extLst>
          </p:cNvPr>
          <p:cNvPicPr>
            <a:picLocks/>
          </p:cNvPicPr>
          <p:nvPr/>
        </p:nvPicPr>
        <p:blipFill rotWithShape="1">
          <a:blip r:embed="rId4"/>
          <a:srcRect l="21030" t="-2403" r="15220" b="58413"/>
          <a:stretch/>
        </p:blipFill>
        <p:spPr>
          <a:xfrm>
            <a:off x="5513820" y="3689886"/>
            <a:ext cx="2083330" cy="2083331"/>
          </a:xfrm>
          <a:prstGeom prst="ellipse">
            <a:avLst/>
          </a:prstGeom>
          <a:solidFill>
            <a:schemeClr val="accent5">
              <a:lumMod val="20000"/>
              <a:lumOff val="80000"/>
            </a:schemeClr>
          </a:solidFill>
          <a:ln w="98425">
            <a:solidFill>
              <a:schemeClr val="accent5"/>
            </a:solidFill>
          </a:ln>
        </p:spPr>
      </p:pic>
      <p:sp>
        <p:nvSpPr>
          <p:cNvPr id="7" name="Text Placeholder 6">
            <a:extLst>
              <a:ext uri="{FF2B5EF4-FFF2-40B4-BE49-F238E27FC236}">
                <a16:creationId xmlns:a16="http://schemas.microsoft.com/office/drawing/2014/main" id="{0732A302-4DFB-9343-A0E1-72F09AA9E5B3}"/>
              </a:ext>
            </a:extLst>
          </p:cNvPr>
          <p:cNvSpPr>
            <a:spLocks noGrp="1"/>
          </p:cNvSpPr>
          <p:nvPr>
            <p:ph type="body" sz="quarter" idx="10"/>
          </p:nvPr>
        </p:nvSpPr>
        <p:spPr/>
        <p:txBody>
          <a:bodyPr>
            <a:noAutofit/>
          </a:bodyPr>
          <a:lstStyle/>
          <a:p>
            <a:r>
              <a:rPr lang="en-US" sz="1400"/>
              <a:t>Reminder : Why We Are Digitally Transforming</a:t>
            </a:r>
          </a:p>
        </p:txBody>
      </p:sp>
      <p:sp>
        <p:nvSpPr>
          <p:cNvPr id="2" name="TextBox 1">
            <a:extLst>
              <a:ext uri="{FF2B5EF4-FFF2-40B4-BE49-F238E27FC236}">
                <a16:creationId xmlns:a16="http://schemas.microsoft.com/office/drawing/2014/main" id="{E76E7A4E-D503-5541-AD62-37E39B2BB25B}"/>
              </a:ext>
            </a:extLst>
          </p:cNvPr>
          <p:cNvSpPr txBox="1"/>
          <p:nvPr/>
        </p:nvSpPr>
        <p:spPr>
          <a:xfrm>
            <a:off x="4943949" y="2641715"/>
            <a:ext cx="6402122" cy="923330"/>
          </a:xfrm>
          <a:prstGeom prst="rect">
            <a:avLst/>
          </a:prstGeom>
          <a:noFill/>
        </p:spPr>
        <p:txBody>
          <a:bodyPr wrap="square" rtlCol="0">
            <a:spAutoFit/>
          </a:bodyPr>
          <a:lstStyle/>
          <a:p>
            <a:r>
              <a:rPr lang="en-US">
                <a:latin typeface="Poppins" pitchFamily="2" charset="77"/>
                <a:cs typeface="Poppins" pitchFamily="2" charset="77"/>
              </a:rPr>
              <a:t>…resulting in a tailored and better experience for your customers. </a:t>
            </a:r>
          </a:p>
          <a:p>
            <a:endParaRPr lang="en-US"/>
          </a:p>
        </p:txBody>
      </p:sp>
    </p:spTree>
    <p:extLst>
      <p:ext uri="{BB962C8B-B14F-4D97-AF65-F5344CB8AC3E}">
        <p14:creationId xmlns:p14="http://schemas.microsoft.com/office/powerpoint/2010/main" val="17447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animBg="1"/>
      <p:bldP spid="45" grpId="0" animBg="1"/>
      <p:bldP spid="47" grpId="0" animBg="1"/>
      <p:bldP spid="4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D40B7E1-46F0-C944-A733-39F9F299BC41}"/>
              </a:ext>
            </a:extLst>
          </p:cNvPr>
          <p:cNvSpPr/>
          <p:nvPr/>
        </p:nvSpPr>
        <p:spPr>
          <a:xfrm>
            <a:off x="7367456" y="2078439"/>
            <a:ext cx="4156439" cy="3612316"/>
          </a:xfrm>
          <a:prstGeom prst="roundRect">
            <a:avLst>
              <a:gd name="adj" fmla="val 27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Same Side Corner Rectangle 4">
            <a:extLst>
              <a:ext uri="{FF2B5EF4-FFF2-40B4-BE49-F238E27FC236}">
                <a16:creationId xmlns:a16="http://schemas.microsoft.com/office/drawing/2014/main" id="{5DBBA7D0-9463-8643-881C-B9D85302756E}"/>
              </a:ext>
            </a:extLst>
          </p:cNvPr>
          <p:cNvSpPr/>
          <p:nvPr/>
        </p:nvSpPr>
        <p:spPr>
          <a:xfrm>
            <a:off x="7367456" y="2075284"/>
            <a:ext cx="4156439" cy="621552"/>
          </a:xfrm>
          <a:prstGeom prst="round2SameRect">
            <a:avLst/>
          </a:prstGeom>
          <a:gradFill>
            <a:gsLst>
              <a:gs pos="0">
                <a:schemeClr val="accent5">
                  <a:lumMod val="40000"/>
                  <a:lumOff val="60000"/>
                </a:schemeClr>
              </a:gs>
              <a:gs pos="100000">
                <a:srgbClr val="FFF9EC">
                  <a:alpha val="46000"/>
                </a:srgbClr>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F908EB11-CD42-7A42-AD62-277B30B934FE}"/>
              </a:ext>
            </a:extLst>
          </p:cNvPr>
          <p:cNvSpPr>
            <a:spLocks noGrp="1"/>
          </p:cNvSpPr>
          <p:nvPr>
            <p:ph type="body" sz="quarter" idx="11"/>
          </p:nvPr>
        </p:nvSpPr>
        <p:spPr>
          <a:xfrm>
            <a:off x="580378" y="697345"/>
            <a:ext cx="10953254" cy="469900"/>
          </a:xfrm>
        </p:spPr>
        <p:txBody>
          <a:bodyPr>
            <a:noAutofit/>
          </a:bodyPr>
          <a:lstStyle/>
          <a:p>
            <a:r>
              <a:rPr lang="en-US"/>
              <a:t>Customer Intelligence for Personalized Service</a:t>
            </a:r>
          </a:p>
        </p:txBody>
      </p:sp>
      <p:sp>
        <p:nvSpPr>
          <p:cNvPr id="8" name="Rectangle 7">
            <a:extLst>
              <a:ext uri="{FF2B5EF4-FFF2-40B4-BE49-F238E27FC236}">
                <a16:creationId xmlns:a16="http://schemas.microsoft.com/office/drawing/2014/main" id="{859148C3-4536-3B42-9803-3D4936453DD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with medium confidence">
            <a:extLst>
              <a:ext uri="{FF2B5EF4-FFF2-40B4-BE49-F238E27FC236}">
                <a16:creationId xmlns:a16="http://schemas.microsoft.com/office/drawing/2014/main" id="{E9A0F8F5-0BD5-344F-9FB0-ACE8061C969F}"/>
              </a:ext>
            </a:extLst>
          </p:cNvPr>
          <p:cNvPicPr>
            <a:picLocks noChangeAspect="1"/>
          </p:cNvPicPr>
          <p:nvPr/>
        </p:nvPicPr>
        <p:blipFill>
          <a:blip r:embed="rId3"/>
          <a:stretch>
            <a:fillRect/>
          </a:stretch>
        </p:blipFill>
        <p:spPr>
          <a:xfrm>
            <a:off x="3256968" y="1276687"/>
            <a:ext cx="3926248" cy="5581313"/>
          </a:xfrm>
          <a:prstGeom prst="rect">
            <a:avLst/>
          </a:prstGeom>
        </p:spPr>
      </p:pic>
      <p:sp>
        <p:nvSpPr>
          <p:cNvPr id="46" name="TextBox 45">
            <a:extLst>
              <a:ext uri="{FF2B5EF4-FFF2-40B4-BE49-F238E27FC236}">
                <a16:creationId xmlns:a16="http://schemas.microsoft.com/office/drawing/2014/main" id="{145A9FC0-5DFF-A34C-BF3A-FB4D2EBF1D80}"/>
              </a:ext>
            </a:extLst>
          </p:cNvPr>
          <p:cNvSpPr txBox="1"/>
          <p:nvPr/>
        </p:nvSpPr>
        <p:spPr>
          <a:xfrm>
            <a:off x="580378" y="1955173"/>
            <a:ext cx="3427623" cy="861774"/>
          </a:xfrm>
          <a:prstGeom prst="rect">
            <a:avLst/>
          </a:prstGeom>
          <a:noFill/>
        </p:spPr>
        <p:txBody>
          <a:bodyPr wrap="square" rtlCol="0">
            <a:spAutoFit/>
          </a:bodyPr>
          <a:lstStyle/>
          <a:p>
            <a:r>
              <a:rPr lang="en-US" sz="2500">
                <a:latin typeface="Poppins" pitchFamily="2" charset="77"/>
                <a:cs typeface="Poppins" pitchFamily="2" charset="77"/>
              </a:rPr>
              <a:t>What do we know about Rachel?</a:t>
            </a:r>
          </a:p>
        </p:txBody>
      </p:sp>
      <p:sp>
        <p:nvSpPr>
          <p:cNvPr id="4" name="TextBox 3">
            <a:extLst>
              <a:ext uri="{FF2B5EF4-FFF2-40B4-BE49-F238E27FC236}">
                <a16:creationId xmlns:a16="http://schemas.microsoft.com/office/drawing/2014/main" id="{FFDFDEA7-CBD9-D84A-AA1B-B6D0FC6F8C98}"/>
              </a:ext>
            </a:extLst>
          </p:cNvPr>
          <p:cNvSpPr txBox="1"/>
          <p:nvPr/>
        </p:nvSpPr>
        <p:spPr>
          <a:xfrm>
            <a:off x="8050902" y="2175726"/>
            <a:ext cx="2789546" cy="477054"/>
          </a:xfrm>
          <a:prstGeom prst="rect">
            <a:avLst/>
          </a:prstGeom>
          <a:noFill/>
        </p:spPr>
        <p:txBody>
          <a:bodyPr wrap="none" rtlCol="0">
            <a:spAutoFit/>
          </a:bodyPr>
          <a:lstStyle/>
          <a:p>
            <a:pPr algn="ctr"/>
            <a:r>
              <a:rPr lang="en-US" sz="2500">
                <a:latin typeface="Poppins" pitchFamily="2" charset="77"/>
                <a:cs typeface="Poppins" pitchFamily="2" charset="77"/>
              </a:rPr>
              <a:t>Rachel Freeman</a:t>
            </a:r>
          </a:p>
        </p:txBody>
      </p:sp>
      <p:sp>
        <p:nvSpPr>
          <p:cNvPr id="6" name="TextBox 5">
            <a:extLst>
              <a:ext uri="{FF2B5EF4-FFF2-40B4-BE49-F238E27FC236}">
                <a16:creationId xmlns:a16="http://schemas.microsoft.com/office/drawing/2014/main" id="{3E65AA4C-E090-4345-B0D2-44784C4A1E74}"/>
              </a:ext>
            </a:extLst>
          </p:cNvPr>
          <p:cNvSpPr txBox="1"/>
          <p:nvPr/>
        </p:nvSpPr>
        <p:spPr>
          <a:xfrm>
            <a:off x="7735937" y="3076252"/>
            <a:ext cx="3419475" cy="2169825"/>
          </a:xfrm>
          <a:prstGeom prst="rect">
            <a:avLst/>
          </a:prstGeom>
          <a:noFill/>
        </p:spPr>
        <p:txBody>
          <a:bodyPr wrap="square" rtlCol="0">
            <a:spAutoFit/>
          </a:bodyPr>
          <a:lstStyle/>
          <a:p>
            <a:pPr algn="ctr">
              <a:spcBef>
                <a:spcPts val="1800"/>
              </a:spcBef>
            </a:pPr>
            <a:r>
              <a:rPr lang="en-US">
                <a:latin typeface="Poppins" pitchFamily="2" charset="77"/>
                <a:cs typeface="Poppins" pitchFamily="2" charset="77"/>
              </a:rPr>
              <a:t>31 years old</a:t>
            </a:r>
          </a:p>
          <a:p>
            <a:pPr algn="ctr">
              <a:spcBef>
                <a:spcPts val="1800"/>
              </a:spcBef>
            </a:pPr>
            <a:r>
              <a:rPr lang="en-US">
                <a:latin typeface="Poppins" pitchFamily="2" charset="77"/>
                <a:cs typeface="Poppins" pitchFamily="2" charset="77"/>
              </a:rPr>
              <a:t>Customer for 5 years</a:t>
            </a:r>
          </a:p>
          <a:p>
            <a:pPr algn="ctr">
              <a:spcBef>
                <a:spcPts val="1800"/>
              </a:spcBef>
            </a:pPr>
            <a:r>
              <a:rPr lang="en-US">
                <a:latin typeface="Poppins" pitchFamily="2" charset="77"/>
                <a:cs typeface="Poppins" pitchFamily="2" charset="77"/>
              </a:rPr>
              <a:t>720 credit score</a:t>
            </a:r>
          </a:p>
          <a:p>
            <a:pPr algn="ctr">
              <a:spcBef>
                <a:spcPts val="1800"/>
              </a:spcBef>
            </a:pPr>
            <a:r>
              <a:rPr lang="en-US">
                <a:latin typeface="Poppins" pitchFamily="2" charset="77"/>
                <a:cs typeface="Poppins" pitchFamily="2" charset="77"/>
              </a:rPr>
              <a:t>Became a customer at Branch 65</a:t>
            </a:r>
          </a:p>
        </p:txBody>
      </p:sp>
    </p:spTree>
    <p:extLst>
      <p:ext uri="{BB962C8B-B14F-4D97-AF65-F5344CB8AC3E}">
        <p14:creationId xmlns:p14="http://schemas.microsoft.com/office/powerpoint/2010/main" val="179270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0"/>
                            </p:stCondLst>
                            <p:childTnLst>
                              <p:par>
                                <p:cTn id="14" presetID="9"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par>
                          <p:cTn id="21" fill="hold">
                            <p:stCondLst>
                              <p:cond delay="1000"/>
                            </p:stCondLst>
                            <p:childTnLst>
                              <p:par>
                                <p:cTn id="22" presetID="10" presetClass="entr" presetSubtype="0" fill="hold" nodeType="afterEffect">
                                  <p:stCondLst>
                                    <p:cond delay="50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par>
                          <p:cTn id="25" fill="hold">
                            <p:stCondLst>
                              <p:cond delay="2000"/>
                            </p:stCondLst>
                            <p:childTnLst>
                              <p:par>
                                <p:cTn id="26" presetID="10" presetClass="entr" presetSubtype="0" fill="hold" nodeType="afterEffect">
                                  <p:stCondLst>
                                    <p:cond delay="50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par>
                          <p:cTn id="29" fill="hold">
                            <p:stCondLst>
                              <p:cond delay="3000"/>
                            </p:stCondLst>
                            <p:childTnLst>
                              <p:par>
                                <p:cTn id="30" presetID="10" presetClass="entr" presetSubtype="0" fill="hold" nodeType="afterEffect">
                                  <p:stCondLst>
                                    <p:cond delay="50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6"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EE9D47-2DD9-5F44-A889-7D0FD9FCEF73}"/>
              </a:ext>
            </a:extLst>
          </p:cNvPr>
          <p:cNvSpPr/>
          <p:nvPr/>
        </p:nvSpPr>
        <p:spPr>
          <a:xfrm>
            <a:off x="0" y="1"/>
            <a:ext cx="12192000" cy="6858000"/>
          </a:xfrm>
          <a:prstGeom prst="rect">
            <a:avLst/>
          </a:prstGeom>
          <a:gradFill>
            <a:gsLst>
              <a:gs pos="100000">
                <a:srgbClr val="00C9FF">
                  <a:alpha val="26000"/>
                </a:srgbClr>
              </a:gs>
              <a:gs pos="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hape&#10;&#10;Description automatically generated">
            <a:extLst>
              <a:ext uri="{FF2B5EF4-FFF2-40B4-BE49-F238E27FC236}">
                <a16:creationId xmlns:a16="http://schemas.microsoft.com/office/drawing/2014/main" id="{AB8B7DFB-8F1C-7F49-8779-92971F1A1CF4}"/>
              </a:ext>
            </a:extLst>
          </p:cNvPr>
          <p:cNvPicPr>
            <a:picLocks noChangeAspect="1"/>
          </p:cNvPicPr>
          <p:nvPr/>
        </p:nvPicPr>
        <p:blipFill>
          <a:blip r:embed="rId3">
            <a:alphaModFix amt="50000"/>
          </a:blip>
          <a:stretch>
            <a:fillRect/>
          </a:stretch>
        </p:blipFill>
        <p:spPr>
          <a:xfrm>
            <a:off x="-785582" y="2743189"/>
            <a:ext cx="8013700" cy="3136900"/>
          </a:xfrm>
          <a:prstGeom prst="rect">
            <a:avLst/>
          </a:prstGeom>
        </p:spPr>
      </p:pic>
      <p:pic>
        <p:nvPicPr>
          <p:cNvPr id="18" name="Picture 17" descr="Icon&#10;&#10;Description automatically generated with medium confidence">
            <a:extLst>
              <a:ext uri="{FF2B5EF4-FFF2-40B4-BE49-F238E27FC236}">
                <a16:creationId xmlns:a16="http://schemas.microsoft.com/office/drawing/2014/main" id="{B46BDACE-31C4-F04F-A414-925BDA1A268D}"/>
              </a:ext>
            </a:extLst>
          </p:cNvPr>
          <p:cNvPicPr>
            <a:picLocks noChangeAspect="1"/>
          </p:cNvPicPr>
          <p:nvPr/>
        </p:nvPicPr>
        <p:blipFill>
          <a:blip r:embed="rId4"/>
          <a:stretch>
            <a:fillRect/>
          </a:stretch>
        </p:blipFill>
        <p:spPr>
          <a:xfrm>
            <a:off x="697664" y="2076823"/>
            <a:ext cx="3354493" cy="4768541"/>
          </a:xfrm>
          <a:prstGeom prst="rect">
            <a:avLst/>
          </a:prstGeom>
        </p:spPr>
      </p:pic>
      <p:sp>
        <p:nvSpPr>
          <p:cNvPr id="9" name="Text Placeholder 8">
            <a:extLst>
              <a:ext uri="{FF2B5EF4-FFF2-40B4-BE49-F238E27FC236}">
                <a16:creationId xmlns:a16="http://schemas.microsoft.com/office/drawing/2014/main" id="{F908EB11-CD42-7A42-AD62-277B30B934FE}"/>
              </a:ext>
            </a:extLst>
          </p:cNvPr>
          <p:cNvSpPr>
            <a:spLocks noGrp="1"/>
          </p:cNvSpPr>
          <p:nvPr>
            <p:ph type="body" sz="quarter" idx="11"/>
          </p:nvPr>
        </p:nvSpPr>
        <p:spPr/>
        <p:txBody>
          <a:bodyPr>
            <a:normAutofit fontScale="92500" lnSpcReduction="20000"/>
          </a:bodyPr>
          <a:lstStyle/>
          <a:p>
            <a:r>
              <a:rPr lang="en-US"/>
              <a:t>Accounts</a:t>
            </a:r>
          </a:p>
        </p:txBody>
      </p:sp>
      <p:sp>
        <p:nvSpPr>
          <p:cNvPr id="8" name="Rectangle 7">
            <a:extLst>
              <a:ext uri="{FF2B5EF4-FFF2-40B4-BE49-F238E27FC236}">
                <a16:creationId xmlns:a16="http://schemas.microsoft.com/office/drawing/2014/main" id="{859148C3-4536-3B42-9803-3D4936453DD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1D39A21-14C5-0945-90E5-EE719D5067A7}"/>
              </a:ext>
            </a:extLst>
          </p:cNvPr>
          <p:cNvGrpSpPr/>
          <p:nvPr/>
        </p:nvGrpSpPr>
        <p:grpSpPr>
          <a:xfrm>
            <a:off x="5052721" y="1209959"/>
            <a:ext cx="4850552" cy="1159456"/>
            <a:chOff x="5052721" y="1209959"/>
            <a:chExt cx="4850552" cy="1159456"/>
          </a:xfrm>
        </p:grpSpPr>
        <p:cxnSp>
          <p:nvCxnSpPr>
            <p:cNvPr id="35" name="Straight Connector 34">
              <a:extLst>
                <a:ext uri="{FF2B5EF4-FFF2-40B4-BE49-F238E27FC236}">
                  <a16:creationId xmlns:a16="http://schemas.microsoft.com/office/drawing/2014/main" id="{4ABF1CBC-C6E0-4C49-8697-96941A672837}"/>
                </a:ext>
              </a:extLst>
            </p:cNvPr>
            <p:cNvCxnSpPr>
              <a:cxnSpLocks/>
            </p:cNvCxnSpPr>
            <p:nvPr/>
          </p:nvCxnSpPr>
          <p:spPr>
            <a:xfrm flipH="1" flipV="1">
              <a:off x="5052721" y="1327516"/>
              <a:ext cx="2227964" cy="452178"/>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86D3B267-68E4-4048-82BA-A78B419F4E56}"/>
                </a:ext>
              </a:extLst>
            </p:cNvPr>
            <p:cNvSpPr/>
            <p:nvPr/>
          </p:nvSpPr>
          <p:spPr>
            <a:xfrm>
              <a:off x="7229326" y="1209959"/>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7F869156-343A-F649-9531-E087810AAEF4}"/>
                </a:ext>
              </a:extLst>
            </p:cNvPr>
            <p:cNvSpPr txBox="1"/>
            <p:nvPr/>
          </p:nvSpPr>
          <p:spPr>
            <a:xfrm>
              <a:off x="7229326" y="1300661"/>
              <a:ext cx="2673947" cy="1068754"/>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Checking Account</a:t>
              </a:r>
            </a:p>
            <a:p>
              <a:pPr algn="ctr">
                <a:lnSpc>
                  <a:spcPct val="110000"/>
                </a:lnSpc>
              </a:pPr>
              <a:r>
                <a:rPr lang="en-US" sz="1400">
                  <a:latin typeface="Poppins" pitchFamily="2" charset="77"/>
                  <a:cs typeface="Poppins" pitchFamily="2" charset="77"/>
                </a:rPr>
                <a:t>Active since 6/3/19</a:t>
              </a:r>
            </a:p>
            <a:p>
              <a:pPr algn="ctr">
                <a:lnSpc>
                  <a:spcPct val="110000"/>
                </a:lnSpc>
              </a:pPr>
              <a:r>
                <a:rPr lang="en-US" sz="1400">
                  <a:latin typeface="Poppins" pitchFamily="2" charset="77"/>
                  <a:cs typeface="Poppins" pitchFamily="2" charset="77"/>
                </a:rPr>
                <a:t>Balance of $13,205.20</a:t>
              </a:r>
              <a:endParaRPr lang="en-US" sz="1600">
                <a:latin typeface="Poppins" pitchFamily="2" charset="77"/>
                <a:cs typeface="Poppins" pitchFamily="2" charset="77"/>
              </a:endParaRPr>
            </a:p>
            <a:p>
              <a:pPr algn="ctr">
                <a:lnSpc>
                  <a:spcPct val="110000"/>
                </a:lnSpc>
              </a:pPr>
              <a:endParaRPr lang="en-US" sz="1400">
                <a:solidFill>
                  <a:srgbClr val="002E5C"/>
                </a:solidFill>
                <a:latin typeface="Poppins" pitchFamily="2" charset="77"/>
                <a:ea typeface="Open Sans" panose="020B0606030504020204" pitchFamily="34" charset="0"/>
                <a:cs typeface="Poppins" pitchFamily="2" charset="77"/>
              </a:endParaRPr>
            </a:p>
          </p:txBody>
        </p:sp>
      </p:grpSp>
      <p:grpSp>
        <p:nvGrpSpPr>
          <p:cNvPr id="4" name="Group 3">
            <a:extLst>
              <a:ext uri="{FF2B5EF4-FFF2-40B4-BE49-F238E27FC236}">
                <a16:creationId xmlns:a16="http://schemas.microsoft.com/office/drawing/2014/main" id="{C0A529DC-8869-984B-8976-CD2DCE187D8F}"/>
              </a:ext>
            </a:extLst>
          </p:cNvPr>
          <p:cNvGrpSpPr/>
          <p:nvPr/>
        </p:nvGrpSpPr>
        <p:grpSpPr>
          <a:xfrm>
            <a:off x="5052721" y="1403122"/>
            <a:ext cx="5680370" cy="2681979"/>
            <a:chOff x="5052721" y="1403122"/>
            <a:chExt cx="5680370" cy="2681979"/>
          </a:xfrm>
        </p:grpSpPr>
        <p:cxnSp>
          <p:nvCxnSpPr>
            <p:cNvPr id="39" name="Straight Connector 38">
              <a:extLst>
                <a:ext uri="{FF2B5EF4-FFF2-40B4-BE49-F238E27FC236}">
                  <a16:creationId xmlns:a16="http://schemas.microsoft.com/office/drawing/2014/main" id="{F6D7505B-217C-DB40-ACFC-F615B6598DE7}"/>
                </a:ext>
              </a:extLst>
            </p:cNvPr>
            <p:cNvCxnSpPr>
              <a:cxnSpLocks/>
            </p:cNvCxnSpPr>
            <p:nvPr/>
          </p:nvCxnSpPr>
          <p:spPr>
            <a:xfrm>
              <a:off x="5052721" y="1403122"/>
              <a:ext cx="3223532" cy="2025878"/>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C8F374E7-0E51-CA4F-BB5E-D7E5C3553167}"/>
                </a:ext>
              </a:extLst>
            </p:cNvPr>
            <p:cNvSpPr/>
            <p:nvPr/>
          </p:nvSpPr>
          <p:spPr>
            <a:xfrm>
              <a:off x="8059144" y="2944881"/>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a:extLst>
                <a:ext uri="{FF2B5EF4-FFF2-40B4-BE49-F238E27FC236}">
                  <a16:creationId xmlns:a16="http://schemas.microsoft.com/office/drawing/2014/main" id="{3A4AFDAE-5ACC-EF45-9262-FDE89FF164FF}"/>
                </a:ext>
              </a:extLst>
            </p:cNvPr>
            <p:cNvSpPr txBox="1"/>
            <p:nvPr/>
          </p:nvSpPr>
          <p:spPr>
            <a:xfrm>
              <a:off x="8059144" y="3035583"/>
              <a:ext cx="2673947" cy="1049518"/>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Auto Loan</a:t>
              </a:r>
            </a:p>
            <a:p>
              <a:pPr algn="ctr">
                <a:lnSpc>
                  <a:spcPct val="110000"/>
                </a:lnSpc>
              </a:pPr>
              <a:r>
                <a:rPr lang="en-US" sz="1400">
                  <a:latin typeface="Poppins" pitchFamily="2" charset="77"/>
                  <a:cs typeface="Poppins" pitchFamily="2" charset="77"/>
                </a:rPr>
                <a:t>Active since 12/14/19</a:t>
              </a:r>
            </a:p>
            <a:p>
              <a:pPr algn="ctr">
                <a:lnSpc>
                  <a:spcPct val="110000"/>
                </a:lnSpc>
              </a:pPr>
              <a:r>
                <a:rPr lang="en-US" sz="1400">
                  <a:latin typeface="Poppins" pitchFamily="2" charset="77"/>
                  <a:cs typeface="Poppins" pitchFamily="2" charset="77"/>
                </a:rPr>
                <a:t>Balance of $22,617.00</a:t>
              </a:r>
            </a:p>
            <a:p>
              <a:pPr algn="ctr"/>
              <a:endParaRPr lang="en-US" sz="1600">
                <a:latin typeface="Poppins" pitchFamily="2" charset="77"/>
                <a:cs typeface="Poppins" pitchFamily="2" charset="77"/>
              </a:endParaRPr>
            </a:p>
          </p:txBody>
        </p:sp>
      </p:grpSp>
      <p:grpSp>
        <p:nvGrpSpPr>
          <p:cNvPr id="6" name="Group 5">
            <a:extLst>
              <a:ext uri="{FF2B5EF4-FFF2-40B4-BE49-F238E27FC236}">
                <a16:creationId xmlns:a16="http://schemas.microsoft.com/office/drawing/2014/main" id="{DBA827B6-208A-7548-AE27-3C6A5158E843}"/>
              </a:ext>
            </a:extLst>
          </p:cNvPr>
          <p:cNvGrpSpPr/>
          <p:nvPr/>
        </p:nvGrpSpPr>
        <p:grpSpPr>
          <a:xfrm>
            <a:off x="5104080" y="1412034"/>
            <a:ext cx="5162480" cy="4757516"/>
            <a:chOff x="5104080" y="1412034"/>
            <a:chExt cx="5162480" cy="4757516"/>
          </a:xfrm>
        </p:grpSpPr>
        <p:cxnSp>
          <p:nvCxnSpPr>
            <p:cNvPr id="28" name="Straight Connector 27">
              <a:extLst>
                <a:ext uri="{FF2B5EF4-FFF2-40B4-BE49-F238E27FC236}">
                  <a16:creationId xmlns:a16="http://schemas.microsoft.com/office/drawing/2014/main" id="{A0C5CC16-18E3-904C-AC1A-FA7448C74FC6}"/>
                </a:ext>
              </a:extLst>
            </p:cNvPr>
            <p:cNvCxnSpPr>
              <a:cxnSpLocks/>
            </p:cNvCxnSpPr>
            <p:nvPr/>
          </p:nvCxnSpPr>
          <p:spPr>
            <a:xfrm>
              <a:off x="5104080" y="1412034"/>
              <a:ext cx="2780287" cy="4145305"/>
            </a:xfrm>
            <a:prstGeom prst="line">
              <a:avLst/>
            </a:prstGeom>
            <a:ln w="539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2BA984C4-ECD6-F34A-9109-72063961A166}"/>
                </a:ext>
              </a:extLst>
            </p:cNvPr>
            <p:cNvSpPr/>
            <p:nvPr/>
          </p:nvSpPr>
          <p:spPr>
            <a:xfrm>
              <a:off x="7592613" y="4792342"/>
              <a:ext cx="2673946" cy="1215612"/>
            </a:xfrm>
            <a:prstGeom prst="roundRect">
              <a:avLst/>
            </a:prstGeom>
            <a:gradFill>
              <a:gsLst>
                <a:gs pos="0">
                  <a:schemeClr val="tx2">
                    <a:lumMod val="10000"/>
                    <a:lumOff val="90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TextBox 26">
              <a:extLst>
                <a:ext uri="{FF2B5EF4-FFF2-40B4-BE49-F238E27FC236}">
                  <a16:creationId xmlns:a16="http://schemas.microsoft.com/office/drawing/2014/main" id="{5D5E82D8-6A1D-234F-B0E4-250859E56DE2}"/>
                </a:ext>
              </a:extLst>
            </p:cNvPr>
            <p:cNvSpPr txBox="1"/>
            <p:nvPr/>
          </p:nvSpPr>
          <p:spPr>
            <a:xfrm>
              <a:off x="7592613" y="4883044"/>
              <a:ext cx="2673947" cy="1286506"/>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Mortgage</a:t>
              </a:r>
            </a:p>
            <a:p>
              <a:pPr algn="ctr">
                <a:lnSpc>
                  <a:spcPct val="110000"/>
                </a:lnSpc>
              </a:pPr>
              <a:r>
                <a:rPr lang="en-US" sz="1400">
                  <a:latin typeface="Poppins" pitchFamily="2" charset="77"/>
                  <a:cs typeface="Poppins" pitchFamily="2" charset="77"/>
                </a:rPr>
                <a:t>Loan amount $350,000</a:t>
              </a:r>
            </a:p>
            <a:p>
              <a:pPr algn="ctr">
                <a:lnSpc>
                  <a:spcPct val="110000"/>
                </a:lnSpc>
              </a:pPr>
              <a:r>
                <a:rPr lang="en-US" sz="1400">
                  <a:latin typeface="Poppins" pitchFamily="2" charset="77"/>
                  <a:cs typeface="Poppins" pitchFamily="2" charset="77"/>
                </a:rPr>
                <a:t>Opened on 3/10/21</a:t>
              </a:r>
            </a:p>
            <a:p>
              <a:pPr algn="ctr">
                <a:lnSpc>
                  <a:spcPct val="110000"/>
                </a:lnSpc>
              </a:pPr>
              <a:r>
                <a:rPr lang="en-US" sz="1400" b="1">
                  <a:latin typeface="Poppins" pitchFamily="2" charset="77"/>
                  <a:cs typeface="Poppins" pitchFamily="2" charset="77"/>
                </a:rPr>
                <a:t>Closed on 3/15/22</a:t>
              </a:r>
            </a:p>
            <a:p>
              <a:pPr algn="ctr"/>
              <a:endParaRPr lang="en-US" sz="1600">
                <a:latin typeface="Poppins" pitchFamily="2" charset="77"/>
                <a:cs typeface="Poppins" pitchFamily="2" charset="77"/>
              </a:endParaRPr>
            </a:p>
          </p:txBody>
        </p:sp>
      </p:grpSp>
      <p:sp>
        <p:nvSpPr>
          <p:cNvPr id="38" name="Oval 37">
            <a:extLst>
              <a:ext uri="{FF2B5EF4-FFF2-40B4-BE49-F238E27FC236}">
                <a16:creationId xmlns:a16="http://schemas.microsoft.com/office/drawing/2014/main" id="{8D4EE6B8-ABB6-A64C-B360-20509BEEBBC9}"/>
              </a:ext>
            </a:extLst>
          </p:cNvPr>
          <p:cNvSpPr/>
          <p:nvPr/>
        </p:nvSpPr>
        <p:spPr>
          <a:xfrm>
            <a:off x="7432023" y="4655196"/>
            <a:ext cx="2995126" cy="1552474"/>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A89F8AD1-B13B-1741-BBD1-DFF225189B62}"/>
              </a:ext>
            </a:extLst>
          </p:cNvPr>
          <p:cNvSpPr/>
          <p:nvPr/>
        </p:nvSpPr>
        <p:spPr>
          <a:xfrm>
            <a:off x="-683649" y="769277"/>
            <a:ext cx="5787729" cy="1267690"/>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TextBox 46">
            <a:extLst>
              <a:ext uri="{FF2B5EF4-FFF2-40B4-BE49-F238E27FC236}">
                <a16:creationId xmlns:a16="http://schemas.microsoft.com/office/drawing/2014/main" id="{075502D0-233C-2F45-B1CF-5A0FC4893653}"/>
              </a:ext>
            </a:extLst>
          </p:cNvPr>
          <p:cNvSpPr txBox="1"/>
          <p:nvPr/>
        </p:nvSpPr>
        <p:spPr>
          <a:xfrm>
            <a:off x="401891" y="1003209"/>
            <a:ext cx="3555907" cy="861774"/>
          </a:xfrm>
          <a:prstGeom prst="rect">
            <a:avLst/>
          </a:prstGeom>
          <a:noFill/>
        </p:spPr>
        <p:txBody>
          <a:bodyPr wrap="square" rtlCol="0">
            <a:spAutoFit/>
          </a:bodyPr>
          <a:lstStyle/>
          <a:p>
            <a:r>
              <a:rPr lang="en-US" sz="2400">
                <a:latin typeface="Poppins" pitchFamily="2" charset="77"/>
                <a:cs typeface="Poppins" pitchFamily="2" charset="77"/>
              </a:rPr>
              <a:t>What accounts does Rachel have?</a:t>
            </a:r>
          </a:p>
        </p:txBody>
      </p:sp>
      <p:pic>
        <p:nvPicPr>
          <p:cNvPr id="5" name="Picture 4" descr="A picture containing text, vector graphics&#10;&#10;Description automatically generated">
            <a:extLst>
              <a:ext uri="{FF2B5EF4-FFF2-40B4-BE49-F238E27FC236}">
                <a16:creationId xmlns:a16="http://schemas.microsoft.com/office/drawing/2014/main" id="{C8050F14-A19E-E848-8FA5-E7AD7196A90D}"/>
              </a:ext>
            </a:extLst>
          </p:cNvPr>
          <p:cNvPicPr>
            <a:picLocks noChangeAspect="1"/>
          </p:cNvPicPr>
          <p:nvPr/>
        </p:nvPicPr>
        <p:blipFill>
          <a:blip r:embed="rId5">
            <a:alphaModFix amt="50000"/>
          </a:blip>
          <a:stretch>
            <a:fillRect/>
          </a:stretch>
        </p:blipFill>
        <p:spPr>
          <a:xfrm>
            <a:off x="3437533" y="4135222"/>
            <a:ext cx="1771771" cy="2760666"/>
          </a:xfrm>
          <a:prstGeom prst="rect">
            <a:avLst/>
          </a:prstGeom>
        </p:spPr>
      </p:pic>
      <p:grpSp>
        <p:nvGrpSpPr>
          <p:cNvPr id="14" name="Group 13">
            <a:extLst>
              <a:ext uri="{FF2B5EF4-FFF2-40B4-BE49-F238E27FC236}">
                <a16:creationId xmlns:a16="http://schemas.microsoft.com/office/drawing/2014/main" id="{BECB2053-0610-F54D-BAAE-D62341B7679F}"/>
              </a:ext>
            </a:extLst>
          </p:cNvPr>
          <p:cNvGrpSpPr/>
          <p:nvPr/>
        </p:nvGrpSpPr>
        <p:grpSpPr>
          <a:xfrm>
            <a:off x="4434538" y="769277"/>
            <a:ext cx="1216095" cy="1216095"/>
            <a:chOff x="4434538" y="769277"/>
            <a:chExt cx="1216095" cy="1216095"/>
          </a:xfrm>
        </p:grpSpPr>
        <p:sp>
          <p:nvSpPr>
            <p:cNvPr id="44" name="Oval 43">
              <a:extLst>
                <a:ext uri="{FF2B5EF4-FFF2-40B4-BE49-F238E27FC236}">
                  <a16:creationId xmlns:a16="http://schemas.microsoft.com/office/drawing/2014/main" id="{53DAE151-467B-A144-8CF6-1D33A7723278}"/>
                </a:ext>
              </a:extLst>
            </p:cNvPr>
            <p:cNvSpPr/>
            <p:nvPr/>
          </p:nvSpPr>
          <p:spPr>
            <a:xfrm>
              <a:off x="4434538" y="769277"/>
              <a:ext cx="1216095" cy="1216095"/>
            </a:xfrm>
            <a:prstGeom prst="ellipse">
              <a:avLst/>
            </a:prstGeom>
            <a:solidFill>
              <a:schemeClr val="accent5"/>
            </a:solidFill>
            <a:ln w="1143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AADECB-9C5B-5B45-8201-5BB21A2455A1}"/>
                </a:ext>
              </a:extLst>
            </p:cNvPr>
            <p:cNvSpPr/>
            <p:nvPr/>
          </p:nvSpPr>
          <p:spPr>
            <a:xfrm>
              <a:off x="4660835" y="1232890"/>
              <a:ext cx="775391" cy="3371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ank check with solid fill">
              <a:extLst>
                <a:ext uri="{FF2B5EF4-FFF2-40B4-BE49-F238E27FC236}">
                  <a16:creationId xmlns:a16="http://schemas.microsoft.com/office/drawing/2014/main" id="{6DA58C36-5D4E-654F-99EF-CEEFA31457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90320" y="932399"/>
              <a:ext cx="914400" cy="914400"/>
            </a:xfrm>
            <a:prstGeom prst="rect">
              <a:avLst/>
            </a:prstGeom>
          </p:spPr>
        </p:pic>
      </p:grpSp>
    </p:spTree>
    <p:extLst>
      <p:ext uri="{BB962C8B-B14F-4D97-AF65-F5344CB8AC3E}">
        <p14:creationId xmlns:p14="http://schemas.microsoft.com/office/powerpoint/2010/main" val="395928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500"/>
                            </p:stCondLst>
                            <p:childTnLst>
                              <p:par>
                                <p:cTn id="13" presetID="9"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2500"/>
                            </p:stCondLst>
                            <p:childTnLst>
                              <p:par>
                                <p:cTn id="17" presetID="1" presetClass="entr" presetSubtype="0" fill="hold" grpId="0" nodeType="afterEffect">
                                  <p:stCondLst>
                                    <p:cond delay="100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shape&#10;&#10;Description automatically generated">
            <a:extLst>
              <a:ext uri="{FF2B5EF4-FFF2-40B4-BE49-F238E27FC236}">
                <a16:creationId xmlns:a16="http://schemas.microsoft.com/office/drawing/2014/main" id="{638353C9-452A-5D4F-B248-33D1A8596F6B}"/>
              </a:ext>
            </a:extLst>
          </p:cNvPr>
          <p:cNvPicPr>
            <a:picLocks noChangeAspect="1"/>
          </p:cNvPicPr>
          <p:nvPr/>
        </p:nvPicPr>
        <p:blipFill>
          <a:blip r:embed="rId3"/>
          <a:stretch>
            <a:fillRect/>
          </a:stretch>
        </p:blipFill>
        <p:spPr>
          <a:xfrm>
            <a:off x="2208215" y="2936213"/>
            <a:ext cx="8013700" cy="3136900"/>
          </a:xfrm>
          <a:prstGeom prst="rect">
            <a:avLst/>
          </a:prstGeom>
        </p:spPr>
      </p:pic>
      <p:sp>
        <p:nvSpPr>
          <p:cNvPr id="53" name="Rounded Rectangle 52">
            <a:extLst>
              <a:ext uri="{FF2B5EF4-FFF2-40B4-BE49-F238E27FC236}">
                <a16:creationId xmlns:a16="http://schemas.microsoft.com/office/drawing/2014/main" id="{C7962A36-0DBE-2242-BDC5-C14EC728EE06}"/>
              </a:ext>
            </a:extLst>
          </p:cNvPr>
          <p:cNvSpPr/>
          <p:nvPr/>
        </p:nvSpPr>
        <p:spPr>
          <a:xfrm>
            <a:off x="-683649" y="769277"/>
            <a:ext cx="5787729" cy="1267690"/>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5" name="Straight Connector 34">
            <a:extLst>
              <a:ext uri="{FF2B5EF4-FFF2-40B4-BE49-F238E27FC236}">
                <a16:creationId xmlns:a16="http://schemas.microsoft.com/office/drawing/2014/main" id="{4ABF1CBC-C6E0-4C49-8697-96941A672837}"/>
              </a:ext>
            </a:extLst>
          </p:cNvPr>
          <p:cNvCxnSpPr>
            <a:cxnSpLocks/>
            <a:stCxn id="17" idx="4"/>
            <a:endCxn id="30" idx="0"/>
          </p:cNvCxnSpPr>
          <p:nvPr/>
        </p:nvCxnSpPr>
        <p:spPr>
          <a:xfrm flipH="1">
            <a:off x="3188343" y="1422688"/>
            <a:ext cx="1915738" cy="3090924"/>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8" name="Picture 17" descr="Icon&#10;&#10;Description automatically generated with medium confidence">
            <a:extLst>
              <a:ext uri="{FF2B5EF4-FFF2-40B4-BE49-F238E27FC236}">
                <a16:creationId xmlns:a16="http://schemas.microsoft.com/office/drawing/2014/main" id="{B46BDACE-31C4-F04F-A414-925BDA1A268D}"/>
              </a:ext>
            </a:extLst>
          </p:cNvPr>
          <p:cNvPicPr>
            <a:picLocks noChangeAspect="1"/>
          </p:cNvPicPr>
          <p:nvPr/>
        </p:nvPicPr>
        <p:blipFill>
          <a:blip r:embed="rId4"/>
          <a:stretch>
            <a:fillRect/>
          </a:stretch>
        </p:blipFill>
        <p:spPr>
          <a:xfrm>
            <a:off x="1756865" y="2914501"/>
            <a:ext cx="2772308" cy="3940943"/>
          </a:xfrm>
          <a:prstGeom prst="rect">
            <a:avLst/>
          </a:prstGeom>
        </p:spPr>
      </p:pic>
      <p:sp>
        <p:nvSpPr>
          <p:cNvPr id="29" name="Rounded Rectangle 28">
            <a:extLst>
              <a:ext uri="{FF2B5EF4-FFF2-40B4-BE49-F238E27FC236}">
                <a16:creationId xmlns:a16="http://schemas.microsoft.com/office/drawing/2014/main" id="{86D3B267-68E4-4048-82BA-A78B419F4E56}"/>
              </a:ext>
            </a:extLst>
          </p:cNvPr>
          <p:cNvSpPr/>
          <p:nvPr/>
        </p:nvSpPr>
        <p:spPr>
          <a:xfrm>
            <a:off x="1851369" y="4422910"/>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7F869156-343A-F649-9531-E087810AAEF4}"/>
              </a:ext>
            </a:extLst>
          </p:cNvPr>
          <p:cNvSpPr txBox="1"/>
          <p:nvPr/>
        </p:nvSpPr>
        <p:spPr>
          <a:xfrm>
            <a:off x="1851369" y="4513612"/>
            <a:ext cx="2673947" cy="1049518"/>
          </a:xfrm>
          <a:prstGeom prst="rect">
            <a:avLst/>
          </a:prstGeom>
          <a:noFill/>
        </p:spPr>
        <p:txBody>
          <a:bodyPr wrap="square" rtlCol="0">
            <a:spAutoFit/>
          </a:bodyPr>
          <a:lstStyle/>
          <a:p>
            <a:pPr algn="ctr">
              <a:lnSpc>
                <a:spcPct val="110000"/>
              </a:lnSpc>
            </a:pPr>
            <a:r>
              <a:rPr lang="en-US" sz="1400">
                <a:latin typeface="Poppins" pitchFamily="2" charset="77"/>
                <a:cs typeface="Poppins" pitchFamily="2" charset="77"/>
              </a:rPr>
              <a:t>Rachel Freeman, 31</a:t>
            </a:r>
          </a:p>
          <a:p>
            <a:pPr algn="ctr">
              <a:lnSpc>
                <a:spcPct val="110000"/>
              </a:lnSpc>
            </a:pPr>
            <a:r>
              <a:rPr lang="en-US" sz="1400">
                <a:solidFill>
                  <a:srgbClr val="002E5C"/>
                </a:solidFill>
                <a:latin typeface="Poppins" pitchFamily="2" charset="77"/>
                <a:ea typeface="Open Sans" panose="020B0606030504020204" pitchFamily="34" charset="0"/>
                <a:cs typeface="Poppins" pitchFamily="2" charset="77"/>
              </a:rPr>
              <a:t>456 N. Highland Ave.</a:t>
            </a:r>
          </a:p>
          <a:p>
            <a:pPr algn="ctr">
              <a:lnSpc>
                <a:spcPct val="110000"/>
              </a:lnSpc>
            </a:pPr>
            <a:r>
              <a:rPr lang="en-US" sz="1400" b="1">
                <a:solidFill>
                  <a:srgbClr val="002E5C"/>
                </a:solidFill>
                <a:latin typeface="Poppins" pitchFamily="2" charset="77"/>
                <a:ea typeface="Open Sans" panose="020B0606030504020204" pitchFamily="34" charset="0"/>
                <a:cs typeface="Poppins" pitchFamily="2" charset="77"/>
              </a:rPr>
              <a:t>HOUSEHOLD ID: 12345 </a:t>
            </a:r>
          </a:p>
          <a:p>
            <a:pPr algn="ctr"/>
            <a:endParaRPr lang="en-US" sz="1600">
              <a:latin typeface="Poppins" pitchFamily="2" charset="77"/>
              <a:cs typeface="Poppins" pitchFamily="2" charset="77"/>
            </a:endParaRPr>
          </a:p>
        </p:txBody>
      </p:sp>
      <p:grpSp>
        <p:nvGrpSpPr>
          <p:cNvPr id="55" name="Group 54">
            <a:extLst>
              <a:ext uri="{FF2B5EF4-FFF2-40B4-BE49-F238E27FC236}">
                <a16:creationId xmlns:a16="http://schemas.microsoft.com/office/drawing/2014/main" id="{E70B13F0-B458-3D49-9B8C-F3A61303E355}"/>
              </a:ext>
            </a:extLst>
          </p:cNvPr>
          <p:cNvGrpSpPr/>
          <p:nvPr/>
        </p:nvGrpSpPr>
        <p:grpSpPr>
          <a:xfrm>
            <a:off x="5104081" y="1422688"/>
            <a:ext cx="4441787" cy="6178841"/>
            <a:chOff x="5104081" y="1422688"/>
            <a:chExt cx="4441787" cy="6178841"/>
          </a:xfrm>
        </p:grpSpPr>
        <p:cxnSp>
          <p:nvCxnSpPr>
            <p:cNvPr id="39" name="Straight Connector 38">
              <a:extLst>
                <a:ext uri="{FF2B5EF4-FFF2-40B4-BE49-F238E27FC236}">
                  <a16:creationId xmlns:a16="http://schemas.microsoft.com/office/drawing/2014/main" id="{F6D7505B-217C-DB40-ACFC-F615B6598DE7}"/>
                </a:ext>
              </a:extLst>
            </p:cNvPr>
            <p:cNvCxnSpPr>
              <a:cxnSpLocks/>
              <a:stCxn id="17" idx="4"/>
              <a:endCxn id="32" idx="0"/>
            </p:cNvCxnSpPr>
            <p:nvPr/>
          </p:nvCxnSpPr>
          <p:spPr>
            <a:xfrm>
              <a:off x="5104081" y="1422688"/>
              <a:ext cx="2578876" cy="1254999"/>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40DE35B9-4C4C-494E-B6B8-97D428A9D945}"/>
                </a:ext>
              </a:extLst>
            </p:cNvPr>
            <p:cNvPicPr>
              <a:picLocks noChangeAspect="1"/>
            </p:cNvPicPr>
            <p:nvPr/>
          </p:nvPicPr>
          <p:blipFill>
            <a:blip r:embed="rId5"/>
            <a:stretch>
              <a:fillRect/>
            </a:stretch>
          </p:blipFill>
          <p:spPr>
            <a:xfrm>
              <a:off x="6654733" y="3536765"/>
              <a:ext cx="2891135" cy="4064764"/>
            </a:xfrm>
            <a:prstGeom prst="rect">
              <a:avLst/>
            </a:prstGeom>
          </p:spPr>
        </p:pic>
        <p:sp>
          <p:nvSpPr>
            <p:cNvPr id="31" name="Rounded Rectangle 30">
              <a:extLst>
                <a:ext uri="{FF2B5EF4-FFF2-40B4-BE49-F238E27FC236}">
                  <a16:creationId xmlns:a16="http://schemas.microsoft.com/office/drawing/2014/main" id="{C8F374E7-0E51-CA4F-BB5E-D7E5C3553167}"/>
                </a:ext>
              </a:extLst>
            </p:cNvPr>
            <p:cNvSpPr/>
            <p:nvPr/>
          </p:nvSpPr>
          <p:spPr>
            <a:xfrm>
              <a:off x="6345983" y="2586985"/>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a:extLst>
                <a:ext uri="{FF2B5EF4-FFF2-40B4-BE49-F238E27FC236}">
                  <a16:creationId xmlns:a16="http://schemas.microsoft.com/office/drawing/2014/main" id="{3A4AFDAE-5ACC-EF45-9262-FDE89FF164FF}"/>
                </a:ext>
              </a:extLst>
            </p:cNvPr>
            <p:cNvSpPr txBox="1"/>
            <p:nvPr/>
          </p:nvSpPr>
          <p:spPr>
            <a:xfrm>
              <a:off x="6345983" y="2677687"/>
              <a:ext cx="2673947" cy="1049518"/>
            </a:xfrm>
            <a:prstGeom prst="rect">
              <a:avLst/>
            </a:prstGeom>
            <a:noFill/>
          </p:spPr>
          <p:txBody>
            <a:bodyPr wrap="square" rtlCol="0">
              <a:spAutoFit/>
            </a:bodyPr>
            <a:lstStyle/>
            <a:p>
              <a:pPr algn="ctr">
                <a:lnSpc>
                  <a:spcPct val="110000"/>
                </a:lnSpc>
              </a:pPr>
              <a:r>
                <a:rPr lang="en-US" sz="1400">
                  <a:latin typeface="Poppins" pitchFamily="2" charset="77"/>
                  <a:cs typeface="Poppins" pitchFamily="2" charset="77"/>
                </a:rPr>
                <a:t>Sara Freeman, 65</a:t>
              </a:r>
            </a:p>
            <a:p>
              <a:pPr algn="ctr">
                <a:lnSpc>
                  <a:spcPct val="110000"/>
                </a:lnSpc>
              </a:pPr>
              <a:r>
                <a:rPr lang="en-US" sz="1400">
                  <a:solidFill>
                    <a:srgbClr val="002E5C"/>
                  </a:solidFill>
                  <a:latin typeface="Poppins" pitchFamily="2" charset="77"/>
                  <a:ea typeface="Open Sans" panose="020B0606030504020204" pitchFamily="34" charset="0"/>
                  <a:cs typeface="Poppins" pitchFamily="2" charset="77"/>
                </a:rPr>
                <a:t>456 North Highland Ave.</a:t>
              </a:r>
            </a:p>
            <a:p>
              <a:pPr algn="ctr">
                <a:lnSpc>
                  <a:spcPct val="110000"/>
                </a:lnSpc>
              </a:pPr>
              <a:r>
                <a:rPr lang="en-US" sz="1400" b="1">
                  <a:solidFill>
                    <a:srgbClr val="002E5C"/>
                  </a:solidFill>
                  <a:latin typeface="Poppins" pitchFamily="2" charset="77"/>
                  <a:ea typeface="Open Sans" panose="020B0606030504020204" pitchFamily="34" charset="0"/>
                  <a:cs typeface="Poppins" pitchFamily="2" charset="77"/>
                </a:rPr>
                <a:t>HOUSEHOLD ID: 12345 </a:t>
              </a:r>
            </a:p>
            <a:p>
              <a:pPr algn="ctr"/>
              <a:endParaRPr lang="en-US" sz="1600">
                <a:latin typeface="Poppins" pitchFamily="2" charset="77"/>
                <a:cs typeface="Poppins" pitchFamily="2" charset="77"/>
              </a:endParaRPr>
            </a:p>
          </p:txBody>
        </p:sp>
      </p:grpSp>
      <p:grpSp>
        <p:nvGrpSpPr>
          <p:cNvPr id="56" name="Group 55">
            <a:extLst>
              <a:ext uri="{FF2B5EF4-FFF2-40B4-BE49-F238E27FC236}">
                <a16:creationId xmlns:a16="http://schemas.microsoft.com/office/drawing/2014/main" id="{CDEAE63F-B1D5-8C4F-B4C4-5D74842BE22D}"/>
              </a:ext>
            </a:extLst>
          </p:cNvPr>
          <p:cNvGrpSpPr/>
          <p:nvPr/>
        </p:nvGrpSpPr>
        <p:grpSpPr>
          <a:xfrm>
            <a:off x="5104081" y="1422688"/>
            <a:ext cx="6544674" cy="5435312"/>
            <a:chOff x="5104082" y="1318677"/>
            <a:chExt cx="6544674" cy="5435312"/>
          </a:xfrm>
        </p:grpSpPr>
        <p:cxnSp>
          <p:nvCxnSpPr>
            <p:cNvPr id="42" name="Straight Connector 41">
              <a:extLst>
                <a:ext uri="{FF2B5EF4-FFF2-40B4-BE49-F238E27FC236}">
                  <a16:creationId xmlns:a16="http://schemas.microsoft.com/office/drawing/2014/main" id="{534AA7B6-372F-CA41-BA8E-532F04597D8D}"/>
                </a:ext>
              </a:extLst>
            </p:cNvPr>
            <p:cNvCxnSpPr>
              <a:cxnSpLocks/>
              <a:stCxn id="17" idx="4"/>
            </p:cNvCxnSpPr>
            <p:nvPr/>
          </p:nvCxnSpPr>
          <p:spPr>
            <a:xfrm>
              <a:off x="5104082" y="1318677"/>
              <a:ext cx="4235861" cy="808261"/>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29DC7FC-4AAE-D440-AF3F-55CB5E042731}"/>
                </a:ext>
              </a:extLst>
            </p:cNvPr>
            <p:cNvPicPr>
              <a:picLocks noChangeAspect="1"/>
            </p:cNvPicPr>
            <p:nvPr/>
          </p:nvPicPr>
          <p:blipFill>
            <a:blip r:embed="rId6"/>
            <a:stretch>
              <a:fillRect/>
            </a:stretch>
          </p:blipFill>
          <p:spPr>
            <a:xfrm>
              <a:off x="8662205" y="2479308"/>
              <a:ext cx="2986551" cy="4274681"/>
            </a:xfrm>
            <a:prstGeom prst="rect">
              <a:avLst/>
            </a:prstGeom>
          </p:spPr>
        </p:pic>
        <p:sp>
          <p:nvSpPr>
            <p:cNvPr id="33" name="Rounded Rectangle 32">
              <a:extLst>
                <a:ext uri="{FF2B5EF4-FFF2-40B4-BE49-F238E27FC236}">
                  <a16:creationId xmlns:a16="http://schemas.microsoft.com/office/drawing/2014/main" id="{4AA21A65-2467-6B43-88B9-61CFADD63BEC}"/>
                </a:ext>
              </a:extLst>
            </p:cNvPr>
            <p:cNvSpPr/>
            <p:nvPr/>
          </p:nvSpPr>
          <p:spPr>
            <a:xfrm>
              <a:off x="8884943" y="1511477"/>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Box 33">
              <a:extLst>
                <a:ext uri="{FF2B5EF4-FFF2-40B4-BE49-F238E27FC236}">
                  <a16:creationId xmlns:a16="http://schemas.microsoft.com/office/drawing/2014/main" id="{6653B48F-7443-4D45-AE7C-8F74E9246499}"/>
                </a:ext>
              </a:extLst>
            </p:cNvPr>
            <p:cNvSpPr txBox="1"/>
            <p:nvPr/>
          </p:nvSpPr>
          <p:spPr>
            <a:xfrm>
              <a:off x="8884943" y="1602179"/>
              <a:ext cx="2673947" cy="1049518"/>
            </a:xfrm>
            <a:prstGeom prst="rect">
              <a:avLst/>
            </a:prstGeom>
            <a:noFill/>
          </p:spPr>
          <p:txBody>
            <a:bodyPr wrap="square" rtlCol="0">
              <a:spAutoFit/>
            </a:bodyPr>
            <a:lstStyle/>
            <a:p>
              <a:pPr algn="ctr">
                <a:lnSpc>
                  <a:spcPct val="110000"/>
                </a:lnSpc>
              </a:pPr>
              <a:r>
                <a:rPr lang="en-US" sz="1400">
                  <a:latin typeface="Poppins" pitchFamily="2" charset="77"/>
                  <a:cs typeface="Poppins" pitchFamily="2" charset="77"/>
                </a:rPr>
                <a:t>Brian Weber, 31</a:t>
              </a:r>
            </a:p>
            <a:p>
              <a:pPr algn="ctr">
                <a:lnSpc>
                  <a:spcPct val="110000"/>
                </a:lnSpc>
              </a:pPr>
              <a:r>
                <a:rPr lang="en-US" sz="1400">
                  <a:solidFill>
                    <a:srgbClr val="002E5C"/>
                  </a:solidFill>
                  <a:latin typeface="Poppins" pitchFamily="2" charset="77"/>
                  <a:ea typeface="Open Sans" panose="020B0606030504020204" pitchFamily="34" charset="0"/>
                  <a:cs typeface="Poppins" pitchFamily="2" charset="77"/>
                </a:rPr>
                <a:t>456 N. Highland Avenue</a:t>
              </a:r>
            </a:p>
            <a:p>
              <a:pPr algn="ctr">
                <a:lnSpc>
                  <a:spcPct val="110000"/>
                </a:lnSpc>
              </a:pPr>
              <a:r>
                <a:rPr lang="en-US" sz="1400" b="1">
                  <a:solidFill>
                    <a:srgbClr val="002E5C"/>
                  </a:solidFill>
                  <a:latin typeface="Poppins" pitchFamily="2" charset="77"/>
                  <a:ea typeface="Open Sans" panose="020B0606030504020204" pitchFamily="34" charset="0"/>
                  <a:cs typeface="Poppins" pitchFamily="2" charset="77"/>
                </a:rPr>
                <a:t>HOUSEHOLD ID: 12345 </a:t>
              </a:r>
            </a:p>
            <a:p>
              <a:pPr algn="ctr"/>
              <a:endParaRPr lang="en-US" sz="1600">
                <a:latin typeface="Poppins" pitchFamily="2" charset="77"/>
                <a:cs typeface="Poppins" pitchFamily="2" charset="77"/>
              </a:endParaRPr>
            </a:p>
          </p:txBody>
        </p:sp>
      </p:grpSp>
      <p:sp>
        <p:nvSpPr>
          <p:cNvPr id="45" name="TextBox 44">
            <a:extLst>
              <a:ext uri="{FF2B5EF4-FFF2-40B4-BE49-F238E27FC236}">
                <a16:creationId xmlns:a16="http://schemas.microsoft.com/office/drawing/2014/main" id="{C42AD4F1-CD94-DD45-8631-67E67BE59CB8}"/>
              </a:ext>
            </a:extLst>
          </p:cNvPr>
          <p:cNvSpPr txBox="1"/>
          <p:nvPr/>
        </p:nvSpPr>
        <p:spPr>
          <a:xfrm>
            <a:off x="401891" y="1003209"/>
            <a:ext cx="3555907" cy="861774"/>
          </a:xfrm>
          <a:prstGeom prst="rect">
            <a:avLst/>
          </a:prstGeom>
          <a:noFill/>
        </p:spPr>
        <p:txBody>
          <a:bodyPr wrap="square" rtlCol="0">
            <a:spAutoFit/>
          </a:bodyPr>
          <a:lstStyle/>
          <a:p>
            <a:r>
              <a:rPr lang="en-US" sz="2400">
                <a:latin typeface="Poppins" pitchFamily="2" charset="77"/>
                <a:cs typeface="Poppins" pitchFamily="2" charset="77"/>
              </a:rPr>
              <a:t>Who else is in Rachel’s household?</a:t>
            </a:r>
          </a:p>
        </p:txBody>
      </p:sp>
      <p:grpSp>
        <p:nvGrpSpPr>
          <p:cNvPr id="14" name="Group 13">
            <a:extLst>
              <a:ext uri="{FF2B5EF4-FFF2-40B4-BE49-F238E27FC236}">
                <a16:creationId xmlns:a16="http://schemas.microsoft.com/office/drawing/2014/main" id="{01BD941B-B3D7-064A-BCC2-84571B93DB4E}"/>
              </a:ext>
            </a:extLst>
          </p:cNvPr>
          <p:cNvGrpSpPr/>
          <p:nvPr/>
        </p:nvGrpSpPr>
        <p:grpSpPr>
          <a:xfrm>
            <a:off x="4434538" y="769277"/>
            <a:ext cx="1216095" cy="1216095"/>
            <a:chOff x="3899960" y="2904070"/>
            <a:chExt cx="624049" cy="624049"/>
          </a:xfrm>
        </p:grpSpPr>
        <p:sp>
          <p:nvSpPr>
            <p:cNvPr id="15" name="Oval 14">
              <a:extLst>
                <a:ext uri="{FF2B5EF4-FFF2-40B4-BE49-F238E27FC236}">
                  <a16:creationId xmlns:a16="http://schemas.microsoft.com/office/drawing/2014/main" id="{CB8121B9-96FB-9C46-A22A-079D28FBA9A4}"/>
                </a:ext>
              </a:extLst>
            </p:cNvPr>
            <p:cNvSpPr/>
            <p:nvPr/>
          </p:nvSpPr>
          <p:spPr>
            <a:xfrm>
              <a:off x="3899960" y="2904070"/>
              <a:ext cx="624049" cy="624049"/>
            </a:xfrm>
            <a:prstGeom prst="ellipse">
              <a:avLst/>
            </a:prstGeom>
            <a:solidFill>
              <a:schemeClr val="accent5"/>
            </a:solidFill>
            <a:ln w="1143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9D11EF57-16BC-7A43-9F5C-DBD67C96131B}"/>
                </a:ext>
              </a:extLst>
            </p:cNvPr>
            <p:cNvSpPr/>
            <p:nvPr/>
          </p:nvSpPr>
          <p:spPr>
            <a:xfrm>
              <a:off x="4014941" y="3042968"/>
              <a:ext cx="400050" cy="208597"/>
            </a:xfrm>
            <a:custGeom>
              <a:avLst/>
              <a:gdLst>
                <a:gd name="connsiteX0" fmla="*/ 314325 w 400050"/>
                <a:gd name="connsiteY0" fmla="*/ 108585 h 208597"/>
                <a:gd name="connsiteX1" fmla="*/ 314325 w 400050"/>
                <a:gd name="connsiteY1" fmla="*/ 28575 h 208597"/>
                <a:gd name="connsiteX2" fmla="*/ 276225 w 400050"/>
                <a:gd name="connsiteY2" fmla="*/ 28575 h 208597"/>
                <a:gd name="connsiteX3" fmla="*/ 276225 w 400050"/>
                <a:gd name="connsiteY3" fmla="*/ 72390 h 208597"/>
                <a:gd name="connsiteX4" fmla="*/ 200025 w 400050"/>
                <a:gd name="connsiteY4" fmla="*/ 0 h 208597"/>
                <a:gd name="connsiteX5" fmla="*/ 200025 w 400050"/>
                <a:gd name="connsiteY5" fmla="*/ 0 h 208597"/>
                <a:gd name="connsiteX6" fmla="*/ 0 w 400050"/>
                <a:gd name="connsiteY6" fmla="*/ 190500 h 208597"/>
                <a:gd name="connsiteX7" fmla="*/ 21431 w 400050"/>
                <a:gd name="connsiteY7" fmla="*/ 208598 h 208597"/>
                <a:gd name="connsiteX8" fmla="*/ 200025 w 400050"/>
                <a:gd name="connsiteY8" fmla="*/ 39053 h 208597"/>
                <a:gd name="connsiteX9" fmla="*/ 200025 w 400050"/>
                <a:gd name="connsiteY9" fmla="*/ 39053 h 208597"/>
                <a:gd name="connsiteX10" fmla="*/ 378619 w 400050"/>
                <a:gd name="connsiteY10" fmla="*/ 208598 h 208597"/>
                <a:gd name="connsiteX11" fmla="*/ 400050 w 400050"/>
                <a:gd name="connsiteY11" fmla="*/ 19050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08597">
                  <a:moveTo>
                    <a:pt x="314325" y="108585"/>
                  </a:moveTo>
                  <a:lnTo>
                    <a:pt x="314325" y="28575"/>
                  </a:lnTo>
                  <a:lnTo>
                    <a:pt x="276225" y="28575"/>
                  </a:lnTo>
                  <a:lnTo>
                    <a:pt x="276225" y="72390"/>
                  </a:lnTo>
                  <a:lnTo>
                    <a:pt x="200025" y="0"/>
                  </a:lnTo>
                  <a:lnTo>
                    <a:pt x="200025" y="0"/>
                  </a:lnTo>
                  <a:lnTo>
                    <a:pt x="0" y="190500"/>
                  </a:lnTo>
                  <a:lnTo>
                    <a:pt x="21431" y="208598"/>
                  </a:lnTo>
                  <a:lnTo>
                    <a:pt x="200025" y="39053"/>
                  </a:lnTo>
                  <a:lnTo>
                    <a:pt x="200025" y="39053"/>
                  </a:lnTo>
                  <a:lnTo>
                    <a:pt x="378619" y="208598"/>
                  </a:lnTo>
                  <a:lnTo>
                    <a:pt x="400050" y="190500"/>
                  </a:lnTo>
                  <a:close/>
                </a:path>
              </a:pathLst>
            </a:custGeom>
            <a:solidFill>
              <a:schemeClr val="accent1"/>
            </a:solidFill>
            <a:ln w="476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2CE0805-1B25-1D47-B9A1-E65A2DAB19FE}"/>
                </a:ext>
              </a:extLst>
            </p:cNvPr>
            <p:cNvSpPr/>
            <p:nvPr/>
          </p:nvSpPr>
          <p:spPr>
            <a:xfrm>
              <a:off x="4072091" y="3081258"/>
              <a:ext cx="285750" cy="277177"/>
            </a:xfrm>
            <a:custGeom>
              <a:avLst/>
              <a:gdLst>
                <a:gd name="connsiteX0" fmla="*/ 0 w 285750"/>
                <a:gd name="connsiteY0" fmla="*/ 135731 h 277177"/>
                <a:gd name="connsiteX1" fmla="*/ 0 w 285750"/>
                <a:gd name="connsiteY1" fmla="*/ 277178 h 277177"/>
                <a:gd name="connsiteX2" fmla="*/ 114300 w 285750"/>
                <a:gd name="connsiteY2" fmla="*/ 277178 h 277177"/>
                <a:gd name="connsiteX3" fmla="*/ 114300 w 285750"/>
                <a:gd name="connsiteY3" fmla="*/ 158115 h 277177"/>
                <a:gd name="connsiteX4" fmla="*/ 171450 w 285750"/>
                <a:gd name="connsiteY4" fmla="*/ 158115 h 277177"/>
                <a:gd name="connsiteX5" fmla="*/ 171450 w 285750"/>
                <a:gd name="connsiteY5" fmla="*/ 277178 h 277177"/>
                <a:gd name="connsiteX6" fmla="*/ 285750 w 285750"/>
                <a:gd name="connsiteY6" fmla="*/ 277178 h 277177"/>
                <a:gd name="connsiteX7" fmla="*/ 285750 w 285750"/>
                <a:gd name="connsiteY7" fmla="*/ 135731 h 277177"/>
                <a:gd name="connsiteX8" fmla="*/ 142875 w 285750"/>
                <a:gd name="connsiteY8" fmla="*/ 0 h 277177"/>
                <a:gd name="connsiteX9" fmla="*/ 0 w 285750"/>
                <a:gd name="connsiteY9" fmla="*/ 135731 h 277177"/>
                <a:gd name="connsiteX10" fmla="*/ 85725 w 285750"/>
                <a:gd name="connsiteY10" fmla="*/ 215265 h 277177"/>
                <a:gd name="connsiteX11" fmla="*/ 28575 w 285750"/>
                <a:gd name="connsiteY11" fmla="*/ 215265 h 277177"/>
                <a:gd name="connsiteX12" fmla="*/ 28575 w 285750"/>
                <a:gd name="connsiteY12" fmla="*/ 158115 h 277177"/>
                <a:gd name="connsiteX13" fmla="*/ 85725 w 285750"/>
                <a:gd name="connsiteY13" fmla="*/ 158115 h 277177"/>
                <a:gd name="connsiteX14" fmla="*/ 85725 w 285750"/>
                <a:gd name="connsiteY14" fmla="*/ 215265 h 277177"/>
                <a:gd name="connsiteX15" fmla="*/ 200025 w 285750"/>
                <a:gd name="connsiteY15" fmla="*/ 158115 h 277177"/>
                <a:gd name="connsiteX16" fmla="*/ 257175 w 285750"/>
                <a:gd name="connsiteY16" fmla="*/ 158115 h 277177"/>
                <a:gd name="connsiteX17" fmla="*/ 257175 w 285750"/>
                <a:gd name="connsiteY17" fmla="*/ 215265 h 277177"/>
                <a:gd name="connsiteX18" fmla="*/ 200025 w 285750"/>
                <a:gd name="connsiteY18" fmla="*/ 215265 h 277177"/>
                <a:gd name="connsiteX19" fmla="*/ 200025 w 285750"/>
                <a:gd name="connsiteY19" fmla="*/ 158115 h 27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0" h="277177">
                  <a:moveTo>
                    <a:pt x="0" y="135731"/>
                  </a:moveTo>
                  <a:lnTo>
                    <a:pt x="0" y="277178"/>
                  </a:lnTo>
                  <a:lnTo>
                    <a:pt x="114300" y="277178"/>
                  </a:lnTo>
                  <a:lnTo>
                    <a:pt x="114300" y="158115"/>
                  </a:lnTo>
                  <a:lnTo>
                    <a:pt x="171450" y="158115"/>
                  </a:lnTo>
                  <a:lnTo>
                    <a:pt x="171450" y="277178"/>
                  </a:lnTo>
                  <a:lnTo>
                    <a:pt x="285750" y="277178"/>
                  </a:lnTo>
                  <a:lnTo>
                    <a:pt x="285750" y="135731"/>
                  </a:lnTo>
                  <a:lnTo>
                    <a:pt x="142875" y="0"/>
                  </a:lnTo>
                  <a:lnTo>
                    <a:pt x="0" y="135731"/>
                  </a:lnTo>
                  <a:close/>
                  <a:moveTo>
                    <a:pt x="85725" y="215265"/>
                  </a:moveTo>
                  <a:lnTo>
                    <a:pt x="28575" y="215265"/>
                  </a:lnTo>
                  <a:lnTo>
                    <a:pt x="28575" y="158115"/>
                  </a:lnTo>
                  <a:lnTo>
                    <a:pt x="85725" y="158115"/>
                  </a:lnTo>
                  <a:lnTo>
                    <a:pt x="85725" y="215265"/>
                  </a:lnTo>
                  <a:close/>
                  <a:moveTo>
                    <a:pt x="200025" y="158115"/>
                  </a:moveTo>
                  <a:lnTo>
                    <a:pt x="257175" y="158115"/>
                  </a:lnTo>
                  <a:lnTo>
                    <a:pt x="257175" y="215265"/>
                  </a:lnTo>
                  <a:lnTo>
                    <a:pt x="200025" y="215265"/>
                  </a:lnTo>
                  <a:lnTo>
                    <a:pt x="200025" y="158115"/>
                  </a:lnTo>
                  <a:close/>
                </a:path>
              </a:pathLst>
            </a:custGeom>
            <a:solidFill>
              <a:srgbClr val="8096AE"/>
            </a:solidFill>
            <a:ln w="4763" cap="flat">
              <a:noFill/>
              <a:prstDash val="solid"/>
              <a:miter/>
            </a:ln>
          </p:spPr>
          <p:txBody>
            <a:bodyPr rtlCol="0" anchor="ctr"/>
            <a:lstStyle/>
            <a:p>
              <a:endParaRPr lang="en-US"/>
            </a:p>
          </p:txBody>
        </p:sp>
      </p:grpSp>
      <p:pic>
        <p:nvPicPr>
          <p:cNvPr id="22" name="Picture 21" descr="Icon&#10;&#10;Description automatically generated">
            <a:extLst>
              <a:ext uri="{FF2B5EF4-FFF2-40B4-BE49-F238E27FC236}">
                <a16:creationId xmlns:a16="http://schemas.microsoft.com/office/drawing/2014/main" id="{0537D1BB-590E-A24E-B2FD-36D5BEB9453E}"/>
              </a:ext>
            </a:extLst>
          </p:cNvPr>
          <p:cNvPicPr>
            <a:picLocks noChangeAspect="1"/>
          </p:cNvPicPr>
          <p:nvPr/>
        </p:nvPicPr>
        <p:blipFill>
          <a:blip r:embed="rId7">
            <a:alphaModFix amt="50000"/>
          </a:blip>
          <a:stretch>
            <a:fillRect/>
          </a:stretch>
        </p:blipFill>
        <p:spPr>
          <a:xfrm>
            <a:off x="543245" y="4513612"/>
            <a:ext cx="926792" cy="2354554"/>
          </a:xfrm>
          <a:prstGeom prst="rect">
            <a:avLst/>
          </a:prstGeom>
        </p:spPr>
      </p:pic>
    </p:spTree>
    <p:extLst>
      <p:ext uri="{BB962C8B-B14F-4D97-AF65-F5344CB8AC3E}">
        <p14:creationId xmlns:p14="http://schemas.microsoft.com/office/powerpoint/2010/main" val="261907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908EB11-CD42-7A42-AD62-277B30B934FE}"/>
              </a:ext>
            </a:extLst>
          </p:cNvPr>
          <p:cNvSpPr>
            <a:spLocks noGrp="1"/>
          </p:cNvSpPr>
          <p:nvPr>
            <p:ph type="body" sz="quarter" idx="11"/>
          </p:nvPr>
        </p:nvSpPr>
        <p:spPr>
          <a:xfrm>
            <a:off x="580378" y="672935"/>
            <a:ext cx="10953254" cy="469900"/>
          </a:xfrm>
        </p:spPr>
        <p:txBody>
          <a:bodyPr>
            <a:noAutofit/>
          </a:bodyPr>
          <a:lstStyle/>
          <a:p>
            <a:r>
              <a:rPr lang="en-US"/>
              <a:t>Target by Household</a:t>
            </a:r>
          </a:p>
        </p:txBody>
      </p:sp>
      <p:sp>
        <p:nvSpPr>
          <p:cNvPr id="8" name="Rectangle 7">
            <a:extLst>
              <a:ext uri="{FF2B5EF4-FFF2-40B4-BE49-F238E27FC236}">
                <a16:creationId xmlns:a16="http://schemas.microsoft.com/office/drawing/2014/main" id="{859148C3-4536-3B42-9803-3D4936453DD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356F5A2-DB54-7F41-AB29-09434ADFC71B}"/>
              </a:ext>
            </a:extLst>
          </p:cNvPr>
          <p:cNvSpPr txBox="1"/>
          <p:nvPr/>
        </p:nvSpPr>
        <p:spPr>
          <a:xfrm>
            <a:off x="6200647" y="2587091"/>
            <a:ext cx="4484950" cy="2616101"/>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dirty="0">
                <a:latin typeface="Poppins" pitchFamily="2" charset="77"/>
                <a:cs typeface="Poppins" pitchFamily="2" charset="77"/>
              </a:rPr>
              <a:t>Reduce mailing costs by only sending one mailer to this address.</a:t>
            </a:r>
          </a:p>
          <a:p>
            <a:pPr marL="342900" indent="-342900">
              <a:spcBef>
                <a:spcPts val="1200"/>
              </a:spcBef>
              <a:buFont typeface="Arial" panose="020B0604020202020204" pitchFamily="34" charset="0"/>
              <a:buChar char="•"/>
            </a:pPr>
            <a:r>
              <a:rPr lang="en-US" dirty="0">
                <a:latin typeface="Poppins" pitchFamily="2" charset="77"/>
                <a:cs typeface="Poppins" pitchFamily="2" charset="77"/>
              </a:rPr>
              <a:t>Know the relationship to a household and not just one individual at a time</a:t>
            </a:r>
          </a:p>
          <a:p>
            <a:pPr marL="342900" indent="-342900">
              <a:spcBef>
                <a:spcPts val="1200"/>
              </a:spcBef>
              <a:buFont typeface="Arial" panose="020B0604020202020204" pitchFamily="34" charset="0"/>
              <a:buChar char="•"/>
            </a:pPr>
            <a:r>
              <a:rPr lang="en-US" dirty="0">
                <a:latin typeface="Poppins" pitchFamily="2" charset="77"/>
                <a:cs typeface="Poppins" pitchFamily="2" charset="77"/>
              </a:rPr>
              <a:t>Improve the customer experience though personalization. </a:t>
            </a:r>
          </a:p>
        </p:txBody>
      </p:sp>
      <p:sp>
        <p:nvSpPr>
          <p:cNvPr id="86" name="TextBox 85">
            <a:extLst>
              <a:ext uri="{FF2B5EF4-FFF2-40B4-BE49-F238E27FC236}">
                <a16:creationId xmlns:a16="http://schemas.microsoft.com/office/drawing/2014/main" id="{08793212-1821-6740-B370-2757E706CB51}"/>
              </a:ext>
            </a:extLst>
          </p:cNvPr>
          <p:cNvSpPr txBox="1"/>
          <p:nvPr/>
        </p:nvSpPr>
        <p:spPr>
          <a:xfrm>
            <a:off x="6200647" y="1905957"/>
            <a:ext cx="4484950" cy="430887"/>
          </a:xfrm>
          <a:prstGeom prst="rect">
            <a:avLst/>
          </a:prstGeom>
          <a:noFill/>
        </p:spPr>
        <p:txBody>
          <a:bodyPr wrap="square" rtlCol="0">
            <a:spAutoFit/>
          </a:bodyPr>
          <a:lstStyle/>
          <a:p>
            <a:r>
              <a:rPr lang="en-US" sz="2200" b="1">
                <a:latin typeface="Poppins SemiBold" pitchFamily="2" charset="77"/>
                <a:cs typeface="Poppins SemiBold" pitchFamily="2" charset="77"/>
              </a:rPr>
              <a:t>Actionable Insights</a:t>
            </a:r>
          </a:p>
        </p:txBody>
      </p:sp>
      <p:pic>
        <p:nvPicPr>
          <p:cNvPr id="14" name="Picture 13">
            <a:extLst>
              <a:ext uri="{FF2B5EF4-FFF2-40B4-BE49-F238E27FC236}">
                <a16:creationId xmlns:a16="http://schemas.microsoft.com/office/drawing/2014/main" id="{86B377F9-A810-1C4A-A52B-57A8DFFDAA16}"/>
              </a:ext>
            </a:extLst>
          </p:cNvPr>
          <p:cNvPicPr>
            <a:picLocks/>
          </p:cNvPicPr>
          <p:nvPr/>
        </p:nvPicPr>
        <p:blipFill rotWithShape="1">
          <a:blip r:embed="rId3"/>
          <a:srcRect l="22124" t="-604" r="17080" b="57743"/>
          <a:stretch/>
        </p:blipFill>
        <p:spPr>
          <a:xfrm>
            <a:off x="987899" y="2259963"/>
            <a:ext cx="3306501" cy="3306501"/>
          </a:xfrm>
          <a:prstGeom prst="ellipse">
            <a:avLst/>
          </a:prstGeom>
          <a:solidFill>
            <a:schemeClr val="accent5">
              <a:lumMod val="20000"/>
              <a:lumOff val="80000"/>
            </a:schemeClr>
          </a:solidFill>
          <a:ln w="98425">
            <a:solidFill>
              <a:schemeClr val="accent5"/>
            </a:solidFill>
          </a:ln>
        </p:spPr>
      </p:pic>
      <p:sp>
        <p:nvSpPr>
          <p:cNvPr id="15" name="Rounded Rectangle 14">
            <a:extLst>
              <a:ext uri="{FF2B5EF4-FFF2-40B4-BE49-F238E27FC236}">
                <a16:creationId xmlns:a16="http://schemas.microsoft.com/office/drawing/2014/main" id="{4426175D-8D2C-EB4A-8C7D-128B33D419C5}"/>
              </a:ext>
            </a:extLst>
          </p:cNvPr>
          <p:cNvSpPr/>
          <p:nvPr/>
        </p:nvSpPr>
        <p:spPr>
          <a:xfrm>
            <a:off x="1322504" y="5387093"/>
            <a:ext cx="2600847" cy="494764"/>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E298EFB-877A-BA49-AD82-C95B07A2144B}"/>
              </a:ext>
            </a:extLst>
          </p:cNvPr>
          <p:cNvSpPr txBox="1"/>
          <p:nvPr/>
        </p:nvSpPr>
        <p:spPr>
          <a:xfrm>
            <a:off x="1322504" y="5450653"/>
            <a:ext cx="2600847" cy="400110"/>
          </a:xfrm>
          <a:prstGeom prst="rect">
            <a:avLst/>
          </a:prstGeom>
          <a:noFill/>
        </p:spPr>
        <p:txBody>
          <a:bodyPr wrap="square" rtlCol="0">
            <a:spAutoFit/>
          </a:bodyPr>
          <a:lstStyle/>
          <a:p>
            <a:pPr algn="ctr"/>
            <a:r>
              <a:rPr lang="en-US" sz="2000">
                <a:latin typeface="Poppins" pitchFamily="2" charset="77"/>
                <a:cs typeface="Poppins" pitchFamily="2" charset="77"/>
              </a:rPr>
              <a:t>Rachel Freeman</a:t>
            </a:r>
          </a:p>
        </p:txBody>
      </p:sp>
      <p:grpSp>
        <p:nvGrpSpPr>
          <p:cNvPr id="50" name="Group 49">
            <a:extLst>
              <a:ext uri="{FF2B5EF4-FFF2-40B4-BE49-F238E27FC236}">
                <a16:creationId xmlns:a16="http://schemas.microsoft.com/office/drawing/2014/main" id="{5E72307B-4F2D-DC42-ABC7-1F6F077F2AF4}"/>
              </a:ext>
            </a:extLst>
          </p:cNvPr>
          <p:cNvGrpSpPr/>
          <p:nvPr/>
        </p:nvGrpSpPr>
        <p:grpSpPr>
          <a:xfrm>
            <a:off x="1064632" y="4787752"/>
            <a:ext cx="515743" cy="515743"/>
            <a:chOff x="3899960" y="2904070"/>
            <a:chExt cx="624049" cy="624049"/>
          </a:xfrm>
        </p:grpSpPr>
        <p:sp>
          <p:nvSpPr>
            <p:cNvPr id="51" name="Oval 50">
              <a:extLst>
                <a:ext uri="{FF2B5EF4-FFF2-40B4-BE49-F238E27FC236}">
                  <a16:creationId xmlns:a16="http://schemas.microsoft.com/office/drawing/2014/main" id="{BCD7464B-F853-504C-A593-A4512CF079CE}"/>
                </a:ext>
              </a:extLst>
            </p:cNvPr>
            <p:cNvSpPr/>
            <p:nvPr/>
          </p:nvSpPr>
          <p:spPr>
            <a:xfrm>
              <a:off x="3899960" y="2904070"/>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5B274C43-CFA9-9D49-8ACF-1EE76D7242C7}"/>
                </a:ext>
              </a:extLst>
            </p:cNvPr>
            <p:cNvSpPr/>
            <p:nvPr/>
          </p:nvSpPr>
          <p:spPr>
            <a:xfrm>
              <a:off x="4029305" y="3042968"/>
              <a:ext cx="400050" cy="208597"/>
            </a:xfrm>
            <a:custGeom>
              <a:avLst/>
              <a:gdLst>
                <a:gd name="connsiteX0" fmla="*/ 314325 w 400050"/>
                <a:gd name="connsiteY0" fmla="*/ 108585 h 208597"/>
                <a:gd name="connsiteX1" fmla="*/ 314325 w 400050"/>
                <a:gd name="connsiteY1" fmla="*/ 28575 h 208597"/>
                <a:gd name="connsiteX2" fmla="*/ 276225 w 400050"/>
                <a:gd name="connsiteY2" fmla="*/ 28575 h 208597"/>
                <a:gd name="connsiteX3" fmla="*/ 276225 w 400050"/>
                <a:gd name="connsiteY3" fmla="*/ 72390 h 208597"/>
                <a:gd name="connsiteX4" fmla="*/ 200025 w 400050"/>
                <a:gd name="connsiteY4" fmla="*/ 0 h 208597"/>
                <a:gd name="connsiteX5" fmla="*/ 200025 w 400050"/>
                <a:gd name="connsiteY5" fmla="*/ 0 h 208597"/>
                <a:gd name="connsiteX6" fmla="*/ 0 w 400050"/>
                <a:gd name="connsiteY6" fmla="*/ 190500 h 208597"/>
                <a:gd name="connsiteX7" fmla="*/ 21431 w 400050"/>
                <a:gd name="connsiteY7" fmla="*/ 208598 h 208597"/>
                <a:gd name="connsiteX8" fmla="*/ 200025 w 400050"/>
                <a:gd name="connsiteY8" fmla="*/ 39053 h 208597"/>
                <a:gd name="connsiteX9" fmla="*/ 200025 w 400050"/>
                <a:gd name="connsiteY9" fmla="*/ 39053 h 208597"/>
                <a:gd name="connsiteX10" fmla="*/ 378619 w 400050"/>
                <a:gd name="connsiteY10" fmla="*/ 208598 h 208597"/>
                <a:gd name="connsiteX11" fmla="*/ 400050 w 400050"/>
                <a:gd name="connsiteY11" fmla="*/ 19050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08597">
                  <a:moveTo>
                    <a:pt x="314325" y="108585"/>
                  </a:moveTo>
                  <a:lnTo>
                    <a:pt x="314325" y="28575"/>
                  </a:lnTo>
                  <a:lnTo>
                    <a:pt x="276225" y="28575"/>
                  </a:lnTo>
                  <a:lnTo>
                    <a:pt x="276225" y="72390"/>
                  </a:lnTo>
                  <a:lnTo>
                    <a:pt x="200025" y="0"/>
                  </a:lnTo>
                  <a:lnTo>
                    <a:pt x="200025" y="0"/>
                  </a:lnTo>
                  <a:lnTo>
                    <a:pt x="0" y="190500"/>
                  </a:lnTo>
                  <a:lnTo>
                    <a:pt x="21431" y="208598"/>
                  </a:lnTo>
                  <a:lnTo>
                    <a:pt x="200025" y="39053"/>
                  </a:lnTo>
                  <a:lnTo>
                    <a:pt x="200025" y="39053"/>
                  </a:lnTo>
                  <a:lnTo>
                    <a:pt x="378619" y="208598"/>
                  </a:lnTo>
                  <a:lnTo>
                    <a:pt x="400050" y="190500"/>
                  </a:lnTo>
                  <a:close/>
                </a:path>
              </a:pathLst>
            </a:custGeom>
            <a:solidFill>
              <a:schemeClr val="accent1"/>
            </a:solidFill>
            <a:ln w="476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6260392-0F89-5C48-AAAE-BC6B8CC84B1B}"/>
                </a:ext>
              </a:extLst>
            </p:cNvPr>
            <p:cNvSpPr/>
            <p:nvPr/>
          </p:nvSpPr>
          <p:spPr>
            <a:xfrm>
              <a:off x="4086455" y="3081258"/>
              <a:ext cx="285750" cy="277177"/>
            </a:xfrm>
            <a:custGeom>
              <a:avLst/>
              <a:gdLst>
                <a:gd name="connsiteX0" fmla="*/ 0 w 285750"/>
                <a:gd name="connsiteY0" fmla="*/ 135731 h 277177"/>
                <a:gd name="connsiteX1" fmla="*/ 0 w 285750"/>
                <a:gd name="connsiteY1" fmla="*/ 277178 h 277177"/>
                <a:gd name="connsiteX2" fmla="*/ 114300 w 285750"/>
                <a:gd name="connsiteY2" fmla="*/ 277178 h 277177"/>
                <a:gd name="connsiteX3" fmla="*/ 114300 w 285750"/>
                <a:gd name="connsiteY3" fmla="*/ 158115 h 277177"/>
                <a:gd name="connsiteX4" fmla="*/ 171450 w 285750"/>
                <a:gd name="connsiteY4" fmla="*/ 158115 h 277177"/>
                <a:gd name="connsiteX5" fmla="*/ 171450 w 285750"/>
                <a:gd name="connsiteY5" fmla="*/ 277178 h 277177"/>
                <a:gd name="connsiteX6" fmla="*/ 285750 w 285750"/>
                <a:gd name="connsiteY6" fmla="*/ 277178 h 277177"/>
                <a:gd name="connsiteX7" fmla="*/ 285750 w 285750"/>
                <a:gd name="connsiteY7" fmla="*/ 135731 h 277177"/>
                <a:gd name="connsiteX8" fmla="*/ 142875 w 285750"/>
                <a:gd name="connsiteY8" fmla="*/ 0 h 277177"/>
                <a:gd name="connsiteX9" fmla="*/ 0 w 285750"/>
                <a:gd name="connsiteY9" fmla="*/ 135731 h 277177"/>
                <a:gd name="connsiteX10" fmla="*/ 85725 w 285750"/>
                <a:gd name="connsiteY10" fmla="*/ 215265 h 277177"/>
                <a:gd name="connsiteX11" fmla="*/ 28575 w 285750"/>
                <a:gd name="connsiteY11" fmla="*/ 215265 h 277177"/>
                <a:gd name="connsiteX12" fmla="*/ 28575 w 285750"/>
                <a:gd name="connsiteY12" fmla="*/ 158115 h 277177"/>
                <a:gd name="connsiteX13" fmla="*/ 85725 w 285750"/>
                <a:gd name="connsiteY13" fmla="*/ 158115 h 277177"/>
                <a:gd name="connsiteX14" fmla="*/ 85725 w 285750"/>
                <a:gd name="connsiteY14" fmla="*/ 215265 h 277177"/>
                <a:gd name="connsiteX15" fmla="*/ 200025 w 285750"/>
                <a:gd name="connsiteY15" fmla="*/ 158115 h 277177"/>
                <a:gd name="connsiteX16" fmla="*/ 257175 w 285750"/>
                <a:gd name="connsiteY16" fmla="*/ 158115 h 277177"/>
                <a:gd name="connsiteX17" fmla="*/ 257175 w 285750"/>
                <a:gd name="connsiteY17" fmla="*/ 215265 h 277177"/>
                <a:gd name="connsiteX18" fmla="*/ 200025 w 285750"/>
                <a:gd name="connsiteY18" fmla="*/ 215265 h 277177"/>
                <a:gd name="connsiteX19" fmla="*/ 200025 w 285750"/>
                <a:gd name="connsiteY19" fmla="*/ 158115 h 27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0" h="277177">
                  <a:moveTo>
                    <a:pt x="0" y="135731"/>
                  </a:moveTo>
                  <a:lnTo>
                    <a:pt x="0" y="277178"/>
                  </a:lnTo>
                  <a:lnTo>
                    <a:pt x="114300" y="277178"/>
                  </a:lnTo>
                  <a:lnTo>
                    <a:pt x="114300" y="158115"/>
                  </a:lnTo>
                  <a:lnTo>
                    <a:pt x="171450" y="158115"/>
                  </a:lnTo>
                  <a:lnTo>
                    <a:pt x="171450" y="277178"/>
                  </a:lnTo>
                  <a:lnTo>
                    <a:pt x="285750" y="277178"/>
                  </a:lnTo>
                  <a:lnTo>
                    <a:pt x="285750" y="135731"/>
                  </a:lnTo>
                  <a:lnTo>
                    <a:pt x="142875" y="0"/>
                  </a:lnTo>
                  <a:lnTo>
                    <a:pt x="0" y="135731"/>
                  </a:lnTo>
                  <a:close/>
                  <a:moveTo>
                    <a:pt x="85725" y="215265"/>
                  </a:moveTo>
                  <a:lnTo>
                    <a:pt x="28575" y="215265"/>
                  </a:lnTo>
                  <a:lnTo>
                    <a:pt x="28575" y="158115"/>
                  </a:lnTo>
                  <a:lnTo>
                    <a:pt x="85725" y="158115"/>
                  </a:lnTo>
                  <a:lnTo>
                    <a:pt x="85725" y="215265"/>
                  </a:lnTo>
                  <a:close/>
                  <a:moveTo>
                    <a:pt x="200025" y="158115"/>
                  </a:moveTo>
                  <a:lnTo>
                    <a:pt x="257175" y="158115"/>
                  </a:lnTo>
                  <a:lnTo>
                    <a:pt x="257175" y="215265"/>
                  </a:lnTo>
                  <a:lnTo>
                    <a:pt x="200025" y="215265"/>
                  </a:lnTo>
                  <a:lnTo>
                    <a:pt x="200025" y="158115"/>
                  </a:lnTo>
                  <a:close/>
                </a:path>
              </a:pathLst>
            </a:custGeom>
            <a:solidFill>
              <a:srgbClr val="8096AE"/>
            </a:solidFill>
            <a:ln w="4763" cap="flat">
              <a:noFill/>
              <a:prstDash val="solid"/>
              <a:miter/>
            </a:ln>
          </p:spPr>
          <p:txBody>
            <a:bodyPr rtlCol="0" anchor="ctr"/>
            <a:lstStyle/>
            <a:p>
              <a:endParaRPr lang="en-US"/>
            </a:p>
          </p:txBody>
        </p:sp>
      </p:grpSp>
    </p:spTree>
    <p:extLst>
      <p:ext uri="{BB962C8B-B14F-4D97-AF65-F5344CB8AC3E}">
        <p14:creationId xmlns:p14="http://schemas.microsoft.com/office/powerpoint/2010/main" val="51663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4B50C85-6CB4-CB48-800E-58B0FA583232}"/>
              </a:ext>
            </a:extLst>
          </p:cNvPr>
          <p:cNvSpPr/>
          <p:nvPr/>
        </p:nvSpPr>
        <p:spPr>
          <a:xfrm>
            <a:off x="0" y="288000"/>
            <a:ext cx="12192000" cy="6858000"/>
          </a:xfrm>
          <a:prstGeom prst="rect">
            <a:avLst/>
          </a:prstGeom>
          <a:gradFill>
            <a:gsLst>
              <a:gs pos="100000">
                <a:srgbClr val="00C9FF">
                  <a:alpha val="26000"/>
                </a:srgbClr>
              </a:gs>
              <a:gs pos="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light&#10;&#10;Description automatically generated">
            <a:extLst>
              <a:ext uri="{FF2B5EF4-FFF2-40B4-BE49-F238E27FC236}">
                <a16:creationId xmlns:a16="http://schemas.microsoft.com/office/drawing/2014/main" id="{FDFBC5B0-1119-BD44-8BEA-F4BB5B42C762}"/>
              </a:ext>
            </a:extLst>
          </p:cNvPr>
          <p:cNvPicPr>
            <a:picLocks noChangeAspect="1"/>
          </p:cNvPicPr>
          <p:nvPr/>
        </p:nvPicPr>
        <p:blipFill>
          <a:blip r:embed="rId3"/>
          <a:stretch>
            <a:fillRect/>
          </a:stretch>
        </p:blipFill>
        <p:spPr>
          <a:xfrm>
            <a:off x="618480" y="2206395"/>
            <a:ext cx="2292742" cy="4363605"/>
          </a:xfrm>
          <a:prstGeom prst="rect">
            <a:avLst/>
          </a:prstGeom>
        </p:spPr>
      </p:pic>
      <p:cxnSp>
        <p:nvCxnSpPr>
          <p:cNvPr id="35" name="Straight Connector 34">
            <a:extLst>
              <a:ext uri="{FF2B5EF4-FFF2-40B4-BE49-F238E27FC236}">
                <a16:creationId xmlns:a16="http://schemas.microsoft.com/office/drawing/2014/main" id="{4ABF1CBC-C6E0-4C49-8697-96941A672837}"/>
              </a:ext>
            </a:extLst>
          </p:cNvPr>
          <p:cNvCxnSpPr>
            <a:cxnSpLocks/>
          </p:cNvCxnSpPr>
          <p:nvPr/>
        </p:nvCxnSpPr>
        <p:spPr>
          <a:xfrm flipH="1" flipV="1">
            <a:off x="5052721" y="1327516"/>
            <a:ext cx="2227964" cy="452178"/>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59148C3-4536-3B42-9803-3D4936453DD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A89F8AD1-B13B-1741-BBD1-DFF225189B62}"/>
              </a:ext>
            </a:extLst>
          </p:cNvPr>
          <p:cNvSpPr/>
          <p:nvPr/>
        </p:nvSpPr>
        <p:spPr>
          <a:xfrm>
            <a:off x="-683649" y="559474"/>
            <a:ext cx="8364676" cy="1687296"/>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TextBox 46">
            <a:extLst>
              <a:ext uri="{FF2B5EF4-FFF2-40B4-BE49-F238E27FC236}">
                <a16:creationId xmlns:a16="http://schemas.microsoft.com/office/drawing/2014/main" id="{075502D0-233C-2F45-B1CF-5A0FC4893653}"/>
              </a:ext>
            </a:extLst>
          </p:cNvPr>
          <p:cNvSpPr txBox="1"/>
          <p:nvPr/>
        </p:nvSpPr>
        <p:spPr>
          <a:xfrm>
            <a:off x="364131" y="848686"/>
            <a:ext cx="6654550" cy="1200329"/>
          </a:xfrm>
          <a:prstGeom prst="rect">
            <a:avLst/>
          </a:prstGeom>
          <a:noFill/>
        </p:spPr>
        <p:txBody>
          <a:bodyPr wrap="square" rtlCol="0">
            <a:spAutoFit/>
          </a:bodyPr>
          <a:lstStyle/>
          <a:p>
            <a:r>
              <a:rPr lang="en-US" sz="2400">
                <a:latin typeface="Poppins" pitchFamily="2" charset="77"/>
                <a:cs typeface="Poppins" pitchFamily="2" charset="77"/>
              </a:rPr>
              <a:t>Transactional data and predictive modeling reveal insights. </a:t>
            </a:r>
          </a:p>
          <a:p>
            <a:endParaRPr lang="en-US" sz="2400">
              <a:latin typeface="Poppins" pitchFamily="2" charset="77"/>
              <a:cs typeface="Poppins" pitchFamily="2" charset="77"/>
            </a:endParaRPr>
          </a:p>
        </p:txBody>
      </p:sp>
      <p:pic>
        <p:nvPicPr>
          <p:cNvPr id="3" name="Picture 2" descr="Icon&#10;&#10;Description automatically generated">
            <a:extLst>
              <a:ext uri="{FF2B5EF4-FFF2-40B4-BE49-F238E27FC236}">
                <a16:creationId xmlns:a16="http://schemas.microsoft.com/office/drawing/2014/main" id="{963B23A6-4F14-AA4D-937E-92ED31087751}"/>
              </a:ext>
            </a:extLst>
          </p:cNvPr>
          <p:cNvPicPr>
            <a:picLocks noChangeAspect="1"/>
          </p:cNvPicPr>
          <p:nvPr/>
        </p:nvPicPr>
        <p:blipFill>
          <a:blip r:embed="rId4"/>
          <a:stretch>
            <a:fillRect/>
          </a:stretch>
        </p:blipFill>
        <p:spPr>
          <a:xfrm>
            <a:off x="1998567" y="2802318"/>
            <a:ext cx="3643614" cy="4790678"/>
          </a:xfrm>
          <a:prstGeom prst="rect">
            <a:avLst/>
          </a:prstGeom>
        </p:spPr>
      </p:pic>
    </p:spTree>
    <p:extLst>
      <p:ext uri="{BB962C8B-B14F-4D97-AF65-F5344CB8AC3E}">
        <p14:creationId xmlns:p14="http://schemas.microsoft.com/office/powerpoint/2010/main" val="405501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4B50C85-6CB4-CB48-800E-58B0FA583232}"/>
              </a:ext>
            </a:extLst>
          </p:cNvPr>
          <p:cNvSpPr/>
          <p:nvPr/>
        </p:nvSpPr>
        <p:spPr>
          <a:xfrm>
            <a:off x="0" y="0"/>
            <a:ext cx="12192000" cy="6858000"/>
          </a:xfrm>
          <a:prstGeom prst="rect">
            <a:avLst/>
          </a:prstGeom>
          <a:gradFill>
            <a:gsLst>
              <a:gs pos="100000">
                <a:srgbClr val="00C9FF">
                  <a:alpha val="26000"/>
                </a:srgbClr>
              </a:gs>
              <a:gs pos="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light&#10;&#10;Description automatically generated">
            <a:extLst>
              <a:ext uri="{FF2B5EF4-FFF2-40B4-BE49-F238E27FC236}">
                <a16:creationId xmlns:a16="http://schemas.microsoft.com/office/drawing/2014/main" id="{FDFBC5B0-1119-BD44-8BEA-F4BB5B42C762}"/>
              </a:ext>
            </a:extLst>
          </p:cNvPr>
          <p:cNvPicPr>
            <a:picLocks noChangeAspect="1"/>
          </p:cNvPicPr>
          <p:nvPr/>
        </p:nvPicPr>
        <p:blipFill>
          <a:blip r:embed="rId3"/>
          <a:stretch>
            <a:fillRect/>
          </a:stretch>
        </p:blipFill>
        <p:spPr>
          <a:xfrm>
            <a:off x="618480" y="2206395"/>
            <a:ext cx="2292742" cy="4363605"/>
          </a:xfrm>
          <a:prstGeom prst="rect">
            <a:avLst/>
          </a:prstGeom>
        </p:spPr>
      </p:pic>
      <p:cxnSp>
        <p:nvCxnSpPr>
          <p:cNvPr id="35" name="Straight Connector 34">
            <a:extLst>
              <a:ext uri="{FF2B5EF4-FFF2-40B4-BE49-F238E27FC236}">
                <a16:creationId xmlns:a16="http://schemas.microsoft.com/office/drawing/2014/main" id="{4ABF1CBC-C6E0-4C49-8697-96941A672837}"/>
              </a:ext>
            </a:extLst>
          </p:cNvPr>
          <p:cNvCxnSpPr>
            <a:cxnSpLocks/>
          </p:cNvCxnSpPr>
          <p:nvPr/>
        </p:nvCxnSpPr>
        <p:spPr>
          <a:xfrm flipH="1" flipV="1">
            <a:off x="5052721" y="1327516"/>
            <a:ext cx="2227964" cy="452178"/>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59148C3-4536-3B42-9803-3D4936453DD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C3D24FF5-5BC2-844C-96AE-9A526F7D4B02}"/>
              </a:ext>
            </a:extLst>
          </p:cNvPr>
          <p:cNvGrpSpPr/>
          <p:nvPr/>
        </p:nvGrpSpPr>
        <p:grpSpPr>
          <a:xfrm>
            <a:off x="6286374" y="1342199"/>
            <a:ext cx="2673947" cy="4135768"/>
            <a:chOff x="6286374" y="1342199"/>
            <a:chExt cx="2673947" cy="4135768"/>
          </a:xfrm>
        </p:grpSpPr>
        <p:cxnSp>
          <p:nvCxnSpPr>
            <p:cNvPr id="39" name="Straight Connector 38">
              <a:extLst>
                <a:ext uri="{FF2B5EF4-FFF2-40B4-BE49-F238E27FC236}">
                  <a16:creationId xmlns:a16="http://schemas.microsoft.com/office/drawing/2014/main" id="{F6D7505B-217C-DB40-ACFC-F615B6598DE7}"/>
                </a:ext>
              </a:extLst>
            </p:cNvPr>
            <p:cNvCxnSpPr>
              <a:cxnSpLocks/>
              <a:stCxn id="46" idx="4"/>
            </p:cNvCxnSpPr>
            <p:nvPr/>
          </p:nvCxnSpPr>
          <p:spPr>
            <a:xfrm>
              <a:off x="7470473" y="1342199"/>
              <a:ext cx="166120" cy="3207046"/>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C8F374E7-0E51-CA4F-BB5E-D7E5C3553167}"/>
                </a:ext>
              </a:extLst>
            </p:cNvPr>
            <p:cNvSpPr/>
            <p:nvPr/>
          </p:nvSpPr>
          <p:spPr>
            <a:xfrm>
              <a:off x="6286374" y="4337747"/>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a:extLst>
                <a:ext uri="{FF2B5EF4-FFF2-40B4-BE49-F238E27FC236}">
                  <a16:creationId xmlns:a16="http://schemas.microsoft.com/office/drawing/2014/main" id="{3A4AFDAE-5ACC-EF45-9262-FDE89FF164FF}"/>
                </a:ext>
              </a:extLst>
            </p:cNvPr>
            <p:cNvSpPr txBox="1"/>
            <p:nvPr/>
          </p:nvSpPr>
          <p:spPr>
            <a:xfrm>
              <a:off x="6286374" y="4428449"/>
              <a:ext cx="2673947" cy="1049518"/>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Fidelity</a:t>
              </a:r>
            </a:p>
            <a:p>
              <a:pPr algn="ctr">
                <a:lnSpc>
                  <a:spcPct val="110000"/>
                </a:lnSpc>
              </a:pPr>
              <a:r>
                <a:rPr lang="en-US" sz="1400">
                  <a:latin typeface="Poppins" pitchFamily="2" charset="77"/>
                  <a:cs typeface="Poppins" pitchFamily="2" charset="77"/>
                </a:rPr>
                <a:t>Monthly outgoing transaction of $400.00</a:t>
              </a:r>
            </a:p>
            <a:p>
              <a:pPr algn="ctr"/>
              <a:endParaRPr lang="en-US" sz="1600">
                <a:latin typeface="Poppins" pitchFamily="2" charset="77"/>
                <a:cs typeface="Poppins" pitchFamily="2" charset="77"/>
              </a:endParaRPr>
            </a:p>
          </p:txBody>
        </p:sp>
      </p:grpSp>
      <p:sp>
        <p:nvSpPr>
          <p:cNvPr id="41" name="Rounded Rectangle 40">
            <a:extLst>
              <a:ext uri="{FF2B5EF4-FFF2-40B4-BE49-F238E27FC236}">
                <a16:creationId xmlns:a16="http://schemas.microsoft.com/office/drawing/2014/main" id="{A89F8AD1-B13B-1741-BBD1-DFF225189B62}"/>
              </a:ext>
            </a:extLst>
          </p:cNvPr>
          <p:cNvSpPr/>
          <p:nvPr/>
        </p:nvSpPr>
        <p:spPr>
          <a:xfrm>
            <a:off x="-683649" y="769277"/>
            <a:ext cx="8364676" cy="1267690"/>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TextBox 46">
            <a:extLst>
              <a:ext uri="{FF2B5EF4-FFF2-40B4-BE49-F238E27FC236}">
                <a16:creationId xmlns:a16="http://schemas.microsoft.com/office/drawing/2014/main" id="{075502D0-233C-2F45-B1CF-5A0FC4893653}"/>
              </a:ext>
            </a:extLst>
          </p:cNvPr>
          <p:cNvSpPr txBox="1"/>
          <p:nvPr/>
        </p:nvSpPr>
        <p:spPr>
          <a:xfrm>
            <a:off x="364132" y="987623"/>
            <a:ext cx="4347209" cy="830997"/>
          </a:xfrm>
          <a:prstGeom prst="rect">
            <a:avLst/>
          </a:prstGeom>
          <a:noFill/>
        </p:spPr>
        <p:txBody>
          <a:bodyPr wrap="square" rtlCol="0">
            <a:spAutoFit/>
          </a:bodyPr>
          <a:lstStyle/>
          <a:p>
            <a:r>
              <a:rPr lang="en-US" sz="2400">
                <a:latin typeface="Poppins" pitchFamily="2" charset="77"/>
                <a:cs typeface="Poppins" pitchFamily="2" charset="77"/>
              </a:rPr>
              <a:t>Is money leaving our bank to go to competitors?</a:t>
            </a:r>
          </a:p>
        </p:txBody>
      </p:sp>
      <p:pic>
        <p:nvPicPr>
          <p:cNvPr id="3" name="Picture 2" descr="Icon&#10;&#10;Description automatically generated">
            <a:extLst>
              <a:ext uri="{FF2B5EF4-FFF2-40B4-BE49-F238E27FC236}">
                <a16:creationId xmlns:a16="http://schemas.microsoft.com/office/drawing/2014/main" id="{963B23A6-4F14-AA4D-937E-92ED31087751}"/>
              </a:ext>
            </a:extLst>
          </p:cNvPr>
          <p:cNvPicPr>
            <a:picLocks noChangeAspect="1"/>
          </p:cNvPicPr>
          <p:nvPr/>
        </p:nvPicPr>
        <p:blipFill>
          <a:blip r:embed="rId4"/>
          <a:stretch>
            <a:fillRect/>
          </a:stretch>
        </p:blipFill>
        <p:spPr>
          <a:xfrm>
            <a:off x="1998567" y="2802318"/>
            <a:ext cx="3643614" cy="4790678"/>
          </a:xfrm>
          <a:prstGeom prst="rect">
            <a:avLst/>
          </a:prstGeom>
        </p:spPr>
      </p:pic>
      <p:grpSp>
        <p:nvGrpSpPr>
          <p:cNvPr id="5" name="Group 4">
            <a:extLst>
              <a:ext uri="{FF2B5EF4-FFF2-40B4-BE49-F238E27FC236}">
                <a16:creationId xmlns:a16="http://schemas.microsoft.com/office/drawing/2014/main" id="{9CFF0939-C9F6-E54F-A5B0-4B189B23BF28}"/>
              </a:ext>
            </a:extLst>
          </p:cNvPr>
          <p:cNvGrpSpPr/>
          <p:nvPr/>
        </p:nvGrpSpPr>
        <p:grpSpPr>
          <a:xfrm>
            <a:off x="7623382" y="1349539"/>
            <a:ext cx="3576128" cy="2379450"/>
            <a:chOff x="7623382" y="1349539"/>
            <a:chExt cx="3576128" cy="2379450"/>
          </a:xfrm>
        </p:grpSpPr>
        <p:cxnSp>
          <p:nvCxnSpPr>
            <p:cNvPr id="50" name="Straight Connector 49">
              <a:extLst>
                <a:ext uri="{FF2B5EF4-FFF2-40B4-BE49-F238E27FC236}">
                  <a16:creationId xmlns:a16="http://schemas.microsoft.com/office/drawing/2014/main" id="{CD4D4A6A-6970-954A-B9E1-526938472F49}"/>
                </a:ext>
              </a:extLst>
            </p:cNvPr>
            <p:cNvCxnSpPr>
              <a:cxnSpLocks/>
              <a:stCxn id="49" idx="1"/>
            </p:cNvCxnSpPr>
            <p:nvPr/>
          </p:nvCxnSpPr>
          <p:spPr>
            <a:xfrm>
              <a:off x="7623382" y="1349539"/>
              <a:ext cx="2484714" cy="1505947"/>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86D3B267-68E4-4048-82BA-A78B419F4E56}"/>
                </a:ext>
              </a:extLst>
            </p:cNvPr>
            <p:cNvSpPr/>
            <p:nvPr/>
          </p:nvSpPr>
          <p:spPr>
            <a:xfrm>
              <a:off x="8525563" y="2603388"/>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7F869156-343A-F649-9531-E087810AAEF4}"/>
                </a:ext>
              </a:extLst>
            </p:cNvPr>
            <p:cNvSpPr txBox="1"/>
            <p:nvPr/>
          </p:nvSpPr>
          <p:spPr>
            <a:xfrm>
              <a:off x="8525563" y="2694090"/>
              <a:ext cx="2673947" cy="1034899"/>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Wells Fargo</a:t>
              </a:r>
            </a:p>
            <a:p>
              <a:pPr algn="ctr">
                <a:lnSpc>
                  <a:spcPct val="110000"/>
                </a:lnSpc>
              </a:pPr>
              <a:r>
                <a:rPr lang="en-US" sz="1400">
                  <a:latin typeface="Poppins" pitchFamily="2" charset="77"/>
                  <a:cs typeface="Poppins" pitchFamily="2" charset="77"/>
                </a:rPr>
                <a:t>Monthly outgoing transaction of $1295.68</a:t>
              </a:r>
              <a:endParaRPr lang="en-US" sz="1600">
                <a:latin typeface="Poppins" pitchFamily="2" charset="77"/>
                <a:cs typeface="Poppins" pitchFamily="2" charset="77"/>
              </a:endParaRPr>
            </a:p>
            <a:p>
              <a:pPr algn="ctr">
                <a:lnSpc>
                  <a:spcPct val="110000"/>
                </a:lnSpc>
              </a:pPr>
              <a:endParaRPr lang="en-US" sz="1400">
                <a:solidFill>
                  <a:srgbClr val="002E5C"/>
                </a:solidFill>
                <a:latin typeface="Poppins" pitchFamily="2" charset="77"/>
                <a:ea typeface="Open Sans" panose="020B0606030504020204" pitchFamily="34" charset="0"/>
                <a:cs typeface="Poppins" pitchFamily="2" charset="77"/>
              </a:endParaRPr>
            </a:p>
          </p:txBody>
        </p:sp>
      </p:grpSp>
      <p:sp>
        <p:nvSpPr>
          <p:cNvPr id="44" name="Oval 43">
            <a:extLst>
              <a:ext uri="{FF2B5EF4-FFF2-40B4-BE49-F238E27FC236}">
                <a16:creationId xmlns:a16="http://schemas.microsoft.com/office/drawing/2014/main" id="{53DAE151-467B-A144-8CF6-1D33A7723278}"/>
              </a:ext>
            </a:extLst>
          </p:cNvPr>
          <p:cNvSpPr/>
          <p:nvPr/>
        </p:nvSpPr>
        <p:spPr>
          <a:xfrm>
            <a:off x="6966483" y="769277"/>
            <a:ext cx="1216095" cy="1216095"/>
          </a:xfrm>
          <a:prstGeom prst="ellipse">
            <a:avLst/>
          </a:prstGeom>
          <a:solidFill>
            <a:schemeClr val="accent5"/>
          </a:solidFill>
          <a:ln w="1143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96D9835-A9E4-7043-A220-3ED59DE32DAF}"/>
              </a:ext>
            </a:extLst>
          </p:cNvPr>
          <p:cNvGrpSpPr/>
          <p:nvPr/>
        </p:nvGrpSpPr>
        <p:grpSpPr>
          <a:xfrm>
            <a:off x="7141795" y="1160246"/>
            <a:ext cx="859706" cy="524711"/>
            <a:chOff x="3371256" y="2366355"/>
            <a:chExt cx="441163" cy="269261"/>
          </a:xfrm>
        </p:grpSpPr>
        <p:sp>
          <p:nvSpPr>
            <p:cNvPr id="37" name="Freeform 36">
              <a:extLst>
                <a:ext uri="{FF2B5EF4-FFF2-40B4-BE49-F238E27FC236}">
                  <a16:creationId xmlns:a16="http://schemas.microsoft.com/office/drawing/2014/main" id="{32D94B3F-A96C-2748-84EF-97695B5D3886}"/>
                </a:ext>
              </a:extLst>
            </p:cNvPr>
            <p:cNvSpPr/>
            <p:nvPr/>
          </p:nvSpPr>
          <p:spPr>
            <a:xfrm>
              <a:off x="3565453" y="2588790"/>
              <a:ext cx="39764" cy="42971"/>
            </a:xfrm>
            <a:custGeom>
              <a:avLst/>
              <a:gdLst>
                <a:gd name="connsiteX0" fmla="*/ 11002 w 39764"/>
                <a:gd name="connsiteY0" fmla="*/ 42971 h 42971"/>
                <a:gd name="connsiteX1" fmla="*/ 3390 w 39764"/>
                <a:gd name="connsiteY1" fmla="*/ 40434 h 42971"/>
                <a:gd name="connsiteX2" fmla="*/ 2375 w 39764"/>
                <a:gd name="connsiteY2" fmla="*/ 26226 h 42971"/>
                <a:gd name="connsiteX3" fmla="*/ 22166 w 39764"/>
                <a:gd name="connsiteY3" fmla="*/ 3390 h 42971"/>
                <a:gd name="connsiteX4" fmla="*/ 36375 w 39764"/>
                <a:gd name="connsiteY4" fmla="*/ 2375 h 42971"/>
                <a:gd name="connsiteX5" fmla="*/ 37389 w 39764"/>
                <a:gd name="connsiteY5" fmla="*/ 16584 h 42971"/>
                <a:gd name="connsiteX6" fmla="*/ 17599 w 39764"/>
                <a:gd name="connsiteY6" fmla="*/ 39419 h 42971"/>
                <a:gd name="connsiteX7" fmla="*/ 11002 w 39764"/>
                <a:gd name="connsiteY7" fmla="*/ 42971 h 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64" h="42971">
                  <a:moveTo>
                    <a:pt x="11002" y="42971"/>
                  </a:moveTo>
                  <a:cubicBezTo>
                    <a:pt x="8465" y="42971"/>
                    <a:pt x="5420" y="42464"/>
                    <a:pt x="3390" y="40434"/>
                  </a:cubicBezTo>
                  <a:cubicBezTo>
                    <a:pt x="-669" y="36882"/>
                    <a:pt x="-1177" y="30285"/>
                    <a:pt x="2375" y="26226"/>
                  </a:cubicBezTo>
                  <a:lnTo>
                    <a:pt x="22166" y="3390"/>
                  </a:lnTo>
                  <a:cubicBezTo>
                    <a:pt x="25718" y="-669"/>
                    <a:pt x="32315" y="-1177"/>
                    <a:pt x="36375" y="2375"/>
                  </a:cubicBezTo>
                  <a:cubicBezTo>
                    <a:pt x="40434" y="5928"/>
                    <a:pt x="40942" y="12524"/>
                    <a:pt x="37389" y="16584"/>
                  </a:cubicBezTo>
                  <a:lnTo>
                    <a:pt x="17599" y="39419"/>
                  </a:lnTo>
                  <a:cubicBezTo>
                    <a:pt x="16077" y="41449"/>
                    <a:pt x="13539" y="42464"/>
                    <a:pt x="11002" y="42971"/>
                  </a:cubicBezTo>
                  <a:close/>
                </a:path>
              </a:pathLst>
            </a:custGeom>
            <a:solidFill>
              <a:schemeClr val="tx1"/>
            </a:solidFill>
            <a:ln w="506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591A7AC-38CC-A04B-88A2-7CB940A6D086}"/>
                </a:ext>
              </a:extLst>
            </p:cNvPr>
            <p:cNvSpPr/>
            <p:nvPr/>
          </p:nvSpPr>
          <p:spPr>
            <a:xfrm>
              <a:off x="3531714" y="2568244"/>
              <a:ext cx="48379" cy="51972"/>
            </a:xfrm>
            <a:custGeom>
              <a:avLst/>
              <a:gdLst>
                <a:gd name="connsiteX0" fmla="*/ 13787 w 48379"/>
                <a:gd name="connsiteY0" fmla="*/ 51846 h 51972"/>
                <a:gd name="connsiteX1" fmla="*/ 4146 w 48379"/>
                <a:gd name="connsiteY1" fmla="*/ 48801 h 51972"/>
                <a:gd name="connsiteX2" fmla="*/ 3131 w 48379"/>
                <a:gd name="connsiteY2" fmla="*/ 31040 h 51972"/>
                <a:gd name="connsiteX3" fmla="*/ 26473 w 48379"/>
                <a:gd name="connsiteY3" fmla="*/ 4146 h 51972"/>
                <a:gd name="connsiteX4" fmla="*/ 44234 w 48379"/>
                <a:gd name="connsiteY4" fmla="*/ 3131 h 51972"/>
                <a:gd name="connsiteX5" fmla="*/ 45249 w 48379"/>
                <a:gd name="connsiteY5" fmla="*/ 20891 h 51972"/>
                <a:gd name="connsiteX6" fmla="*/ 21906 w 48379"/>
                <a:gd name="connsiteY6" fmla="*/ 47786 h 51972"/>
                <a:gd name="connsiteX7" fmla="*/ 13787 w 48379"/>
                <a:gd name="connsiteY7" fmla="*/ 51846 h 5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79" h="51972">
                  <a:moveTo>
                    <a:pt x="13787" y="51846"/>
                  </a:moveTo>
                  <a:cubicBezTo>
                    <a:pt x="10235" y="52353"/>
                    <a:pt x="7190" y="51338"/>
                    <a:pt x="4146" y="48801"/>
                  </a:cubicBezTo>
                  <a:cubicBezTo>
                    <a:pt x="-929" y="44234"/>
                    <a:pt x="-1436" y="36115"/>
                    <a:pt x="3131" y="31040"/>
                  </a:cubicBezTo>
                  <a:lnTo>
                    <a:pt x="26473" y="4146"/>
                  </a:lnTo>
                  <a:cubicBezTo>
                    <a:pt x="31040" y="-929"/>
                    <a:pt x="39160" y="-1436"/>
                    <a:pt x="44234" y="3131"/>
                  </a:cubicBezTo>
                  <a:cubicBezTo>
                    <a:pt x="49309" y="7698"/>
                    <a:pt x="49816" y="15817"/>
                    <a:pt x="45249" y="20891"/>
                  </a:cubicBezTo>
                  <a:lnTo>
                    <a:pt x="21906" y="47786"/>
                  </a:lnTo>
                  <a:cubicBezTo>
                    <a:pt x="19876" y="50324"/>
                    <a:pt x="16832" y="51846"/>
                    <a:pt x="13787" y="51846"/>
                  </a:cubicBezTo>
                  <a:close/>
                </a:path>
              </a:pathLst>
            </a:custGeom>
            <a:solidFill>
              <a:schemeClr val="tx1"/>
            </a:solidFill>
            <a:ln w="506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BF0B82B-0557-D140-88CE-96113D0A4A4A}"/>
                </a:ext>
              </a:extLst>
            </p:cNvPr>
            <p:cNvSpPr/>
            <p:nvPr/>
          </p:nvSpPr>
          <p:spPr>
            <a:xfrm>
              <a:off x="3497178" y="2544365"/>
              <a:ext cx="53512" cy="57046"/>
            </a:xfrm>
            <a:custGeom>
              <a:avLst/>
              <a:gdLst>
                <a:gd name="connsiteX0" fmla="*/ 16353 w 53512"/>
                <a:gd name="connsiteY0" fmla="*/ 56949 h 57046"/>
                <a:gd name="connsiteX1" fmla="*/ 5189 w 53512"/>
                <a:gd name="connsiteY1" fmla="*/ 53397 h 57046"/>
                <a:gd name="connsiteX2" fmla="*/ 3667 w 53512"/>
                <a:gd name="connsiteY2" fmla="*/ 32084 h 57046"/>
                <a:gd name="connsiteX3" fmla="*/ 27010 w 53512"/>
                <a:gd name="connsiteY3" fmla="*/ 5189 h 57046"/>
                <a:gd name="connsiteX4" fmla="*/ 48323 w 53512"/>
                <a:gd name="connsiteY4" fmla="*/ 3667 h 57046"/>
                <a:gd name="connsiteX5" fmla="*/ 49845 w 53512"/>
                <a:gd name="connsiteY5" fmla="*/ 24980 h 57046"/>
                <a:gd name="connsiteX6" fmla="*/ 26502 w 53512"/>
                <a:gd name="connsiteY6" fmla="*/ 51875 h 57046"/>
                <a:gd name="connsiteX7" fmla="*/ 16353 w 53512"/>
                <a:gd name="connsiteY7" fmla="*/ 56949 h 5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12" h="57046">
                  <a:moveTo>
                    <a:pt x="16353" y="56949"/>
                  </a:moveTo>
                  <a:cubicBezTo>
                    <a:pt x="12294" y="57457"/>
                    <a:pt x="8234" y="55934"/>
                    <a:pt x="5189" y="53397"/>
                  </a:cubicBezTo>
                  <a:cubicBezTo>
                    <a:pt x="-900" y="47815"/>
                    <a:pt x="-1915" y="38174"/>
                    <a:pt x="3667" y="32084"/>
                  </a:cubicBezTo>
                  <a:lnTo>
                    <a:pt x="27010" y="5189"/>
                  </a:lnTo>
                  <a:cubicBezTo>
                    <a:pt x="32592" y="-900"/>
                    <a:pt x="42233" y="-1915"/>
                    <a:pt x="48323" y="3667"/>
                  </a:cubicBezTo>
                  <a:cubicBezTo>
                    <a:pt x="54412" y="9249"/>
                    <a:pt x="55427" y="18891"/>
                    <a:pt x="49845" y="24980"/>
                  </a:cubicBezTo>
                  <a:lnTo>
                    <a:pt x="26502" y="51875"/>
                  </a:lnTo>
                  <a:cubicBezTo>
                    <a:pt x="23965" y="54920"/>
                    <a:pt x="19905" y="56949"/>
                    <a:pt x="16353" y="56949"/>
                  </a:cubicBezTo>
                  <a:close/>
                </a:path>
              </a:pathLst>
            </a:custGeom>
            <a:solidFill>
              <a:schemeClr val="tx1"/>
            </a:solidFill>
            <a:ln w="506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D1C91BA-ABB0-654D-8273-0DB8D0CC855B}"/>
                </a:ext>
              </a:extLst>
            </p:cNvPr>
            <p:cNvSpPr/>
            <p:nvPr/>
          </p:nvSpPr>
          <p:spPr>
            <a:xfrm>
              <a:off x="3460135" y="2522037"/>
              <a:ext cx="57064" cy="60598"/>
            </a:xfrm>
            <a:custGeom>
              <a:avLst/>
              <a:gdLst>
                <a:gd name="connsiteX0" fmla="*/ 16353 w 57064"/>
                <a:gd name="connsiteY0" fmla="*/ 60501 h 60598"/>
                <a:gd name="connsiteX1" fmla="*/ 5189 w 57064"/>
                <a:gd name="connsiteY1" fmla="*/ 56949 h 60598"/>
                <a:gd name="connsiteX2" fmla="*/ 3667 w 57064"/>
                <a:gd name="connsiteY2" fmla="*/ 35636 h 60598"/>
                <a:gd name="connsiteX3" fmla="*/ 30562 w 57064"/>
                <a:gd name="connsiteY3" fmla="*/ 5189 h 60598"/>
                <a:gd name="connsiteX4" fmla="*/ 51875 w 57064"/>
                <a:gd name="connsiteY4" fmla="*/ 3667 h 60598"/>
                <a:gd name="connsiteX5" fmla="*/ 53397 w 57064"/>
                <a:gd name="connsiteY5" fmla="*/ 24980 h 60598"/>
                <a:gd name="connsiteX6" fmla="*/ 26502 w 57064"/>
                <a:gd name="connsiteY6" fmla="*/ 55427 h 60598"/>
                <a:gd name="connsiteX7" fmla="*/ 16353 w 57064"/>
                <a:gd name="connsiteY7" fmla="*/ 60501 h 6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4" h="60598">
                  <a:moveTo>
                    <a:pt x="16353" y="60501"/>
                  </a:moveTo>
                  <a:cubicBezTo>
                    <a:pt x="12294" y="61009"/>
                    <a:pt x="8234" y="59487"/>
                    <a:pt x="5189" y="56949"/>
                  </a:cubicBezTo>
                  <a:cubicBezTo>
                    <a:pt x="-900" y="51367"/>
                    <a:pt x="-1915" y="41726"/>
                    <a:pt x="3667" y="35636"/>
                  </a:cubicBezTo>
                  <a:lnTo>
                    <a:pt x="30562" y="5189"/>
                  </a:lnTo>
                  <a:cubicBezTo>
                    <a:pt x="36144" y="-900"/>
                    <a:pt x="45785" y="-1915"/>
                    <a:pt x="51875" y="3667"/>
                  </a:cubicBezTo>
                  <a:cubicBezTo>
                    <a:pt x="57964" y="9249"/>
                    <a:pt x="58979" y="18891"/>
                    <a:pt x="53397" y="24980"/>
                  </a:cubicBezTo>
                  <a:lnTo>
                    <a:pt x="26502" y="55427"/>
                  </a:lnTo>
                  <a:cubicBezTo>
                    <a:pt x="23458" y="58472"/>
                    <a:pt x="19905" y="59994"/>
                    <a:pt x="16353" y="60501"/>
                  </a:cubicBezTo>
                  <a:close/>
                </a:path>
              </a:pathLst>
            </a:custGeom>
            <a:solidFill>
              <a:schemeClr val="tx1"/>
            </a:solidFill>
            <a:ln w="506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5F0DE9F-29F2-714F-8FAF-DFC73151AD59}"/>
                </a:ext>
              </a:extLst>
            </p:cNvPr>
            <p:cNvSpPr/>
            <p:nvPr/>
          </p:nvSpPr>
          <p:spPr>
            <a:xfrm>
              <a:off x="3710890" y="2366355"/>
              <a:ext cx="101529" cy="120812"/>
            </a:xfrm>
            <a:custGeom>
              <a:avLst/>
              <a:gdLst>
                <a:gd name="connsiteX0" fmla="*/ 101530 w 101529"/>
                <a:gd name="connsiteY0" fmla="*/ 95401 h 120812"/>
                <a:gd name="connsiteX1" fmla="*/ 62456 w 101529"/>
                <a:gd name="connsiteY1" fmla="*/ 119251 h 120812"/>
                <a:gd name="connsiteX2" fmla="*/ 48755 w 101529"/>
                <a:gd name="connsiteY2" fmla="*/ 115699 h 120812"/>
                <a:gd name="connsiteX3" fmla="*/ 1562 w 101529"/>
                <a:gd name="connsiteY3" fmla="*/ 37551 h 120812"/>
                <a:gd name="connsiteX4" fmla="*/ 5114 w 101529"/>
                <a:gd name="connsiteY4" fmla="*/ 23850 h 120812"/>
                <a:gd name="connsiteX5" fmla="*/ 44188 w 101529"/>
                <a:gd name="connsiteY5" fmla="*/ 0 h 120812"/>
                <a:gd name="connsiteX6" fmla="*/ 101530 w 101529"/>
                <a:gd name="connsiteY6" fmla="*/ 95401 h 12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29" h="120812">
                  <a:moveTo>
                    <a:pt x="101530" y="95401"/>
                  </a:moveTo>
                  <a:lnTo>
                    <a:pt x="62456" y="119251"/>
                  </a:lnTo>
                  <a:cubicBezTo>
                    <a:pt x="57889" y="122295"/>
                    <a:pt x="51292" y="120773"/>
                    <a:pt x="48755" y="115699"/>
                  </a:cubicBezTo>
                  <a:lnTo>
                    <a:pt x="1562" y="37551"/>
                  </a:lnTo>
                  <a:cubicBezTo>
                    <a:pt x="-1483" y="32984"/>
                    <a:pt x="40" y="26387"/>
                    <a:pt x="5114" y="23850"/>
                  </a:cubicBezTo>
                  <a:lnTo>
                    <a:pt x="44188" y="0"/>
                  </a:lnTo>
                  <a:lnTo>
                    <a:pt x="101530" y="95401"/>
                  </a:lnTo>
                  <a:close/>
                </a:path>
              </a:pathLst>
            </a:custGeom>
            <a:solidFill>
              <a:schemeClr val="tx1"/>
            </a:solidFill>
            <a:ln w="506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B289064-DA21-8344-B90B-4B2D298053B7}"/>
                </a:ext>
              </a:extLst>
            </p:cNvPr>
            <p:cNvSpPr/>
            <p:nvPr/>
          </p:nvSpPr>
          <p:spPr>
            <a:xfrm>
              <a:off x="3534791" y="2407383"/>
              <a:ext cx="214704" cy="119326"/>
            </a:xfrm>
            <a:custGeom>
              <a:avLst/>
              <a:gdLst>
                <a:gd name="connsiteX0" fmla="*/ 171572 w 214704"/>
                <a:gd name="connsiteY0" fmla="*/ 6672 h 119326"/>
                <a:gd name="connsiteX1" fmla="*/ 65007 w 214704"/>
                <a:gd name="connsiteY1" fmla="*/ 583 h 119326"/>
                <a:gd name="connsiteX2" fmla="*/ 62470 w 214704"/>
                <a:gd name="connsiteY2" fmla="*/ 76 h 119326"/>
                <a:gd name="connsiteX3" fmla="*/ 45216 w 214704"/>
                <a:gd name="connsiteY3" fmla="*/ 6672 h 119326"/>
                <a:gd name="connsiteX4" fmla="*/ 5128 w 214704"/>
                <a:gd name="connsiteY4" fmla="*/ 52343 h 119326"/>
                <a:gd name="connsiteX5" fmla="*/ 7158 w 214704"/>
                <a:gd name="connsiteY5" fmla="*/ 80760 h 119326"/>
                <a:gd name="connsiteX6" fmla="*/ 22381 w 214704"/>
                <a:gd name="connsiteY6" fmla="*/ 85835 h 119326"/>
                <a:gd name="connsiteX7" fmla="*/ 36082 w 214704"/>
                <a:gd name="connsiteY7" fmla="*/ 78730 h 119326"/>
                <a:gd name="connsiteX8" fmla="*/ 77693 w 214704"/>
                <a:gd name="connsiteY8" fmla="*/ 31030 h 119326"/>
                <a:gd name="connsiteX9" fmla="*/ 172586 w 214704"/>
                <a:gd name="connsiteY9" fmla="*/ 112730 h 119326"/>
                <a:gd name="connsiteX10" fmla="*/ 172586 w 214704"/>
                <a:gd name="connsiteY10" fmla="*/ 112730 h 119326"/>
                <a:gd name="connsiteX11" fmla="*/ 172586 w 214704"/>
                <a:gd name="connsiteY11" fmla="*/ 112730 h 119326"/>
                <a:gd name="connsiteX12" fmla="*/ 178168 w 214704"/>
                <a:gd name="connsiteY12" fmla="*/ 119326 h 119326"/>
                <a:gd name="connsiteX13" fmla="*/ 214705 w 214704"/>
                <a:gd name="connsiteY13" fmla="*/ 77208 h 119326"/>
                <a:gd name="connsiteX14" fmla="*/ 171572 w 214704"/>
                <a:gd name="connsiteY14" fmla="*/ 6672 h 11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704" h="119326">
                  <a:moveTo>
                    <a:pt x="171572" y="6672"/>
                  </a:moveTo>
                  <a:cubicBezTo>
                    <a:pt x="129453" y="21896"/>
                    <a:pt x="99006" y="7180"/>
                    <a:pt x="65007" y="583"/>
                  </a:cubicBezTo>
                  <a:cubicBezTo>
                    <a:pt x="64500" y="583"/>
                    <a:pt x="62470" y="76"/>
                    <a:pt x="62470" y="76"/>
                  </a:cubicBezTo>
                  <a:cubicBezTo>
                    <a:pt x="56380" y="-432"/>
                    <a:pt x="49784" y="1598"/>
                    <a:pt x="45216" y="6672"/>
                  </a:cubicBezTo>
                  <a:lnTo>
                    <a:pt x="5128" y="52343"/>
                  </a:lnTo>
                  <a:cubicBezTo>
                    <a:pt x="-2484" y="60970"/>
                    <a:pt x="-1469" y="73656"/>
                    <a:pt x="7158" y="80760"/>
                  </a:cubicBezTo>
                  <a:cubicBezTo>
                    <a:pt x="11725" y="84312"/>
                    <a:pt x="16799" y="86342"/>
                    <a:pt x="22381" y="85835"/>
                  </a:cubicBezTo>
                  <a:cubicBezTo>
                    <a:pt x="27456" y="85327"/>
                    <a:pt x="32530" y="83297"/>
                    <a:pt x="36082" y="78730"/>
                  </a:cubicBezTo>
                  <a:cubicBezTo>
                    <a:pt x="36082" y="78730"/>
                    <a:pt x="77693" y="31030"/>
                    <a:pt x="77693" y="31030"/>
                  </a:cubicBezTo>
                  <a:lnTo>
                    <a:pt x="172586" y="112730"/>
                  </a:lnTo>
                  <a:lnTo>
                    <a:pt x="172586" y="112730"/>
                  </a:lnTo>
                  <a:lnTo>
                    <a:pt x="172586" y="112730"/>
                  </a:lnTo>
                  <a:cubicBezTo>
                    <a:pt x="175124" y="115267"/>
                    <a:pt x="176139" y="116282"/>
                    <a:pt x="178168" y="119326"/>
                  </a:cubicBezTo>
                  <a:lnTo>
                    <a:pt x="214705" y="77208"/>
                  </a:lnTo>
                  <a:lnTo>
                    <a:pt x="171572" y="6672"/>
                  </a:lnTo>
                  <a:close/>
                </a:path>
              </a:pathLst>
            </a:custGeom>
            <a:solidFill>
              <a:schemeClr val="tx1"/>
            </a:solidFill>
            <a:ln w="5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B1401BF-A40C-FF47-AED6-EDC4BFF4D5D2}"/>
                </a:ext>
              </a:extLst>
            </p:cNvPr>
            <p:cNvSpPr/>
            <p:nvPr/>
          </p:nvSpPr>
          <p:spPr>
            <a:xfrm>
              <a:off x="3371256" y="2371644"/>
              <a:ext cx="101529" cy="120812"/>
            </a:xfrm>
            <a:custGeom>
              <a:avLst/>
              <a:gdLst>
                <a:gd name="connsiteX0" fmla="*/ 0 w 101529"/>
                <a:gd name="connsiteY0" fmla="*/ 95401 h 120812"/>
                <a:gd name="connsiteX1" fmla="*/ 39074 w 101529"/>
                <a:gd name="connsiteY1" fmla="*/ 119251 h 120812"/>
                <a:gd name="connsiteX2" fmla="*/ 52775 w 101529"/>
                <a:gd name="connsiteY2" fmla="*/ 115699 h 120812"/>
                <a:gd name="connsiteX3" fmla="*/ 99968 w 101529"/>
                <a:gd name="connsiteY3" fmla="*/ 37551 h 120812"/>
                <a:gd name="connsiteX4" fmla="*/ 96416 w 101529"/>
                <a:gd name="connsiteY4" fmla="*/ 23850 h 120812"/>
                <a:gd name="connsiteX5" fmla="*/ 57849 w 101529"/>
                <a:gd name="connsiteY5" fmla="*/ 0 h 120812"/>
                <a:gd name="connsiteX6" fmla="*/ 0 w 101529"/>
                <a:gd name="connsiteY6" fmla="*/ 95401 h 12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29" h="120812">
                  <a:moveTo>
                    <a:pt x="0" y="95401"/>
                  </a:moveTo>
                  <a:lnTo>
                    <a:pt x="39074" y="119251"/>
                  </a:lnTo>
                  <a:cubicBezTo>
                    <a:pt x="43641" y="122295"/>
                    <a:pt x="50238" y="120773"/>
                    <a:pt x="52775" y="115699"/>
                  </a:cubicBezTo>
                  <a:lnTo>
                    <a:pt x="99968" y="37551"/>
                  </a:lnTo>
                  <a:cubicBezTo>
                    <a:pt x="103012" y="32984"/>
                    <a:pt x="101490" y="26387"/>
                    <a:pt x="96416" y="23850"/>
                  </a:cubicBezTo>
                  <a:lnTo>
                    <a:pt x="57849" y="0"/>
                  </a:lnTo>
                  <a:lnTo>
                    <a:pt x="0" y="95401"/>
                  </a:lnTo>
                  <a:close/>
                </a:path>
              </a:pathLst>
            </a:custGeom>
            <a:solidFill>
              <a:schemeClr val="tx1">
                <a:lumMod val="75000"/>
                <a:lumOff val="25000"/>
              </a:schemeClr>
            </a:solidFill>
            <a:ln w="5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CA19D81-1DDC-C144-A783-D9A5357B3999}"/>
                </a:ext>
              </a:extLst>
            </p:cNvPr>
            <p:cNvSpPr/>
            <p:nvPr/>
          </p:nvSpPr>
          <p:spPr>
            <a:xfrm>
              <a:off x="3433673" y="2417315"/>
              <a:ext cx="272078" cy="218301"/>
            </a:xfrm>
            <a:custGeom>
              <a:avLst/>
              <a:gdLst>
                <a:gd name="connsiteX0" fmla="*/ 266411 w 272078"/>
                <a:gd name="connsiteY0" fmla="*/ 116206 h 218301"/>
                <a:gd name="connsiteX1" fmla="*/ 184712 w 272078"/>
                <a:gd name="connsiteY1" fmla="*/ 46178 h 218301"/>
                <a:gd name="connsiteX2" fmla="*/ 179130 w 272078"/>
                <a:gd name="connsiteY2" fmla="*/ 41103 h 218301"/>
                <a:gd name="connsiteX3" fmla="*/ 144116 w 272078"/>
                <a:gd name="connsiteY3" fmla="*/ 81192 h 218301"/>
                <a:gd name="connsiteX4" fmla="*/ 123818 w 272078"/>
                <a:gd name="connsiteY4" fmla="*/ 91341 h 218301"/>
                <a:gd name="connsiteX5" fmla="*/ 121281 w 272078"/>
                <a:gd name="connsiteY5" fmla="*/ 91341 h 218301"/>
                <a:gd name="connsiteX6" fmla="*/ 101490 w 272078"/>
                <a:gd name="connsiteY6" fmla="*/ 83729 h 218301"/>
                <a:gd name="connsiteX7" fmla="*/ 98445 w 272078"/>
                <a:gd name="connsiteY7" fmla="*/ 40596 h 218301"/>
                <a:gd name="connsiteX8" fmla="*/ 128385 w 272078"/>
                <a:gd name="connsiteY8" fmla="*/ 6089 h 218301"/>
                <a:gd name="connsiteX9" fmla="*/ 44148 w 272078"/>
                <a:gd name="connsiteY9" fmla="*/ 0 h 218301"/>
                <a:gd name="connsiteX10" fmla="*/ 0 w 272078"/>
                <a:gd name="connsiteY10" fmla="*/ 73073 h 218301"/>
                <a:gd name="connsiteX11" fmla="*/ 34507 w 272078"/>
                <a:gd name="connsiteY11" fmla="*/ 113161 h 218301"/>
                <a:gd name="connsiteX12" fmla="*/ 47700 w 272078"/>
                <a:gd name="connsiteY12" fmla="*/ 97938 h 218301"/>
                <a:gd name="connsiteX13" fmla="*/ 66983 w 272078"/>
                <a:gd name="connsiteY13" fmla="*/ 89311 h 218301"/>
                <a:gd name="connsiteX14" fmla="*/ 66983 w 272078"/>
                <a:gd name="connsiteY14" fmla="*/ 89311 h 218301"/>
                <a:gd name="connsiteX15" fmla="*/ 83729 w 272078"/>
                <a:gd name="connsiteY15" fmla="*/ 95401 h 218301"/>
                <a:gd name="connsiteX16" fmla="*/ 92356 w 272078"/>
                <a:gd name="connsiteY16" fmla="*/ 113669 h 218301"/>
                <a:gd name="connsiteX17" fmla="*/ 100983 w 272078"/>
                <a:gd name="connsiteY17" fmla="*/ 112146 h 218301"/>
                <a:gd name="connsiteX18" fmla="*/ 117728 w 272078"/>
                <a:gd name="connsiteY18" fmla="*/ 118236 h 218301"/>
                <a:gd name="connsiteX19" fmla="*/ 126355 w 272078"/>
                <a:gd name="connsiteY19" fmla="*/ 137012 h 218301"/>
                <a:gd name="connsiteX20" fmla="*/ 132952 w 272078"/>
                <a:gd name="connsiteY20" fmla="*/ 135997 h 218301"/>
                <a:gd name="connsiteX21" fmla="*/ 132952 w 272078"/>
                <a:gd name="connsiteY21" fmla="*/ 135997 h 218301"/>
                <a:gd name="connsiteX22" fmla="*/ 148175 w 272078"/>
                <a:gd name="connsiteY22" fmla="*/ 141579 h 218301"/>
                <a:gd name="connsiteX23" fmla="*/ 155787 w 272078"/>
                <a:gd name="connsiteY23" fmla="*/ 157310 h 218301"/>
                <a:gd name="connsiteX24" fmla="*/ 161369 w 272078"/>
                <a:gd name="connsiteY24" fmla="*/ 156295 h 218301"/>
                <a:gd name="connsiteX25" fmla="*/ 161369 w 272078"/>
                <a:gd name="connsiteY25" fmla="*/ 156295 h 218301"/>
                <a:gd name="connsiteX26" fmla="*/ 174563 w 272078"/>
                <a:gd name="connsiteY26" fmla="*/ 161369 h 218301"/>
                <a:gd name="connsiteX27" fmla="*/ 181667 w 272078"/>
                <a:gd name="connsiteY27" fmla="*/ 175070 h 218301"/>
                <a:gd name="connsiteX28" fmla="*/ 176593 w 272078"/>
                <a:gd name="connsiteY28" fmla="*/ 189786 h 218301"/>
                <a:gd name="connsiteX29" fmla="*/ 159339 w 272078"/>
                <a:gd name="connsiteY29" fmla="*/ 209577 h 218301"/>
                <a:gd name="connsiteX30" fmla="*/ 166444 w 272078"/>
                <a:gd name="connsiteY30" fmla="*/ 215159 h 218301"/>
                <a:gd name="connsiteX31" fmla="*/ 178622 w 272078"/>
                <a:gd name="connsiteY31" fmla="*/ 218204 h 218301"/>
                <a:gd name="connsiteX32" fmla="*/ 196891 w 272078"/>
                <a:gd name="connsiteY32" fmla="*/ 196383 h 218301"/>
                <a:gd name="connsiteX33" fmla="*/ 196891 w 272078"/>
                <a:gd name="connsiteY33" fmla="*/ 195876 h 218301"/>
                <a:gd name="connsiteX34" fmla="*/ 201965 w 272078"/>
                <a:gd name="connsiteY34" fmla="*/ 196383 h 218301"/>
                <a:gd name="connsiteX35" fmla="*/ 220233 w 272078"/>
                <a:gd name="connsiteY35" fmla="*/ 174563 h 218301"/>
                <a:gd name="connsiteX36" fmla="*/ 220233 w 272078"/>
                <a:gd name="connsiteY36" fmla="*/ 174055 h 218301"/>
                <a:gd name="connsiteX37" fmla="*/ 225308 w 272078"/>
                <a:gd name="connsiteY37" fmla="*/ 174563 h 218301"/>
                <a:gd name="connsiteX38" fmla="*/ 243576 w 272078"/>
                <a:gd name="connsiteY38" fmla="*/ 152742 h 218301"/>
                <a:gd name="connsiteX39" fmla="*/ 243069 w 272078"/>
                <a:gd name="connsiteY39" fmla="*/ 149698 h 218301"/>
                <a:gd name="connsiteX40" fmla="*/ 253725 w 272078"/>
                <a:gd name="connsiteY40" fmla="*/ 151728 h 218301"/>
                <a:gd name="connsiteX41" fmla="*/ 271993 w 272078"/>
                <a:gd name="connsiteY41" fmla="*/ 129907 h 218301"/>
                <a:gd name="connsiteX42" fmla="*/ 266411 w 272078"/>
                <a:gd name="connsiteY42" fmla="*/ 116206 h 21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2078" h="218301">
                  <a:moveTo>
                    <a:pt x="266411" y="116206"/>
                  </a:moveTo>
                  <a:lnTo>
                    <a:pt x="184712" y="46178"/>
                  </a:lnTo>
                  <a:lnTo>
                    <a:pt x="179130" y="41103"/>
                  </a:lnTo>
                  <a:lnTo>
                    <a:pt x="144116" y="81192"/>
                  </a:lnTo>
                  <a:cubicBezTo>
                    <a:pt x="139041" y="87281"/>
                    <a:pt x="131937" y="90834"/>
                    <a:pt x="123818" y="91341"/>
                  </a:cubicBezTo>
                  <a:cubicBezTo>
                    <a:pt x="122803" y="91341"/>
                    <a:pt x="121788" y="91341"/>
                    <a:pt x="121281" y="91341"/>
                  </a:cubicBezTo>
                  <a:cubicBezTo>
                    <a:pt x="113669" y="91341"/>
                    <a:pt x="106565" y="88804"/>
                    <a:pt x="101490" y="83729"/>
                  </a:cubicBezTo>
                  <a:cubicBezTo>
                    <a:pt x="88804" y="72565"/>
                    <a:pt x="87789" y="53282"/>
                    <a:pt x="98445" y="40596"/>
                  </a:cubicBezTo>
                  <a:lnTo>
                    <a:pt x="128385" y="6089"/>
                  </a:lnTo>
                  <a:cubicBezTo>
                    <a:pt x="105042" y="3045"/>
                    <a:pt x="75103" y="15224"/>
                    <a:pt x="44148" y="0"/>
                  </a:cubicBezTo>
                  <a:lnTo>
                    <a:pt x="0" y="73073"/>
                  </a:lnTo>
                  <a:lnTo>
                    <a:pt x="34507" y="113161"/>
                  </a:lnTo>
                  <a:lnTo>
                    <a:pt x="47700" y="97938"/>
                  </a:lnTo>
                  <a:cubicBezTo>
                    <a:pt x="52267" y="92356"/>
                    <a:pt x="59372" y="89311"/>
                    <a:pt x="66983" y="89311"/>
                  </a:cubicBezTo>
                  <a:lnTo>
                    <a:pt x="66983" y="89311"/>
                  </a:lnTo>
                  <a:cubicBezTo>
                    <a:pt x="73073" y="89311"/>
                    <a:pt x="79162" y="91341"/>
                    <a:pt x="83729" y="95401"/>
                  </a:cubicBezTo>
                  <a:cubicBezTo>
                    <a:pt x="89311" y="99968"/>
                    <a:pt x="91848" y="106565"/>
                    <a:pt x="92356" y="113669"/>
                  </a:cubicBezTo>
                  <a:cubicBezTo>
                    <a:pt x="94893" y="112654"/>
                    <a:pt x="97938" y="112146"/>
                    <a:pt x="100983" y="112146"/>
                  </a:cubicBezTo>
                  <a:cubicBezTo>
                    <a:pt x="107072" y="112146"/>
                    <a:pt x="113161" y="114176"/>
                    <a:pt x="117728" y="118236"/>
                  </a:cubicBezTo>
                  <a:cubicBezTo>
                    <a:pt x="123310" y="123310"/>
                    <a:pt x="126355" y="129907"/>
                    <a:pt x="126355" y="137012"/>
                  </a:cubicBezTo>
                  <a:cubicBezTo>
                    <a:pt x="128385" y="136504"/>
                    <a:pt x="130922" y="135997"/>
                    <a:pt x="132952" y="135997"/>
                  </a:cubicBezTo>
                  <a:lnTo>
                    <a:pt x="132952" y="135997"/>
                  </a:lnTo>
                  <a:cubicBezTo>
                    <a:pt x="138534" y="135997"/>
                    <a:pt x="143608" y="138026"/>
                    <a:pt x="148175" y="141579"/>
                  </a:cubicBezTo>
                  <a:cubicBezTo>
                    <a:pt x="152742" y="145638"/>
                    <a:pt x="155280" y="151220"/>
                    <a:pt x="155787" y="157310"/>
                  </a:cubicBezTo>
                  <a:cubicBezTo>
                    <a:pt x="157310" y="156802"/>
                    <a:pt x="159339" y="156295"/>
                    <a:pt x="161369" y="156295"/>
                  </a:cubicBezTo>
                  <a:lnTo>
                    <a:pt x="161369" y="156295"/>
                  </a:lnTo>
                  <a:cubicBezTo>
                    <a:pt x="166444" y="156295"/>
                    <a:pt x="171011" y="157817"/>
                    <a:pt x="174563" y="161369"/>
                  </a:cubicBezTo>
                  <a:cubicBezTo>
                    <a:pt x="178622" y="164921"/>
                    <a:pt x="181160" y="169996"/>
                    <a:pt x="181667" y="175070"/>
                  </a:cubicBezTo>
                  <a:cubicBezTo>
                    <a:pt x="182175" y="180652"/>
                    <a:pt x="180145" y="185727"/>
                    <a:pt x="176593" y="189786"/>
                  </a:cubicBezTo>
                  <a:lnTo>
                    <a:pt x="159339" y="209577"/>
                  </a:lnTo>
                  <a:lnTo>
                    <a:pt x="166444" y="215159"/>
                  </a:lnTo>
                  <a:cubicBezTo>
                    <a:pt x="169996" y="217189"/>
                    <a:pt x="174055" y="218711"/>
                    <a:pt x="178622" y="218204"/>
                  </a:cubicBezTo>
                  <a:cubicBezTo>
                    <a:pt x="189786" y="217189"/>
                    <a:pt x="197906" y="207547"/>
                    <a:pt x="196891" y="196383"/>
                  </a:cubicBezTo>
                  <a:cubicBezTo>
                    <a:pt x="196891" y="196383"/>
                    <a:pt x="196891" y="195876"/>
                    <a:pt x="196891" y="195876"/>
                  </a:cubicBezTo>
                  <a:cubicBezTo>
                    <a:pt x="198413" y="196383"/>
                    <a:pt x="200443" y="196383"/>
                    <a:pt x="201965" y="196383"/>
                  </a:cubicBezTo>
                  <a:cubicBezTo>
                    <a:pt x="213129" y="195368"/>
                    <a:pt x="221248" y="185727"/>
                    <a:pt x="220233" y="174563"/>
                  </a:cubicBezTo>
                  <a:cubicBezTo>
                    <a:pt x="220233" y="174563"/>
                    <a:pt x="220233" y="174055"/>
                    <a:pt x="220233" y="174055"/>
                  </a:cubicBezTo>
                  <a:cubicBezTo>
                    <a:pt x="221756" y="174563"/>
                    <a:pt x="223785" y="174563"/>
                    <a:pt x="225308" y="174563"/>
                  </a:cubicBezTo>
                  <a:cubicBezTo>
                    <a:pt x="236472" y="173548"/>
                    <a:pt x="244591" y="163906"/>
                    <a:pt x="243576" y="152742"/>
                  </a:cubicBezTo>
                  <a:cubicBezTo>
                    <a:pt x="243576" y="151728"/>
                    <a:pt x="243069" y="150713"/>
                    <a:pt x="243069" y="149698"/>
                  </a:cubicBezTo>
                  <a:cubicBezTo>
                    <a:pt x="246113" y="151220"/>
                    <a:pt x="249665" y="152235"/>
                    <a:pt x="253725" y="151728"/>
                  </a:cubicBezTo>
                  <a:cubicBezTo>
                    <a:pt x="264889" y="150713"/>
                    <a:pt x="273008" y="141071"/>
                    <a:pt x="271993" y="129907"/>
                  </a:cubicBezTo>
                  <a:cubicBezTo>
                    <a:pt x="272501" y="124325"/>
                    <a:pt x="269963" y="119758"/>
                    <a:pt x="266411" y="116206"/>
                  </a:cubicBezTo>
                  <a:close/>
                </a:path>
              </a:pathLst>
            </a:custGeom>
            <a:solidFill>
              <a:schemeClr val="tx1">
                <a:lumMod val="75000"/>
                <a:lumOff val="25000"/>
              </a:schemeClr>
            </a:solidFill>
            <a:ln w="5060" cap="flat">
              <a:noFill/>
              <a:prstDash val="solid"/>
              <a:miter/>
            </a:ln>
          </p:spPr>
          <p:txBody>
            <a:bodyPr rtlCol="0" anchor="ctr"/>
            <a:lstStyle/>
            <a:p>
              <a:endParaRPr lang="en-US"/>
            </a:p>
          </p:txBody>
        </p:sp>
      </p:grpSp>
    </p:spTree>
    <p:extLst>
      <p:ext uri="{BB962C8B-B14F-4D97-AF65-F5344CB8AC3E}">
        <p14:creationId xmlns:p14="http://schemas.microsoft.com/office/powerpoint/2010/main" val="180300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3C2AA0-21DD-8D45-9983-D5527C110987}"/>
              </a:ext>
            </a:extLst>
          </p:cNvPr>
          <p:cNvSpPr/>
          <p:nvPr/>
        </p:nvSpPr>
        <p:spPr>
          <a:xfrm>
            <a:off x="0" y="0"/>
            <a:ext cx="12192000" cy="6858000"/>
          </a:xfrm>
          <a:prstGeom prst="rect">
            <a:avLst/>
          </a:prstGeom>
          <a:gradFill>
            <a:gsLst>
              <a:gs pos="100000">
                <a:srgbClr val="00C9FF">
                  <a:alpha val="26000"/>
                </a:srgbClr>
              </a:gs>
              <a:gs pos="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F908EB11-CD42-7A42-AD62-277B30B934FE}"/>
              </a:ext>
            </a:extLst>
          </p:cNvPr>
          <p:cNvSpPr>
            <a:spLocks noGrp="1"/>
          </p:cNvSpPr>
          <p:nvPr>
            <p:ph type="body" sz="quarter" idx="11"/>
          </p:nvPr>
        </p:nvSpPr>
        <p:spPr>
          <a:xfrm>
            <a:off x="580378" y="663663"/>
            <a:ext cx="10953254" cy="687147"/>
          </a:xfrm>
        </p:spPr>
        <p:txBody>
          <a:bodyPr>
            <a:normAutofit/>
          </a:bodyPr>
          <a:lstStyle/>
          <a:p>
            <a:r>
              <a:rPr lang="en-US" sz="2600"/>
              <a:t>Grow Customer Value</a:t>
            </a:r>
          </a:p>
          <a:p>
            <a:endParaRPr lang="en-US"/>
          </a:p>
        </p:txBody>
      </p:sp>
      <p:sp>
        <p:nvSpPr>
          <p:cNvPr id="8" name="Rectangle 7">
            <a:extLst>
              <a:ext uri="{FF2B5EF4-FFF2-40B4-BE49-F238E27FC236}">
                <a16:creationId xmlns:a16="http://schemas.microsoft.com/office/drawing/2014/main" id="{859148C3-4536-3B42-9803-3D4936453DD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356F5A2-DB54-7F41-AB29-09434ADFC71B}"/>
              </a:ext>
            </a:extLst>
          </p:cNvPr>
          <p:cNvSpPr txBox="1"/>
          <p:nvPr/>
        </p:nvSpPr>
        <p:spPr>
          <a:xfrm>
            <a:off x="6200647" y="2587091"/>
            <a:ext cx="4484950" cy="2062103"/>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a:latin typeface="Poppins" pitchFamily="2" charset="77"/>
                <a:cs typeface="Poppins" pitchFamily="2" charset="77"/>
              </a:rPr>
              <a:t>Make more attractive offer on mortgage to win business back.</a:t>
            </a:r>
          </a:p>
          <a:p>
            <a:pPr marL="342900" indent="-342900">
              <a:spcBef>
                <a:spcPts val="1200"/>
              </a:spcBef>
              <a:buFont typeface="Arial" panose="020B0604020202020204" pitchFamily="34" charset="0"/>
              <a:buChar char="•"/>
            </a:pPr>
            <a:r>
              <a:rPr lang="en-US">
                <a:latin typeface="Poppins" pitchFamily="2" charset="77"/>
                <a:cs typeface="Poppins" pitchFamily="2" charset="77"/>
              </a:rPr>
              <a:t>Reach out with investment product so that money does not leave our bank.</a:t>
            </a:r>
          </a:p>
          <a:p>
            <a:pPr marL="342900" indent="-342900">
              <a:spcBef>
                <a:spcPts val="1200"/>
              </a:spcBef>
              <a:buFont typeface="Arial" panose="020B0604020202020204" pitchFamily="34" charset="0"/>
              <a:buChar char="•"/>
            </a:pPr>
            <a:endParaRPr lang="en-US">
              <a:latin typeface="Poppins" pitchFamily="2" charset="77"/>
              <a:cs typeface="Poppins" pitchFamily="2" charset="77"/>
            </a:endParaRPr>
          </a:p>
        </p:txBody>
      </p:sp>
      <p:sp>
        <p:nvSpPr>
          <p:cNvPr id="86" name="TextBox 85">
            <a:extLst>
              <a:ext uri="{FF2B5EF4-FFF2-40B4-BE49-F238E27FC236}">
                <a16:creationId xmlns:a16="http://schemas.microsoft.com/office/drawing/2014/main" id="{08793212-1821-6740-B370-2757E706CB51}"/>
              </a:ext>
            </a:extLst>
          </p:cNvPr>
          <p:cNvSpPr txBox="1"/>
          <p:nvPr/>
        </p:nvSpPr>
        <p:spPr>
          <a:xfrm>
            <a:off x="6200647" y="1905957"/>
            <a:ext cx="4484950" cy="430887"/>
          </a:xfrm>
          <a:prstGeom prst="rect">
            <a:avLst/>
          </a:prstGeom>
          <a:noFill/>
        </p:spPr>
        <p:txBody>
          <a:bodyPr wrap="square" rtlCol="0">
            <a:spAutoFit/>
          </a:bodyPr>
          <a:lstStyle/>
          <a:p>
            <a:r>
              <a:rPr lang="en-US" sz="2200" b="1">
                <a:latin typeface="Poppins SemiBold" pitchFamily="2" charset="77"/>
                <a:cs typeface="Poppins SemiBold" pitchFamily="2" charset="77"/>
              </a:rPr>
              <a:t>Actionable Insights</a:t>
            </a:r>
          </a:p>
        </p:txBody>
      </p:sp>
      <p:pic>
        <p:nvPicPr>
          <p:cNvPr id="26" name="Picture 25">
            <a:extLst>
              <a:ext uri="{FF2B5EF4-FFF2-40B4-BE49-F238E27FC236}">
                <a16:creationId xmlns:a16="http://schemas.microsoft.com/office/drawing/2014/main" id="{DFEA745C-16B7-E243-A2BC-A6E2EEE40B76}"/>
              </a:ext>
            </a:extLst>
          </p:cNvPr>
          <p:cNvPicPr>
            <a:picLocks/>
          </p:cNvPicPr>
          <p:nvPr/>
        </p:nvPicPr>
        <p:blipFill rotWithShape="1">
          <a:blip r:embed="rId3"/>
          <a:srcRect l="22124" t="-604" r="17080" b="57743"/>
          <a:stretch/>
        </p:blipFill>
        <p:spPr>
          <a:xfrm>
            <a:off x="987899" y="2259963"/>
            <a:ext cx="3306501" cy="3306501"/>
          </a:xfrm>
          <a:prstGeom prst="ellipse">
            <a:avLst/>
          </a:prstGeom>
          <a:solidFill>
            <a:schemeClr val="accent5">
              <a:lumMod val="20000"/>
              <a:lumOff val="80000"/>
            </a:schemeClr>
          </a:solidFill>
          <a:ln w="98425">
            <a:solidFill>
              <a:schemeClr val="accent5"/>
            </a:solidFill>
          </a:ln>
        </p:spPr>
      </p:pic>
      <p:sp>
        <p:nvSpPr>
          <p:cNvPr id="27" name="Rounded Rectangle 26">
            <a:extLst>
              <a:ext uri="{FF2B5EF4-FFF2-40B4-BE49-F238E27FC236}">
                <a16:creationId xmlns:a16="http://schemas.microsoft.com/office/drawing/2014/main" id="{DD73F03E-1A67-7946-A495-27B3F51EA291}"/>
              </a:ext>
            </a:extLst>
          </p:cNvPr>
          <p:cNvSpPr/>
          <p:nvPr/>
        </p:nvSpPr>
        <p:spPr>
          <a:xfrm>
            <a:off x="1322504" y="5387093"/>
            <a:ext cx="2600847" cy="494764"/>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4425BC4-6942-BD46-85B8-0644EAFF2CEF}"/>
              </a:ext>
            </a:extLst>
          </p:cNvPr>
          <p:cNvSpPr txBox="1"/>
          <p:nvPr/>
        </p:nvSpPr>
        <p:spPr>
          <a:xfrm>
            <a:off x="1322504" y="5450653"/>
            <a:ext cx="2600847" cy="400110"/>
          </a:xfrm>
          <a:prstGeom prst="rect">
            <a:avLst/>
          </a:prstGeom>
          <a:noFill/>
        </p:spPr>
        <p:txBody>
          <a:bodyPr wrap="square" rtlCol="0">
            <a:spAutoFit/>
          </a:bodyPr>
          <a:lstStyle/>
          <a:p>
            <a:pPr algn="ctr"/>
            <a:r>
              <a:rPr lang="en-US" sz="2000">
                <a:latin typeface="Poppins" pitchFamily="2" charset="77"/>
                <a:cs typeface="Poppins" pitchFamily="2" charset="77"/>
              </a:rPr>
              <a:t>Rachel Freeman</a:t>
            </a:r>
          </a:p>
        </p:txBody>
      </p:sp>
      <p:grpSp>
        <p:nvGrpSpPr>
          <p:cNvPr id="52" name="Group 51">
            <a:extLst>
              <a:ext uri="{FF2B5EF4-FFF2-40B4-BE49-F238E27FC236}">
                <a16:creationId xmlns:a16="http://schemas.microsoft.com/office/drawing/2014/main" id="{F4BEB1DF-6385-5E42-B882-B6A4180FD2BD}"/>
              </a:ext>
            </a:extLst>
          </p:cNvPr>
          <p:cNvGrpSpPr/>
          <p:nvPr/>
        </p:nvGrpSpPr>
        <p:grpSpPr>
          <a:xfrm>
            <a:off x="667199" y="3477507"/>
            <a:ext cx="515743" cy="515743"/>
            <a:chOff x="3259310" y="2172588"/>
            <a:chExt cx="624049" cy="624049"/>
          </a:xfrm>
        </p:grpSpPr>
        <p:sp>
          <p:nvSpPr>
            <p:cNvPr id="53" name="Oval 52">
              <a:extLst>
                <a:ext uri="{FF2B5EF4-FFF2-40B4-BE49-F238E27FC236}">
                  <a16:creationId xmlns:a16="http://schemas.microsoft.com/office/drawing/2014/main" id="{C3119748-4DDC-2A45-983B-CA31C20AAE21}"/>
                </a:ext>
              </a:extLst>
            </p:cNvPr>
            <p:cNvSpPr/>
            <p:nvPr/>
          </p:nvSpPr>
          <p:spPr>
            <a:xfrm>
              <a:off x="3259310" y="2172588"/>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a:extLst>
                <a:ext uri="{FF2B5EF4-FFF2-40B4-BE49-F238E27FC236}">
                  <a16:creationId xmlns:a16="http://schemas.microsoft.com/office/drawing/2014/main" id="{FC6CE4C1-B496-DB41-BA89-027531FE798B}"/>
                </a:ext>
              </a:extLst>
            </p:cNvPr>
            <p:cNvSpPr/>
            <p:nvPr/>
          </p:nvSpPr>
          <p:spPr>
            <a:xfrm>
              <a:off x="3565453" y="2588790"/>
              <a:ext cx="39764" cy="42971"/>
            </a:xfrm>
            <a:custGeom>
              <a:avLst/>
              <a:gdLst>
                <a:gd name="connsiteX0" fmla="*/ 11002 w 39764"/>
                <a:gd name="connsiteY0" fmla="*/ 42971 h 42971"/>
                <a:gd name="connsiteX1" fmla="*/ 3390 w 39764"/>
                <a:gd name="connsiteY1" fmla="*/ 40434 h 42971"/>
                <a:gd name="connsiteX2" fmla="*/ 2375 w 39764"/>
                <a:gd name="connsiteY2" fmla="*/ 26226 h 42971"/>
                <a:gd name="connsiteX3" fmla="*/ 22166 w 39764"/>
                <a:gd name="connsiteY3" fmla="*/ 3390 h 42971"/>
                <a:gd name="connsiteX4" fmla="*/ 36375 w 39764"/>
                <a:gd name="connsiteY4" fmla="*/ 2375 h 42971"/>
                <a:gd name="connsiteX5" fmla="*/ 37389 w 39764"/>
                <a:gd name="connsiteY5" fmla="*/ 16584 h 42971"/>
                <a:gd name="connsiteX6" fmla="*/ 17599 w 39764"/>
                <a:gd name="connsiteY6" fmla="*/ 39419 h 42971"/>
                <a:gd name="connsiteX7" fmla="*/ 11002 w 39764"/>
                <a:gd name="connsiteY7" fmla="*/ 42971 h 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64" h="42971">
                  <a:moveTo>
                    <a:pt x="11002" y="42971"/>
                  </a:moveTo>
                  <a:cubicBezTo>
                    <a:pt x="8465" y="42971"/>
                    <a:pt x="5420" y="42464"/>
                    <a:pt x="3390" y="40434"/>
                  </a:cubicBezTo>
                  <a:cubicBezTo>
                    <a:pt x="-669" y="36882"/>
                    <a:pt x="-1177" y="30285"/>
                    <a:pt x="2375" y="26226"/>
                  </a:cubicBezTo>
                  <a:lnTo>
                    <a:pt x="22166" y="3390"/>
                  </a:lnTo>
                  <a:cubicBezTo>
                    <a:pt x="25718" y="-669"/>
                    <a:pt x="32315" y="-1177"/>
                    <a:pt x="36375" y="2375"/>
                  </a:cubicBezTo>
                  <a:cubicBezTo>
                    <a:pt x="40434" y="5928"/>
                    <a:pt x="40942" y="12524"/>
                    <a:pt x="37389" y="16584"/>
                  </a:cubicBezTo>
                  <a:lnTo>
                    <a:pt x="17599" y="39419"/>
                  </a:lnTo>
                  <a:cubicBezTo>
                    <a:pt x="16077" y="41449"/>
                    <a:pt x="13539" y="42464"/>
                    <a:pt x="11002" y="42971"/>
                  </a:cubicBezTo>
                  <a:close/>
                </a:path>
              </a:pathLst>
            </a:custGeom>
            <a:solidFill>
              <a:schemeClr val="tx1"/>
            </a:solidFill>
            <a:ln w="5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2CA06B6-B9DD-5F45-85AE-1683736F80B2}"/>
                </a:ext>
              </a:extLst>
            </p:cNvPr>
            <p:cNvSpPr/>
            <p:nvPr/>
          </p:nvSpPr>
          <p:spPr>
            <a:xfrm>
              <a:off x="3531714" y="2568244"/>
              <a:ext cx="48379" cy="51972"/>
            </a:xfrm>
            <a:custGeom>
              <a:avLst/>
              <a:gdLst>
                <a:gd name="connsiteX0" fmla="*/ 13787 w 48379"/>
                <a:gd name="connsiteY0" fmla="*/ 51846 h 51972"/>
                <a:gd name="connsiteX1" fmla="*/ 4146 w 48379"/>
                <a:gd name="connsiteY1" fmla="*/ 48801 h 51972"/>
                <a:gd name="connsiteX2" fmla="*/ 3131 w 48379"/>
                <a:gd name="connsiteY2" fmla="*/ 31040 h 51972"/>
                <a:gd name="connsiteX3" fmla="*/ 26473 w 48379"/>
                <a:gd name="connsiteY3" fmla="*/ 4146 h 51972"/>
                <a:gd name="connsiteX4" fmla="*/ 44234 w 48379"/>
                <a:gd name="connsiteY4" fmla="*/ 3131 h 51972"/>
                <a:gd name="connsiteX5" fmla="*/ 45249 w 48379"/>
                <a:gd name="connsiteY5" fmla="*/ 20891 h 51972"/>
                <a:gd name="connsiteX6" fmla="*/ 21906 w 48379"/>
                <a:gd name="connsiteY6" fmla="*/ 47786 h 51972"/>
                <a:gd name="connsiteX7" fmla="*/ 13787 w 48379"/>
                <a:gd name="connsiteY7" fmla="*/ 51846 h 5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79" h="51972">
                  <a:moveTo>
                    <a:pt x="13787" y="51846"/>
                  </a:moveTo>
                  <a:cubicBezTo>
                    <a:pt x="10235" y="52353"/>
                    <a:pt x="7190" y="51338"/>
                    <a:pt x="4146" y="48801"/>
                  </a:cubicBezTo>
                  <a:cubicBezTo>
                    <a:pt x="-929" y="44234"/>
                    <a:pt x="-1436" y="36115"/>
                    <a:pt x="3131" y="31040"/>
                  </a:cubicBezTo>
                  <a:lnTo>
                    <a:pt x="26473" y="4146"/>
                  </a:lnTo>
                  <a:cubicBezTo>
                    <a:pt x="31040" y="-929"/>
                    <a:pt x="39160" y="-1436"/>
                    <a:pt x="44234" y="3131"/>
                  </a:cubicBezTo>
                  <a:cubicBezTo>
                    <a:pt x="49309" y="7698"/>
                    <a:pt x="49816" y="15817"/>
                    <a:pt x="45249" y="20891"/>
                  </a:cubicBezTo>
                  <a:lnTo>
                    <a:pt x="21906" y="47786"/>
                  </a:lnTo>
                  <a:cubicBezTo>
                    <a:pt x="19876" y="50324"/>
                    <a:pt x="16832" y="51846"/>
                    <a:pt x="13787" y="51846"/>
                  </a:cubicBezTo>
                  <a:close/>
                </a:path>
              </a:pathLst>
            </a:custGeom>
            <a:solidFill>
              <a:schemeClr val="tx1"/>
            </a:solidFill>
            <a:ln w="5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EDCEFB8-85BC-FE4B-9941-0AF8712A64CC}"/>
                </a:ext>
              </a:extLst>
            </p:cNvPr>
            <p:cNvSpPr/>
            <p:nvPr/>
          </p:nvSpPr>
          <p:spPr>
            <a:xfrm>
              <a:off x="3497178" y="2544365"/>
              <a:ext cx="53512" cy="57046"/>
            </a:xfrm>
            <a:custGeom>
              <a:avLst/>
              <a:gdLst>
                <a:gd name="connsiteX0" fmla="*/ 16353 w 53512"/>
                <a:gd name="connsiteY0" fmla="*/ 56949 h 57046"/>
                <a:gd name="connsiteX1" fmla="*/ 5189 w 53512"/>
                <a:gd name="connsiteY1" fmla="*/ 53397 h 57046"/>
                <a:gd name="connsiteX2" fmla="*/ 3667 w 53512"/>
                <a:gd name="connsiteY2" fmla="*/ 32084 h 57046"/>
                <a:gd name="connsiteX3" fmla="*/ 27010 w 53512"/>
                <a:gd name="connsiteY3" fmla="*/ 5189 h 57046"/>
                <a:gd name="connsiteX4" fmla="*/ 48323 w 53512"/>
                <a:gd name="connsiteY4" fmla="*/ 3667 h 57046"/>
                <a:gd name="connsiteX5" fmla="*/ 49845 w 53512"/>
                <a:gd name="connsiteY5" fmla="*/ 24980 h 57046"/>
                <a:gd name="connsiteX6" fmla="*/ 26502 w 53512"/>
                <a:gd name="connsiteY6" fmla="*/ 51875 h 57046"/>
                <a:gd name="connsiteX7" fmla="*/ 16353 w 53512"/>
                <a:gd name="connsiteY7" fmla="*/ 56949 h 5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12" h="57046">
                  <a:moveTo>
                    <a:pt x="16353" y="56949"/>
                  </a:moveTo>
                  <a:cubicBezTo>
                    <a:pt x="12294" y="57457"/>
                    <a:pt x="8234" y="55934"/>
                    <a:pt x="5189" y="53397"/>
                  </a:cubicBezTo>
                  <a:cubicBezTo>
                    <a:pt x="-900" y="47815"/>
                    <a:pt x="-1915" y="38174"/>
                    <a:pt x="3667" y="32084"/>
                  </a:cubicBezTo>
                  <a:lnTo>
                    <a:pt x="27010" y="5189"/>
                  </a:lnTo>
                  <a:cubicBezTo>
                    <a:pt x="32592" y="-900"/>
                    <a:pt x="42233" y="-1915"/>
                    <a:pt x="48323" y="3667"/>
                  </a:cubicBezTo>
                  <a:cubicBezTo>
                    <a:pt x="54412" y="9249"/>
                    <a:pt x="55427" y="18891"/>
                    <a:pt x="49845" y="24980"/>
                  </a:cubicBezTo>
                  <a:lnTo>
                    <a:pt x="26502" y="51875"/>
                  </a:lnTo>
                  <a:cubicBezTo>
                    <a:pt x="23965" y="54920"/>
                    <a:pt x="19905" y="56949"/>
                    <a:pt x="16353" y="56949"/>
                  </a:cubicBezTo>
                  <a:close/>
                </a:path>
              </a:pathLst>
            </a:custGeom>
            <a:solidFill>
              <a:schemeClr val="tx1"/>
            </a:solidFill>
            <a:ln w="5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A5CF03E1-9924-F643-AC20-250F656601F0}"/>
                </a:ext>
              </a:extLst>
            </p:cNvPr>
            <p:cNvSpPr/>
            <p:nvPr/>
          </p:nvSpPr>
          <p:spPr>
            <a:xfrm>
              <a:off x="3460135" y="2522037"/>
              <a:ext cx="57064" cy="60598"/>
            </a:xfrm>
            <a:custGeom>
              <a:avLst/>
              <a:gdLst>
                <a:gd name="connsiteX0" fmla="*/ 16353 w 57064"/>
                <a:gd name="connsiteY0" fmla="*/ 60501 h 60598"/>
                <a:gd name="connsiteX1" fmla="*/ 5189 w 57064"/>
                <a:gd name="connsiteY1" fmla="*/ 56949 h 60598"/>
                <a:gd name="connsiteX2" fmla="*/ 3667 w 57064"/>
                <a:gd name="connsiteY2" fmla="*/ 35636 h 60598"/>
                <a:gd name="connsiteX3" fmla="*/ 30562 w 57064"/>
                <a:gd name="connsiteY3" fmla="*/ 5189 h 60598"/>
                <a:gd name="connsiteX4" fmla="*/ 51875 w 57064"/>
                <a:gd name="connsiteY4" fmla="*/ 3667 h 60598"/>
                <a:gd name="connsiteX5" fmla="*/ 53397 w 57064"/>
                <a:gd name="connsiteY5" fmla="*/ 24980 h 60598"/>
                <a:gd name="connsiteX6" fmla="*/ 26502 w 57064"/>
                <a:gd name="connsiteY6" fmla="*/ 55427 h 60598"/>
                <a:gd name="connsiteX7" fmla="*/ 16353 w 57064"/>
                <a:gd name="connsiteY7" fmla="*/ 60501 h 6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4" h="60598">
                  <a:moveTo>
                    <a:pt x="16353" y="60501"/>
                  </a:moveTo>
                  <a:cubicBezTo>
                    <a:pt x="12294" y="61009"/>
                    <a:pt x="8234" y="59487"/>
                    <a:pt x="5189" y="56949"/>
                  </a:cubicBezTo>
                  <a:cubicBezTo>
                    <a:pt x="-900" y="51367"/>
                    <a:pt x="-1915" y="41726"/>
                    <a:pt x="3667" y="35636"/>
                  </a:cubicBezTo>
                  <a:lnTo>
                    <a:pt x="30562" y="5189"/>
                  </a:lnTo>
                  <a:cubicBezTo>
                    <a:pt x="36144" y="-900"/>
                    <a:pt x="45785" y="-1915"/>
                    <a:pt x="51875" y="3667"/>
                  </a:cubicBezTo>
                  <a:cubicBezTo>
                    <a:pt x="57964" y="9249"/>
                    <a:pt x="58979" y="18891"/>
                    <a:pt x="53397" y="24980"/>
                  </a:cubicBezTo>
                  <a:lnTo>
                    <a:pt x="26502" y="55427"/>
                  </a:lnTo>
                  <a:cubicBezTo>
                    <a:pt x="23458" y="58472"/>
                    <a:pt x="19905" y="59994"/>
                    <a:pt x="16353" y="60501"/>
                  </a:cubicBezTo>
                  <a:close/>
                </a:path>
              </a:pathLst>
            </a:custGeom>
            <a:solidFill>
              <a:schemeClr val="tx1"/>
            </a:solidFill>
            <a:ln w="5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5EFBBDC-AB8C-ED41-8D51-D47D408D1D94}"/>
                </a:ext>
              </a:extLst>
            </p:cNvPr>
            <p:cNvSpPr/>
            <p:nvPr/>
          </p:nvSpPr>
          <p:spPr>
            <a:xfrm>
              <a:off x="3710890" y="2366355"/>
              <a:ext cx="101529" cy="120812"/>
            </a:xfrm>
            <a:custGeom>
              <a:avLst/>
              <a:gdLst>
                <a:gd name="connsiteX0" fmla="*/ 101530 w 101529"/>
                <a:gd name="connsiteY0" fmla="*/ 95401 h 120812"/>
                <a:gd name="connsiteX1" fmla="*/ 62456 w 101529"/>
                <a:gd name="connsiteY1" fmla="*/ 119251 h 120812"/>
                <a:gd name="connsiteX2" fmla="*/ 48755 w 101529"/>
                <a:gd name="connsiteY2" fmla="*/ 115699 h 120812"/>
                <a:gd name="connsiteX3" fmla="*/ 1562 w 101529"/>
                <a:gd name="connsiteY3" fmla="*/ 37551 h 120812"/>
                <a:gd name="connsiteX4" fmla="*/ 5114 w 101529"/>
                <a:gd name="connsiteY4" fmla="*/ 23850 h 120812"/>
                <a:gd name="connsiteX5" fmla="*/ 44188 w 101529"/>
                <a:gd name="connsiteY5" fmla="*/ 0 h 120812"/>
                <a:gd name="connsiteX6" fmla="*/ 101530 w 101529"/>
                <a:gd name="connsiteY6" fmla="*/ 95401 h 12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29" h="120812">
                  <a:moveTo>
                    <a:pt x="101530" y="95401"/>
                  </a:moveTo>
                  <a:lnTo>
                    <a:pt x="62456" y="119251"/>
                  </a:lnTo>
                  <a:cubicBezTo>
                    <a:pt x="57889" y="122295"/>
                    <a:pt x="51292" y="120773"/>
                    <a:pt x="48755" y="115699"/>
                  </a:cubicBezTo>
                  <a:lnTo>
                    <a:pt x="1562" y="37551"/>
                  </a:lnTo>
                  <a:cubicBezTo>
                    <a:pt x="-1483" y="32984"/>
                    <a:pt x="40" y="26387"/>
                    <a:pt x="5114" y="23850"/>
                  </a:cubicBezTo>
                  <a:lnTo>
                    <a:pt x="44188" y="0"/>
                  </a:lnTo>
                  <a:lnTo>
                    <a:pt x="101530" y="95401"/>
                  </a:lnTo>
                  <a:close/>
                </a:path>
              </a:pathLst>
            </a:custGeom>
            <a:solidFill>
              <a:schemeClr val="tx1"/>
            </a:solidFill>
            <a:ln w="5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02B3B90-BF01-9C40-9A75-190ECADFB714}"/>
                </a:ext>
              </a:extLst>
            </p:cNvPr>
            <p:cNvSpPr/>
            <p:nvPr/>
          </p:nvSpPr>
          <p:spPr>
            <a:xfrm>
              <a:off x="3534791" y="2407383"/>
              <a:ext cx="214704" cy="119326"/>
            </a:xfrm>
            <a:custGeom>
              <a:avLst/>
              <a:gdLst>
                <a:gd name="connsiteX0" fmla="*/ 171572 w 214704"/>
                <a:gd name="connsiteY0" fmla="*/ 6672 h 119326"/>
                <a:gd name="connsiteX1" fmla="*/ 65007 w 214704"/>
                <a:gd name="connsiteY1" fmla="*/ 583 h 119326"/>
                <a:gd name="connsiteX2" fmla="*/ 62470 w 214704"/>
                <a:gd name="connsiteY2" fmla="*/ 76 h 119326"/>
                <a:gd name="connsiteX3" fmla="*/ 45216 w 214704"/>
                <a:gd name="connsiteY3" fmla="*/ 6672 h 119326"/>
                <a:gd name="connsiteX4" fmla="*/ 5128 w 214704"/>
                <a:gd name="connsiteY4" fmla="*/ 52343 h 119326"/>
                <a:gd name="connsiteX5" fmla="*/ 7158 w 214704"/>
                <a:gd name="connsiteY5" fmla="*/ 80760 h 119326"/>
                <a:gd name="connsiteX6" fmla="*/ 22381 w 214704"/>
                <a:gd name="connsiteY6" fmla="*/ 85835 h 119326"/>
                <a:gd name="connsiteX7" fmla="*/ 36082 w 214704"/>
                <a:gd name="connsiteY7" fmla="*/ 78730 h 119326"/>
                <a:gd name="connsiteX8" fmla="*/ 77693 w 214704"/>
                <a:gd name="connsiteY8" fmla="*/ 31030 h 119326"/>
                <a:gd name="connsiteX9" fmla="*/ 172586 w 214704"/>
                <a:gd name="connsiteY9" fmla="*/ 112730 h 119326"/>
                <a:gd name="connsiteX10" fmla="*/ 172586 w 214704"/>
                <a:gd name="connsiteY10" fmla="*/ 112730 h 119326"/>
                <a:gd name="connsiteX11" fmla="*/ 172586 w 214704"/>
                <a:gd name="connsiteY11" fmla="*/ 112730 h 119326"/>
                <a:gd name="connsiteX12" fmla="*/ 178168 w 214704"/>
                <a:gd name="connsiteY12" fmla="*/ 119326 h 119326"/>
                <a:gd name="connsiteX13" fmla="*/ 214705 w 214704"/>
                <a:gd name="connsiteY13" fmla="*/ 77208 h 119326"/>
                <a:gd name="connsiteX14" fmla="*/ 171572 w 214704"/>
                <a:gd name="connsiteY14" fmla="*/ 6672 h 11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704" h="119326">
                  <a:moveTo>
                    <a:pt x="171572" y="6672"/>
                  </a:moveTo>
                  <a:cubicBezTo>
                    <a:pt x="129453" y="21896"/>
                    <a:pt x="99006" y="7180"/>
                    <a:pt x="65007" y="583"/>
                  </a:cubicBezTo>
                  <a:cubicBezTo>
                    <a:pt x="64500" y="583"/>
                    <a:pt x="62470" y="76"/>
                    <a:pt x="62470" y="76"/>
                  </a:cubicBezTo>
                  <a:cubicBezTo>
                    <a:pt x="56380" y="-432"/>
                    <a:pt x="49784" y="1598"/>
                    <a:pt x="45216" y="6672"/>
                  </a:cubicBezTo>
                  <a:lnTo>
                    <a:pt x="5128" y="52343"/>
                  </a:lnTo>
                  <a:cubicBezTo>
                    <a:pt x="-2484" y="60970"/>
                    <a:pt x="-1469" y="73656"/>
                    <a:pt x="7158" y="80760"/>
                  </a:cubicBezTo>
                  <a:cubicBezTo>
                    <a:pt x="11725" y="84312"/>
                    <a:pt x="16799" y="86342"/>
                    <a:pt x="22381" y="85835"/>
                  </a:cubicBezTo>
                  <a:cubicBezTo>
                    <a:pt x="27456" y="85327"/>
                    <a:pt x="32530" y="83297"/>
                    <a:pt x="36082" y="78730"/>
                  </a:cubicBezTo>
                  <a:cubicBezTo>
                    <a:pt x="36082" y="78730"/>
                    <a:pt x="77693" y="31030"/>
                    <a:pt x="77693" y="31030"/>
                  </a:cubicBezTo>
                  <a:lnTo>
                    <a:pt x="172586" y="112730"/>
                  </a:lnTo>
                  <a:lnTo>
                    <a:pt x="172586" y="112730"/>
                  </a:lnTo>
                  <a:lnTo>
                    <a:pt x="172586" y="112730"/>
                  </a:lnTo>
                  <a:cubicBezTo>
                    <a:pt x="175124" y="115267"/>
                    <a:pt x="176139" y="116282"/>
                    <a:pt x="178168" y="119326"/>
                  </a:cubicBezTo>
                  <a:lnTo>
                    <a:pt x="214705" y="77208"/>
                  </a:lnTo>
                  <a:lnTo>
                    <a:pt x="171572" y="6672"/>
                  </a:lnTo>
                  <a:close/>
                </a:path>
              </a:pathLst>
            </a:custGeom>
            <a:solidFill>
              <a:schemeClr val="tx1"/>
            </a:solidFill>
            <a:ln w="5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4E2EADE-6C4F-4546-9554-83E917724FD6}"/>
                </a:ext>
              </a:extLst>
            </p:cNvPr>
            <p:cNvSpPr/>
            <p:nvPr/>
          </p:nvSpPr>
          <p:spPr>
            <a:xfrm>
              <a:off x="3371256" y="2371644"/>
              <a:ext cx="101529" cy="120812"/>
            </a:xfrm>
            <a:custGeom>
              <a:avLst/>
              <a:gdLst>
                <a:gd name="connsiteX0" fmla="*/ 0 w 101529"/>
                <a:gd name="connsiteY0" fmla="*/ 95401 h 120812"/>
                <a:gd name="connsiteX1" fmla="*/ 39074 w 101529"/>
                <a:gd name="connsiteY1" fmla="*/ 119251 h 120812"/>
                <a:gd name="connsiteX2" fmla="*/ 52775 w 101529"/>
                <a:gd name="connsiteY2" fmla="*/ 115699 h 120812"/>
                <a:gd name="connsiteX3" fmla="*/ 99968 w 101529"/>
                <a:gd name="connsiteY3" fmla="*/ 37551 h 120812"/>
                <a:gd name="connsiteX4" fmla="*/ 96416 w 101529"/>
                <a:gd name="connsiteY4" fmla="*/ 23850 h 120812"/>
                <a:gd name="connsiteX5" fmla="*/ 57849 w 101529"/>
                <a:gd name="connsiteY5" fmla="*/ 0 h 120812"/>
                <a:gd name="connsiteX6" fmla="*/ 0 w 101529"/>
                <a:gd name="connsiteY6" fmla="*/ 95401 h 12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29" h="120812">
                  <a:moveTo>
                    <a:pt x="0" y="95401"/>
                  </a:moveTo>
                  <a:lnTo>
                    <a:pt x="39074" y="119251"/>
                  </a:lnTo>
                  <a:cubicBezTo>
                    <a:pt x="43641" y="122295"/>
                    <a:pt x="50238" y="120773"/>
                    <a:pt x="52775" y="115699"/>
                  </a:cubicBezTo>
                  <a:lnTo>
                    <a:pt x="99968" y="37551"/>
                  </a:lnTo>
                  <a:cubicBezTo>
                    <a:pt x="103012" y="32984"/>
                    <a:pt x="101490" y="26387"/>
                    <a:pt x="96416" y="23850"/>
                  </a:cubicBezTo>
                  <a:lnTo>
                    <a:pt x="57849" y="0"/>
                  </a:lnTo>
                  <a:lnTo>
                    <a:pt x="0" y="95401"/>
                  </a:lnTo>
                  <a:close/>
                </a:path>
              </a:pathLst>
            </a:custGeom>
            <a:solidFill>
              <a:schemeClr val="tx1">
                <a:lumMod val="75000"/>
                <a:lumOff val="25000"/>
              </a:schemeClr>
            </a:solidFill>
            <a:ln w="5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86CFF99B-7D83-7B4F-A969-8FD9217032D6}"/>
                </a:ext>
              </a:extLst>
            </p:cNvPr>
            <p:cNvSpPr/>
            <p:nvPr/>
          </p:nvSpPr>
          <p:spPr>
            <a:xfrm>
              <a:off x="3433673" y="2417315"/>
              <a:ext cx="272078" cy="218301"/>
            </a:xfrm>
            <a:custGeom>
              <a:avLst/>
              <a:gdLst>
                <a:gd name="connsiteX0" fmla="*/ 266411 w 272078"/>
                <a:gd name="connsiteY0" fmla="*/ 116206 h 218301"/>
                <a:gd name="connsiteX1" fmla="*/ 184712 w 272078"/>
                <a:gd name="connsiteY1" fmla="*/ 46178 h 218301"/>
                <a:gd name="connsiteX2" fmla="*/ 179130 w 272078"/>
                <a:gd name="connsiteY2" fmla="*/ 41103 h 218301"/>
                <a:gd name="connsiteX3" fmla="*/ 144116 w 272078"/>
                <a:gd name="connsiteY3" fmla="*/ 81192 h 218301"/>
                <a:gd name="connsiteX4" fmla="*/ 123818 w 272078"/>
                <a:gd name="connsiteY4" fmla="*/ 91341 h 218301"/>
                <a:gd name="connsiteX5" fmla="*/ 121281 w 272078"/>
                <a:gd name="connsiteY5" fmla="*/ 91341 h 218301"/>
                <a:gd name="connsiteX6" fmla="*/ 101490 w 272078"/>
                <a:gd name="connsiteY6" fmla="*/ 83729 h 218301"/>
                <a:gd name="connsiteX7" fmla="*/ 98445 w 272078"/>
                <a:gd name="connsiteY7" fmla="*/ 40596 h 218301"/>
                <a:gd name="connsiteX8" fmla="*/ 128385 w 272078"/>
                <a:gd name="connsiteY8" fmla="*/ 6089 h 218301"/>
                <a:gd name="connsiteX9" fmla="*/ 44148 w 272078"/>
                <a:gd name="connsiteY9" fmla="*/ 0 h 218301"/>
                <a:gd name="connsiteX10" fmla="*/ 0 w 272078"/>
                <a:gd name="connsiteY10" fmla="*/ 73073 h 218301"/>
                <a:gd name="connsiteX11" fmla="*/ 34507 w 272078"/>
                <a:gd name="connsiteY11" fmla="*/ 113161 h 218301"/>
                <a:gd name="connsiteX12" fmla="*/ 47700 w 272078"/>
                <a:gd name="connsiteY12" fmla="*/ 97938 h 218301"/>
                <a:gd name="connsiteX13" fmla="*/ 66983 w 272078"/>
                <a:gd name="connsiteY13" fmla="*/ 89311 h 218301"/>
                <a:gd name="connsiteX14" fmla="*/ 66983 w 272078"/>
                <a:gd name="connsiteY14" fmla="*/ 89311 h 218301"/>
                <a:gd name="connsiteX15" fmla="*/ 83729 w 272078"/>
                <a:gd name="connsiteY15" fmla="*/ 95401 h 218301"/>
                <a:gd name="connsiteX16" fmla="*/ 92356 w 272078"/>
                <a:gd name="connsiteY16" fmla="*/ 113669 h 218301"/>
                <a:gd name="connsiteX17" fmla="*/ 100983 w 272078"/>
                <a:gd name="connsiteY17" fmla="*/ 112146 h 218301"/>
                <a:gd name="connsiteX18" fmla="*/ 117728 w 272078"/>
                <a:gd name="connsiteY18" fmla="*/ 118236 h 218301"/>
                <a:gd name="connsiteX19" fmla="*/ 126355 w 272078"/>
                <a:gd name="connsiteY19" fmla="*/ 137012 h 218301"/>
                <a:gd name="connsiteX20" fmla="*/ 132952 w 272078"/>
                <a:gd name="connsiteY20" fmla="*/ 135997 h 218301"/>
                <a:gd name="connsiteX21" fmla="*/ 132952 w 272078"/>
                <a:gd name="connsiteY21" fmla="*/ 135997 h 218301"/>
                <a:gd name="connsiteX22" fmla="*/ 148175 w 272078"/>
                <a:gd name="connsiteY22" fmla="*/ 141579 h 218301"/>
                <a:gd name="connsiteX23" fmla="*/ 155787 w 272078"/>
                <a:gd name="connsiteY23" fmla="*/ 157310 h 218301"/>
                <a:gd name="connsiteX24" fmla="*/ 161369 w 272078"/>
                <a:gd name="connsiteY24" fmla="*/ 156295 h 218301"/>
                <a:gd name="connsiteX25" fmla="*/ 161369 w 272078"/>
                <a:gd name="connsiteY25" fmla="*/ 156295 h 218301"/>
                <a:gd name="connsiteX26" fmla="*/ 174563 w 272078"/>
                <a:gd name="connsiteY26" fmla="*/ 161369 h 218301"/>
                <a:gd name="connsiteX27" fmla="*/ 181667 w 272078"/>
                <a:gd name="connsiteY27" fmla="*/ 175070 h 218301"/>
                <a:gd name="connsiteX28" fmla="*/ 176593 w 272078"/>
                <a:gd name="connsiteY28" fmla="*/ 189786 h 218301"/>
                <a:gd name="connsiteX29" fmla="*/ 159339 w 272078"/>
                <a:gd name="connsiteY29" fmla="*/ 209577 h 218301"/>
                <a:gd name="connsiteX30" fmla="*/ 166444 w 272078"/>
                <a:gd name="connsiteY30" fmla="*/ 215159 h 218301"/>
                <a:gd name="connsiteX31" fmla="*/ 178622 w 272078"/>
                <a:gd name="connsiteY31" fmla="*/ 218204 h 218301"/>
                <a:gd name="connsiteX32" fmla="*/ 196891 w 272078"/>
                <a:gd name="connsiteY32" fmla="*/ 196383 h 218301"/>
                <a:gd name="connsiteX33" fmla="*/ 196891 w 272078"/>
                <a:gd name="connsiteY33" fmla="*/ 195876 h 218301"/>
                <a:gd name="connsiteX34" fmla="*/ 201965 w 272078"/>
                <a:gd name="connsiteY34" fmla="*/ 196383 h 218301"/>
                <a:gd name="connsiteX35" fmla="*/ 220233 w 272078"/>
                <a:gd name="connsiteY35" fmla="*/ 174563 h 218301"/>
                <a:gd name="connsiteX36" fmla="*/ 220233 w 272078"/>
                <a:gd name="connsiteY36" fmla="*/ 174055 h 218301"/>
                <a:gd name="connsiteX37" fmla="*/ 225308 w 272078"/>
                <a:gd name="connsiteY37" fmla="*/ 174563 h 218301"/>
                <a:gd name="connsiteX38" fmla="*/ 243576 w 272078"/>
                <a:gd name="connsiteY38" fmla="*/ 152742 h 218301"/>
                <a:gd name="connsiteX39" fmla="*/ 243069 w 272078"/>
                <a:gd name="connsiteY39" fmla="*/ 149698 h 218301"/>
                <a:gd name="connsiteX40" fmla="*/ 253725 w 272078"/>
                <a:gd name="connsiteY40" fmla="*/ 151728 h 218301"/>
                <a:gd name="connsiteX41" fmla="*/ 271993 w 272078"/>
                <a:gd name="connsiteY41" fmla="*/ 129907 h 218301"/>
                <a:gd name="connsiteX42" fmla="*/ 266411 w 272078"/>
                <a:gd name="connsiteY42" fmla="*/ 116206 h 21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2078" h="218301">
                  <a:moveTo>
                    <a:pt x="266411" y="116206"/>
                  </a:moveTo>
                  <a:lnTo>
                    <a:pt x="184712" y="46178"/>
                  </a:lnTo>
                  <a:lnTo>
                    <a:pt x="179130" y="41103"/>
                  </a:lnTo>
                  <a:lnTo>
                    <a:pt x="144116" y="81192"/>
                  </a:lnTo>
                  <a:cubicBezTo>
                    <a:pt x="139041" y="87281"/>
                    <a:pt x="131937" y="90834"/>
                    <a:pt x="123818" y="91341"/>
                  </a:cubicBezTo>
                  <a:cubicBezTo>
                    <a:pt x="122803" y="91341"/>
                    <a:pt x="121788" y="91341"/>
                    <a:pt x="121281" y="91341"/>
                  </a:cubicBezTo>
                  <a:cubicBezTo>
                    <a:pt x="113669" y="91341"/>
                    <a:pt x="106565" y="88804"/>
                    <a:pt x="101490" y="83729"/>
                  </a:cubicBezTo>
                  <a:cubicBezTo>
                    <a:pt x="88804" y="72565"/>
                    <a:pt x="87789" y="53282"/>
                    <a:pt x="98445" y="40596"/>
                  </a:cubicBezTo>
                  <a:lnTo>
                    <a:pt x="128385" y="6089"/>
                  </a:lnTo>
                  <a:cubicBezTo>
                    <a:pt x="105042" y="3045"/>
                    <a:pt x="75103" y="15224"/>
                    <a:pt x="44148" y="0"/>
                  </a:cubicBezTo>
                  <a:lnTo>
                    <a:pt x="0" y="73073"/>
                  </a:lnTo>
                  <a:lnTo>
                    <a:pt x="34507" y="113161"/>
                  </a:lnTo>
                  <a:lnTo>
                    <a:pt x="47700" y="97938"/>
                  </a:lnTo>
                  <a:cubicBezTo>
                    <a:pt x="52267" y="92356"/>
                    <a:pt x="59372" y="89311"/>
                    <a:pt x="66983" y="89311"/>
                  </a:cubicBezTo>
                  <a:lnTo>
                    <a:pt x="66983" y="89311"/>
                  </a:lnTo>
                  <a:cubicBezTo>
                    <a:pt x="73073" y="89311"/>
                    <a:pt x="79162" y="91341"/>
                    <a:pt x="83729" y="95401"/>
                  </a:cubicBezTo>
                  <a:cubicBezTo>
                    <a:pt x="89311" y="99968"/>
                    <a:pt x="91848" y="106565"/>
                    <a:pt x="92356" y="113669"/>
                  </a:cubicBezTo>
                  <a:cubicBezTo>
                    <a:pt x="94893" y="112654"/>
                    <a:pt x="97938" y="112146"/>
                    <a:pt x="100983" y="112146"/>
                  </a:cubicBezTo>
                  <a:cubicBezTo>
                    <a:pt x="107072" y="112146"/>
                    <a:pt x="113161" y="114176"/>
                    <a:pt x="117728" y="118236"/>
                  </a:cubicBezTo>
                  <a:cubicBezTo>
                    <a:pt x="123310" y="123310"/>
                    <a:pt x="126355" y="129907"/>
                    <a:pt x="126355" y="137012"/>
                  </a:cubicBezTo>
                  <a:cubicBezTo>
                    <a:pt x="128385" y="136504"/>
                    <a:pt x="130922" y="135997"/>
                    <a:pt x="132952" y="135997"/>
                  </a:cubicBezTo>
                  <a:lnTo>
                    <a:pt x="132952" y="135997"/>
                  </a:lnTo>
                  <a:cubicBezTo>
                    <a:pt x="138534" y="135997"/>
                    <a:pt x="143608" y="138026"/>
                    <a:pt x="148175" y="141579"/>
                  </a:cubicBezTo>
                  <a:cubicBezTo>
                    <a:pt x="152742" y="145638"/>
                    <a:pt x="155280" y="151220"/>
                    <a:pt x="155787" y="157310"/>
                  </a:cubicBezTo>
                  <a:cubicBezTo>
                    <a:pt x="157310" y="156802"/>
                    <a:pt x="159339" y="156295"/>
                    <a:pt x="161369" y="156295"/>
                  </a:cubicBezTo>
                  <a:lnTo>
                    <a:pt x="161369" y="156295"/>
                  </a:lnTo>
                  <a:cubicBezTo>
                    <a:pt x="166444" y="156295"/>
                    <a:pt x="171011" y="157817"/>
                    <a:pt x="174563" y="161369"/>
                  </a:cubicBezTo>
                  <a:cubicBezTo>
                    <a:pt x="178622" y="164921"/>
                    <a:pt x="181160" y="169996"/>
                    <a:pt x="181667" y="175070"/>
                  </a:cubicBezTo>
                  <a:cubicBezTo>
                    <a:pt x="182175" y="180652"/>
                    <a:pt x="180145" y="185727"/>
                    <a:pt x="176593" y="189786"/>
                  </a:cubicBezTo>
                  <a:lnTo>
                    <a:pt x="159339" y="209577"/>
                  </a:lnTo>
                  <a:lnTo>
                    <a:pt x="166444" y="215159"/>
                  </a:lnTo>
                  <a:cubicBezTo>
                    <a:pt x="169996" y="217189"/>
                    <a:pt x="174055" y="218711"/>
                    <a:pt x="178622" y="218204"/>
                  </a:cubicBezTo>
                  <a:cubicBezTo>
                    <a:pt x="189786" y="217189"/>
                    <a:pt x="197906" y="207547"/>
                    <a:pt x="196891" y="196383"/>
                  </a:cubicBezTo>
                  <a:cubicBezTo>
                    <a:pt x="196891" y="196383"/>
                    <a:pt x="196891" y="195876"/>
                    <a:pt x="196891" y="195876"/>
                  </a:cubicBezTo>
                  <a:cubicBezTo>
                    <a:pt x="198413" y="196383"/>
                    <a:pt x="200443" y="196383"/>
                    <a:pt x="201965" y="196383"/>
                  </a:cubicBezTo>
                  <a:cubicBezTo>
                    <a:pt x="213129" y="195368"/>
                    <a:pt x="221248" y="185727"/>
                    <a:pt x="220233" y="174563"/>
                  </a:cubicBezTo>
                  <a:cubicBezTo>
                    <a:pt x="220233" y="174563"/>
                    <a:pt x="220233" y="174055"/>
                    <a:pt x="220233" y="174055"/>
                  </a:cubicBezTo>
                  <a:cubicBezTo>
                    <a:pt x="221756" y="174563"/>
                    <a:pt x="223785" y="174563"/>
                    <a:pt x="225308" y="174563"/>
                  </a:cubicBezTo>
                  <a:cubicBezTo>
                    <a:pt x="236472" y="173548"/>
                    <a:pt x="244591" y="163906"/>
                    <a:pt x="243576" y="152742"/>
                  </a:cubicBezTo>
                  <a:cubicBezTo>
                    <a:pt x="243576" y="151728"/>
                    <a:pt x="243069" y="150713"/>
                    <a:pt x="243069" y="149698"/>
                  </a:cubicBezTo>
                  <a:cubicBezTo>
                    <a:pt x="246113" y="151220"/>
                    <a:pt x="249665" y="152235"/>
                    <a:pt x="253725" y="151728"/>
                  </a:cubicBezTo>
                  <a:cubicBezTo>
                    <a:pt x="264889" y="150713"/>
                    <a:pt x="273008" y="141071"/>
                    <a:pt x="271993" y="129907"/>
                  </a:cubicBezTo>
                  <a:cubicBezTo>
                    <a:pt x="272501" y="124325"/>
                    <a:pt x="269963" y="119758"/>
                    <a:pt x="266411" y="116206"/>
                  </a:cubicBezTo>
                  <a:close/>
                </a:path>
              </a:pathLst>
            </a:custGeom>
            <a:solidFill>
              <a:schemeClr val="tx1">
                <a:lumMod val="75000"/>
                <a:lumOff val="25000"/>
              </a:schemeClr>
            </a:solidFill>
            <a:ln w="5060"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25A5DFC4-5093-F541-86EA-E3EE78931CD2}"/>
              </a:ext>
            </a:extLst>
          </p:cNvPr>
          <p:cNvGrpSpPr/>
          <p:nvPr/>
        </p:nvGrpSpPr>
        <p:grpSpPr>
          <a:xfrm>
            <a:off x="1064632" y="4787752"/>
            <a:ext cx="515743" cy="515743"/>
            <a:chOff x="3899960" y="2904070"/>
            <a:chExt cx="624049" cy="624049"/>
          </a:xfrm>
        </p:grpSpPr>
        <p:sp>
          <p:nvSpPr>
            <p:cNvPr id="63" name="Oval 62">
              <a:extLst>
                <a:ext uri="{FF2B5EF4-FFF2-40B4-BE49-F238E27FC236}">
                  <a16:creationId xmlns:a16="http://schemas.microsoft.com/office/drawing/2014/main" id="{7A82CE2E-2872-004A-951D-338297FBA74E}"/>
                </a:ext>
              </a:extLst>
            </p:cNvPr>
            <p:cNvSpPr/>
            <p:nvPr/>
          </p:nvSpPr>
          <p:spPr>
            <a:xfrm>
              <a:off x="3899960" y="2904070"/>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a16="http://schemas.microsoft.com/office/drawing/2014/main" id="{A18E1E19-9D74-C349-9F6F-DDC218FA3E91}"/>
                </a:ext>
              </a:extLst>
            </p:cNvPr>
            <p:cNvSpPr/>
            <p:nvPr/>
          </p:nvSpPr>
          <p:spPr>
            <a:xfrm>
              <a:off x="4029305" y="3042968"/>
              <a:ext cx="400050" cy="208597"/>
            </a:xfrm>
            <a:custGeom>
              <a:avLst/>
              <a:gdLst>
                <a:gd name="connsiteX0" fmla="*/ 314325 w 400050"/>
                <a:gd name="connsiteY0" fmla="*/ 108585 h 208597"/>
                <a:gd name="connsiteX1" fmla="*/ 314325 w 400050"/>
                <a:gd name="connsiteY1" fmla="*/ 28575 h 208597"/>
                <a:gd name="connsiteX2" fmla="*/ 276225 w 400050"/>
                <a:gd name="connsiteY2" fmla="*/ 28575 h 208597"/>
                <a:gd name="connsiteX3" fmla="*/ 276225 w 400050"/>
                <a:gd name="connsiteY3" fmla="*/ 72390 h 208597"/>
                <a:gd name="connsiteX4" fmla="*/ 200025 w 400050"/>
                <a:gd name="connsiteY4" fmla="*/ 0 h 208597"/>
                <a:gd name="connsiteX5" fmla="*/ 200025 w 400050"/>
                <a:gd name="connsiteY5" fmla="*/ 0 h 208597"/>
                <a:gd name="connsiteX6" fmla="*/ 0 w 400050"/>
                <a:gd name="connsiteY6" fmla="*/ 190500 h 208597"/>
                <a:gd name="connsiteX7" fmla="*/ 21431 w 400050"/>
                <a:gd name="connsiteY7" fmla="*/ 208598 h 208597"/>
                <a:gd name="connsiteX8" fmla="*/ 200025 w 400050"/>
                <a:gd name="connsiteY8" fmla="*/ 39053 h 208597"/>
                <a:gd name="connsiteX9" fmla="*/ 200025 w 400050"/>
                <a:gd name="connsiteY9" fmla="*/ 39053 h 208597"/>
                <a:gd name="connsiteX10" fmla="*/ 378619 w 400050"/>
                <a:gd name="connsiteY10" fmla="*/ 208598 h 208597"/>
                <a:gd name="connsiteX11" fmla="*/ 400050 w 400050"/>
                <a:gd name="connsiteY11" fmla="*/ 19050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08597">
                  <a:moveTo>
                    <a:pt x="314325" y="108585"/>
                  </a:moveTo>
                  <a:lnTo>
                    <a:pt x="314325" y="28575"/>
                  </a:lnTo>
                  <a:lnTo>
                    <a:pt x="276225" y="28575"/>
                  </a:lnTo>
                  <a:lnTo>
                    <a:pt x="276225" y="72390"/>
                  </a:lnTo>
                  <a:lnTo>
                    <a:pt x="200025" y="0"/>
                  </a:lnTo>
                  <a:lnTo>
                    <a:pt x="200025" y="0"/>
                  </a:lnTo>
                  <a:lnTo>
                    <a:pt x="0" y="190500"/>
                  </a:lnTo>
                  <a:lnTo>
                    <a:pt x="21431" y="208598"/>
                  </a:lnTo>
                  <a:lnTo>
                    <a:pt x="200025" y="39053"/>
                  </a:lnTo>
                  <a:lnTo>
                    <a:pt x="200025" y="39053"/>
                  </a:lnTo>
                  <a:lnTo>
                    <a:pt x="378619" y="208598"/>
                  </a:lnTo>
                  <a:lnTo>
                    <a:pt x="400050" y="190500"/>
                  </a:lnTo>
                  <a:close/>
                </a:path>
              </a:pathLst>
            </a:custGeom>
            <a:solidFill>
              <a:schemeClr val="accent1"/>
            </a:solidFill>
            <a:ln w="476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564C2A2-D93E-BC41-A6E6-E869A0762C8D}"/>
                </a:ext>
              </a:extLst>
            </p:cNvPr>
            <p:cNvSpPr/>
            <p:nvPr/>
          </p:nvSpPr>
          <p:spPr>
            <a:xfrm>
              <a:off x="4086455" y="3081258"/>
              <a:ext cx="285750" cy="277177"/>
            </a:xfrm>
            <a:custGeom>
              <a:avLst/>
              <a:gdLst>
                <a:gd name="connsiteX0" fmla="*/ 0 w 285750"/>
                <a:gd name="connsiteY0" fmla="*/ 135731 h 277177"/>
                <a:gd name="connsiteX1" fmla="*/ 0 w 285750"/>
                <a:gd name="connsiteY1" fmla="*/ 277178 h 277177"/>
                <a:gd name="connsiteX2" fmla="*/ 114300 w 285750"/>
                <a:gd name="connsiteY2" fmla="*/ 277178 h 277177"/>
                <a:gd name="connsiteX3" fmla="*/ 114300 w 285750"/>
                <a:gd name="connsiteY3" fmla="*/ 158115 h 277177"/>
                <a:gd name="connsiteX4" fmla="*/ 171450 w 285750"/>
                <a:gd name="connsiteY4" fmla="*/ 158115 h 277177"/>
                <a:gd name="connsiteX5" fmla="*/ 171450 w 285750"/>
                <a:gd name="connsiteY5" fmla="*/ 277178 h 277177"/>
                <a:gd name="connsiteX6" fmla="*/ 285750 w 285750"/>
                <a:gd name="connsiteY6" fmla="*/ 277178 h 277177"/>
                <a:gd name="connsiteX7" fmla="*/ 285750 w 285750"/>
                <a:gd name="connsiteY7" fmla="*/ 135731 h 277177"/>
                <a:gd name="connsiteX8" fmla="*/ 142875 w 285750"/>
                <a:gd name="connsiteY8" fmla="*/ 0 h 277177"/>
                <a:gd name="connsiteX9" fmla="*/ 0 w 285750"/>
                <a:gd name="connsiteY9" fmla="*/ 135731 h 277177"/>
                <a:gd name="connsiteX10" fmla="*/ 85725 w 285750"/>
                <a:gd name="connsiteY10" fmla="*/ 215265 h 277177"/>
                <a:gd name="connsiteX11" fmla="*/ 28575 w 285750"/>
                <a:gd name="connsiteY11" fmla="*/ 215265 h 277177"/>
                <a:gd name="connsiteX12" fmla="*/ 28575 w 285750"/>
                <a:gd name="connsiteY12" fmla="*/ 158115 h 277177"/>
                <a:gd name="connsiteX13" fmla="*/ 85725 w 285750"/>
                <a:gd name="connsiteY13" fmla="*/ 158115 h 277177"/>
                <a:gd name="connsiteX14" fmla="*/ 85725 w 285750"/>
                <a:gd name="connsiteY14" fmla="*/ 215265 h 277177"/>
                <a:gd name="connsiteX15" fmla="*/ 200025 w 285750"/>
                <a:gd name="connsiteY15" fmla="*/ 158115 h 277177"/>
                <a:gd name="connsiteX16" fmla="*/ 257175 w 285750"/>
                <a:gd name="connsiteY16" fmla="*/ 158115 h 277177"/>
                <a:gd name="connsiteX17" fmla="*/ 257175 w 285750"/>
                <a:gd name="connsiteY17" fmla="*/ 215265 h 277177"/>
                <a:gd name="connsiteX18" fmla="*/ 200025 w 285750"/>
                <a:gd name="connsiteY18" fmla="*/ 215265 h 277177"/>
                <a:gd name="connsiteX19" fmla="*/ 200025 w 285750"/>
                <a:gd name="connsiteY19" fmla="*/ 158115 h 27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0" h="277177">
                  <a:moveTo>
                    <a:pt x="0" y="135731"/>
                  </a:moveTo>
                  <a:lnTo>
                    <a:pt x="0" y="277178"/>
                  </a:lnTo>
                  <a:lnTo>
                    <a:pt x="114300" y="277178"/>
                  </a:lnTo>
                  <a:lnTo>
                    <a:pt x="114300" y="158115"/>
                  </a:lnTo>
                  <a:lnTo>
                    <a:pt x="171450" y="158115"/>
                  </a:lnTo>
                  <a:lnTo>
                    <a:pt x="171450" y="277178"/>
                  </a:lnTo>
                  <a:lnTo>
                    <a:pt x="285750" y="277178"/>
                  </a:lnTo>
                  <a:lnTo>
                    <a:pt x="285750" y="135731"/>
                  </a:lnTo>
                  <a:lnTo>
                    <a:pt x="142875" y="0"/>
                  </a:lnTo>
                  <a:lnTo>
                    <a:pt x="0" y="135731"/>
                  </a:lnTo>
                  <a:close/>
                  <a:moveTo>
                    <a:pt x="85725" y="215265"/>
                  </a:moveTo>
                  <a:lnTo>
                    <a:pt x="28575" y="215265"/>
                  </a:lnTo>
                  <a:lnTo>
                    <a:pt x="28575" y="158115"/>
                  </a:lnTo>
                  <a:lnTo>
                    <a:pt x="85725" y="158115"/>
                  </a:lnTo>
                  <a:lnTo>
                    <a:pt x="85725" y="215265"/>
                  </a:lnTo>
                  <a:close/>
                  <a:moveTo>
                    <a:pt x="200025" y="158115"/>
                  </a:moveTo>
                  <a:lnTo>
                    <a:pt x="257175" y="158115"/>
                  </a:lnTo>
                  <a:lnTo>
                    <a:pt x="257175" y="215265"/>
                  </a:lnTo>
                  <a:lnTo>
                    <a:pt x="200025" y="215265"/>
                  </a:lnTo>
                  <a:lnTo>
                    <a:pt x="200025" y="158115"/>
                  </a:lnTo>
                  <a:close/>
                </a:path>
              </a:pathLst>
            </a:custGeom>
            <a:solidFill>
              <a:srgbClr val="8096AE"/>
            </a:solidFill>
            <a:ln w="4763" cap="flat">
              <a:noFill/>
              <a:prstDash val="solid"/>
              <a:miter/>
            </a:ln>
          </p:spPr>
          <p:txBody>
            <a:bodyPr rtlCol="0" anchor="ctr"/>
            <a:lstStyle/>
            <a:p>
              <a:endParaRPr lang="en-US"/>
            </a:p>
          </p:txBody>
        </p:sp>
      </p:grpSp>
      <p:grpSp>
        <p:nvGrpSpPr>
          <p:cNvPr id="70" name="Group 69">
            <a:extLst>
              <a:ext uri="{FF2B5EF4-FFF2-40B4-BE49-F238E27FC236}">
                <a16:creationId xmlns:a16="http://schemas.microsoft.com/office/drawing/2014/main" id="{1E5AA570-A3D6-2C4A-941E-8DE97A37869C}"/>
              </a:ext>
            </a:extLst>
          </p:cNvPr>
          <p:cNvGrpSpPr/>
          <p:nvPr/>
        </p:nvGrpSpPr>
        <p:grpSpPr>
          <a:xfrm>
            <a:off x="761535" y="4164855"/>
            <a:ext cx="515743" cy="515743"/>
            <a:chOff x="390216" y="4087864"/>
            <a:chExt cx="515743" cy="515743"/>
          </a:xfrm>
        </p:grpSpPr>
        <p:sp>
          <p:nvSpPr>
            <p:cNvPr id="71" name="Oval 70">
              <a:extLst>
                <a:ext uri="{FF2B5EF4-FFF2-40B4-BE49-F238E27FC236}">
                  <a16:creationId xmlns:a16="http://schemas.microsoft.com/office/drawing/2014/main" id="{37CA9172-8600-B844-B77A-F40D6E1A76BE}"/>
                </a:ext>
              </a:extLst>
            </p:cNvPr>
            <p:cNvSpPr/>
            <p:nvPr/>
          </p:nvSpPr>
          <p:spPr>
            <a:xfrm>
              <a:off x="390216" y="4087864"/>
              <a:ext cx="515743" cy="515743"/>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250D76B8-7977-3943-9EEE-E2FCEA0065E2}"/>
                </a:ext>
              </a:extLst>
            </p:cNvPr>
            <p:cNvGrpSpPr/>
            <p:nvPr/>
          </p:nvGrpSpPr>
          <p:grpSpPr>
            <a:xfrm>
              <a:off x="462923" y="4166870"/>
              <a:ext cx="363070" cy="363069"/>
              <a:chOff x="4590319" y="932399"/>
              <a:chExt cx="914401" cy="914401"/>
            </a:xfrm>
          </p:grpSpPr>
          <p:sp>
            <p:nvSpPr>
              <p:cNvPr id="73" name="Rectangle 72">
                <a:extLst>
                  <a:ext uri="{FF2B5EF4-FFF2-40B4-BE49-F238E27FC236}">
                    <a16:creationId xmlns:a16="http://schemas.microsoft.com/office/drawing/2014/main" id="{4D945314-8560-4C4F-856F-04511C8C1D1F}"/>
                  </a:ext>
                </a:extLst>
              </p:cNvPr>
              <p:cNvSpPr/>
              <p:nvPr/>
            </p:nvSpPr>
            <p:spPr>
              <a:xfrm>
                <a:off x="4660835" y="1232890"/>
                <a:ext cx="775391" cy="3371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Graphic 73" descr="Bank check with solid fill">
                <a:extLst>
                  <a:ext uri="{FF2B5EF4-FFF2-40B4-BE49-F238E27FC236}">
                    <a16:creationId xmlns:a16="http://schemas.microsoft.com/office/drawing/2014/main" id="{B7EC7A85-DECD-8A4E-BC5B-6BFEA286B2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90319" y="932399"/>
                <a:ext cx="914401" cy="914401"/>
              </a:xfrm>
              <a:prstGeom prst="rect">
                <a:avLst/>
              </a:prstGeom>
            </p:spPr>
          </p:pic>
        </p:grpSp>
      </p:grpSp>
    </p:spTree>
    <p:extLst>
      <p:ext uri="{BB962C8B-B14F-4D97-AF65-F5344CB8AC3E}">
        <p14:creationId xmlns:p14="http://schemas.microsoft.com/office/powerpoint/2010/main" val="214229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EB7F6F31-349B-0045-9209-4E155EADABFB}"/>
              </a:ext>
            </a:extLst>
          </p:cNvPr>
          <p:cNvPicPr>
            <a:picLocks noChangeAspect="1"/>
          </p:cNvPicPr>
          <p:nvPr/>
        </p:nvPicPr>
        <p:blipFill>
          <a:blip r:embed="rId3"/>
          <a:stretch>
            <a:fillRect/>
          </a:stretch>
        </p:blipFill>
        <p:spPr>
          <a:xfrm>
            <a:off x="393014" y="3940915"/>
            <a:ext cx="1192713" cy="2452216"/>
          </a:xfrm>
          <a:prstGeom prst="rect">
            <a:avLst/>
          </a:prstGeom>
        </p:spPr>
      </p:pic>
      <p:sp>
        <p:nvSpPr>
          <p:cNvPr id="26" name="Rectangle 25">
            <a:extLst>
              <a:ext uri="{FF2B5EF4-FFF2-40B4-BE49-F238E27FC236}">
                <a16:creationId xmlns:a16="http://schemas.microsoft.com/office/drawing/2014/main" id="{F29D7EF5-A632-DA47-B0CE-944B725E1BB4}"/>
              </a:ext>
            </a:extLst>
          </p:cNvPr>
          <p:cNvSpPr/>
          <p:nvPr/>
        </p:nvSpPr>
        <p:spPr>
          <a:xfrm>
            <a:off x="0" y="1"/>
            <a:ext cx="12192000" cy="6858000"/>
          </a:xfrm>
          <a:prstGeom prst="rect">
            <a:avLst/>
          </a:prstGeom>
          <a:gradFill>
            <a:gsLst>
              <a:gs pos="100000">
                <a:srgbClr val="00C9FF">
                  <a:alpha val="26000"/>
                </a:srgbClr>
              </a:gs>
              <a:gs pos="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C7962A36-0DBE-2242-BDC5-C14EC728EE06}"/>
              </a:ext>
            </a:extLst>
          </p:cNvPr>
          <p:cNvSpPr/>
          <p:nvPr/>
        </p:nvSpPr>
        <p:spPr>
          <a:xfrm>
            <a:off x="-683649" y="769277"/>
            <a:ext cx="5787729" cy="1267690"/>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 name="Group 1">
            <a:extLst>
              <a:ext uri="{FF2B5EF4-FFF2-40B4-BE49-F238E27FC236}">
                <a16:creationId xmlns:a16="http://schemas.microsoft.com/office/drawing/2014/main" id="{CF64880C-435D-FB43-B92F-F2352DFE1101}"/>
              </a:ext>
            </a:extLst>
          </p:cNvPr>
          <p:cNvGrpSpPr/>
          <p:nvPr/>
        </p:nvGrpSpPr>
        <p:grpSpPr>
          <a:xfrm>
            <a:off x="5104080" y="1399592"/>
            <a:ext cx="4599498" cy="2780781"/>
            <a:chOff x="5104080" y="1399592"/>
            <a:chExt cx="4599498" cy="2780781"/>
          </a:xfrm>
        </p:grpSpPr>
        <p:cxnSp>
          <p:nvCxnSpPr>
            <p:cNvPr id="39" name="Straight Connector 38">
              <a:extLst>
                <a:ext uri="{FF2B5EF4-FFF2-40B4-BE49-F238E27FC236}">
                  <a16:creationId xmlns:a16="http://schemas.microsoft.com/office/drawing/2014/main" id="{F6D7505B-217C-DB40-ACFC-F615B6598DE7}"/>
                </a:ext>
              </a:extLst>
            </p:cNvPr>
            <p:cNvCxnSpPr>
              <a:cxnSpLocks/>
              <a:endCxn id="32" idx="0"/>
            </p:cNvCxnSpPr>
            <p:nvPr/>
          </p:nvCxnSpPr>
          <p:spPr>
            <a:xfrm>
              <a:off x="5104080" y="1399592"/>
              <a:ext cx="3262525" cy="1903246"/>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C8F374E7-0E51-CA4F-BB5E-D7E5C3553167}"/>
                </a:ext>
              </a:extLst>
            </p:cNvPr>
            <p:cNvSpPr/>
            <p:nvPr/>
          </p:nvSpPr>
          <p:spPr>
            <a:xfrm>
              <a:off x="7029631" y="3212136"/>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a:extLst>
                <a:ext uri="{FF2B5EF4-FFF2-40B4-BE49-F238E27FC236}">
                  <a16:creationId xmlns:a16="http://schemas.microsoft.com/office/drawing/2014/main" id="{3A4AFDAE-5ACC-EF45-9262-FDE89FF164FF}"/>
                </a:ext>
              </a:extLst>
            </p:cNvPr>
            <p:cNvSpPr txBox="1"/>
            <p:nvPr/>
          </p:nvSpPr>
          <p:spPr>
            <a:xfrm>
              <a:off x="7029631" y="3302838"/>
              <a:ext cx="2673947" cy="797911"/>
            </a:xfrm>
            <a:prstGeom prst="rect">
              <a:avLst/>
            </a:prstGeom>
            <a:noFill/>
          </p:spPr>
          <p:txBody>
            <a:bodyPr wrap="square" rtlCol="0">
              <a:spAutoFit/>
            </a:bodyPr>
            <a:lstStyle/>
            <a:p>
              <a:pPr algn="ctr">
                <a:lnSpc>
                  <a:spcPct val="110000"/>
                </a:lnSpc>
              </a:pPr>
              <a:r>
                <a:rPr lang="en-US" sz="1400" b="1" dirty="0">
                  <a:latin typeface="Poppins" pitchFamily="2" charset="77"/>
                  <a:cs typeface="Poppins" pitchFamily="2" charset="77"/>
                </a:rPr>
                <a:t>Mortgage</a:t>
              </a:r>
            </a:p>
            <a:p>
              <a:pPr algn="ctr">
                <a:lnSpc>
                  <a:spcPct val="110000"/>
                </a:lnSpc>
              </a:pPr>
              <a:r>
                <a:rPr lang="en-US" sz="1400" dirty="0">
                  <a:latin typeface="Poppins" pitchFamily="2" charset="77"/>
                  <a:cs typeface="Poppins" pitchFamily="2" charset="77"/>
                </a:rPr>
                <a:t>Loan amount $350,000</a:t>
              </a:r>
            </a:p>
            <a:p>
              <a:pPr algn="ctr">
                <a:lnSpc>
                  <a:spcPct val="110000"/>
                </a:lnSpc>
              </a:pPr>
              <a:r>
                <a:rPr lang="en-US" sz="1400" dirty="0">
                  <a:latin typeface="Poppins" pitchFamily="2" charset="77"/>
                  <a:cs typeface="Poppins" pitchFamily="2" charset="77"/>
                </a:rPr>
                <a:t>Opened on 3/15/21</a:t>
              </a:r>
            </a:p>
          </p:txBody>
        </p:sp>
      </p:grpSp>
      <p:sp>
        <p:nvSpPr>
          <p:cNvPr id="45" name="TextBox 44">
            <a:extLst>
              <a:ext uri="{FF2B5EF4-FFF2-40B4-BE49-F238E27FC236}">
                <a16:creationId xmlns:a16="http://schemas.microsoft.com/office/drawing/2014/main" id="{C42AD4F1-CD94-DD45-8631-67E67BE59CB8}"/>
              </a:ext>
            </a:extLst>
          </p:cNvPr>
          <p:cNvSpPr txBox="1"/>
          <p:nvPr/>
        </p:nvSpPr>
        <p:spPr>
          <a:xfrm>
            <a:off x="391171" y="1184161"/>
            <a:ext cx="3555907" cy="477054"/>
          </a:xfrm>
          <a:prstGeom prst="rect">
            <a:avLst/>
          </a:prstGeom>
          <a:noFill/>
        </p:spPr>
        <p:txBody>
          <a:bodyPr wrap="square" rtlCol="0">
            <a:spAutoFit/>
          </a:bodyPr>
          <a:lstStyle/>
          <a:p>
            <a:r>
              <a:rPr lang="en-US" sz="2400" dirty="0">
                <a:latin typeface="Poppins" pitchFamily="2" charset="77"/>
                <a:cs typeface="Poppins" pitchFamily="2" charset="77"/>
              </a:rPr>
              <a:t>More about Sara…</a:t>
            </a:r>
          </a:p>
        </p:txBody>
      </p:sp>
      <p:sp>
        <p:nvSpPr>
          <p:cNvPr id="24" name="Rounded Rectangle 23">
            <a:extLst>
              <a:ext uri="{FF2B5EF4-FFF2-40B4-BE49-F238E27FC236}">
                <a16:creationId xmlns:a16="http://schemas.microsoft.com/office/drawing/2014/main" id="{3E319168-23A1-074B-94FB-1647A888C99C}"/>
              </a:ext>
            </a:extLst>
          </p:cNvPr>
          <p:cNvSpPr/>
          <p:nvPr/>
        </p:nvSpPr>
        <p:spPr>
          <a:xfrm>
            <a:off x="3049224" y="3696254"/>
            <a:ext cx="2600847" cy="894046"/>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52D0FF4-CFE3-1C4C-B7B9-0F52D4408EAD}"/>
              </a:ext>
            </a:extLst>
          </p:cNvPr>
          <p:cNvSpPr txBox="1"/>
          <p:nvPr/>
        </p:nvSpPr>
        <p:spPr>
          <a:xfrm>
            <a:off x="3049224" y="3811248"/>
            <a:ext cx="2600847" cy="1098762"/>
          </a:xfrm>
          <a:prstGeom prst="rect">
            <a:avLst/>
          </a:prstGeom>
          <a:noFill/>
        </p:spPr>
        <p:txBody>
          <a:bodyPr wrap="square" rtlCol="0">
            <a:spAutoFit/>
          </a:bodyPr>
          <a:lstStyle/>
          <a:p>
            <a:pPr algn="ctr"/>
            <a:r>
              <a:rPr lang="en-US" sz="2500">
                <a:latin typeface="Poppins" pitchFamily="2" charset="77"/>
                <a:cs typeface="Poppins" pitchFamily="2" charset="77"/>
              </a:rPr>
              <a:t>Sara Freeman</a:t>
            </a:r>
          </a:p>
          <a:p>
            <a:pPr lvl="0" algn="ctr">
              <a:lnSpc>
                <a:spcPct val="110000"/>
              </a:lnSpc>
            </a:pPr>
            <a:r>
              <a:rPr lang="en-US" sz="1400" b="1">
                <a:solidFill>
                  <a:srgbClr val="002E5C"/>
                </a:solidFill>
                <a:latin typeface="Poppins" pitchFamily="2" charset="77"/>
                <a:ea typeface="Open Sans" panose="020B0606030504020204" pitchFamily="34" charset="0"/>
                <a:cs typeface="Poppins" pitchFamily="2" charset="77"/>
              </a:rPr>
              <a:t>HOUSEHOLD ID: 12345 </a:t>
            </a:r>
          </a:p>
          <a:p>
            <a:pPr algn="ctr"/>
            <a:endParaRPr lang="en-US" sz="2500">
              <a:latin typeface="Poppins" pitchFamily="2" charset="77"/>
              <a:cs typeface="Poppins" pitchFamily="2" charset="77"/>
            </a:endParaRPr>
          </a:p>
        </p:txBody>
      </p:sp>
      <p:grpSp>
        <p:nvGrpSpPr>
          <p:cNvPr id="17" name="Group 16">
            <a:extLst>
              <a:ext uri="{FF2B5EF4-FFF2-40B4-BE49-F238E27FC236}">
                <a16:creationId xmlns:a16="http://schemas.microsoft.com/office/drawing/2014/main" id="{C4511FA2-42A0-8749-918E-B3D3D9722DA0}"/>
              </a:ext>
            </a:extLst>
          </p:cNvPr>
          <p:cNvGrpSpPr/>
          <p:nvPr/>
        </p:nvGrpSpPr>
        <p:grpSpPr>
          <a:xfrm>
            <a:off x="4434538" y="769277"/>
            <a:ext cx="1216095" cy="1216095"/>
            <a:chOff x="3899960" y="2904070"/>
            <a:chExt cx="624049" cy="624049"/>
          </a:xfrm>
        </p:grpSpPr>
        <p:sp>
          <p:nvSpPr>
            <p:cNvPr id="18" name="Oval 17">
              <a:extLst>
                <a:ext uri="{FF2B5EF4-FFF2-40B4-BE49-F238E27FC236}">
                  <a16:creationId xmlns:a16="http://schemas.microsoft.com/office/drawing/2014/main" id="{E1CD5AD5-7122-5544-9631-59D4AD05B5DF}"/>
                </a:ext>
              </a:extLst>
            </p:cNvPr>
            <p:cNvSpPr/>
            <p:nvPr/>
          </p:nvSpPr>
          <p:spPr>
            <a:xfrm>
              <a:off x="3899960" y="2904070"/>
              <a:ext cx="624049" cy="624049"/>
            </a:xfrm>
            <a:prstGeom prst="ellipse">
              <a:avLst/>
            </a:prstGeom>
            <a:solidFill>
              <a:schemeClr val="accent5"/>
            </a:solidFill>
            <a:ln w="1143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68EABF80-36B0-824B-B03D-83A19D0FABFB}"/>
                </a:ext>
              </a:extLst>
            </p:cNvPr>
            <p:cNvSpPr/>
            <p:nvPr/>
          </p:nvSpPr>
          <p:spPr>
            <a:xfrm>
              <a:off x="4014941" y="3042968"/>
              <a:ext cx="400050" cy="208597"/>
            </a:xfrm>
            <a:custGeom>
              <a:avLst/>
              <a:gdLst>
                <a:gd name="connsiteX0" fmla="*/ 314325 w 400050"/>
                <a:gd name="connsiteY0" fmla="*/ 108585 h 208597"/>
                <a:gd name="connsiteX1" fmla="*/ 314325 w 400050"/>
                <a:gd name="connsiteY1" fmla="*/ 28575 h 208597"/>
                <a:gd name="connsiteX2" fmla="*/ 276225 w 400050"/>
                <a:gd name="connsiteY2" fmla="*/ 28575 h 208597"/>
                <a:gd name="connsiteX3" fmla="*/ 276225 w 400050"/>
                <a:gd name="connsiteY3" fmla="*/ 72390 h 208597"/>
                <a:gd name="connsiteX4" fmla="*/ 200025 w 400050"/>
                <a:gd name="connsiteY4" fmla="*/ 0 h 208597"/>
                <a:gd name="connsiteX5" fmla="*/ 200025 w 400050"/>
                <a:gd name="connsiteY5" fmla="*/ 0 h 208597"/>
                <a:gd name="connsiteX6" fmla="*/ 0 w 400050"/>
                <a:gd name="connsiteY6" fmla="*/ 190500 h 208597"/>
                <a:gd name="connsiteX7" fmla="*/ 21431 w 400050"/>
                <a:gd name="connsiteY7" fmla="*/ 208598 h 208597"/>
                <a:gd name="connsiteX8" fmla="*/ 200025 w 400050"/>
                <a:gd name="connsiteY8" fmla="*/ 39053 h 208597"/>
                <a:gd name="connsiteX9" fmla="*/ 200025 w 400050"/>
                <a:gd name="connsiteY9" fmla="*/ 39053 h 208597"/>
                <a:gd name="connsiteX10" fmla="*/ 378619 w 400050"/>
                <a:gd name="connsiteY10" fmla="*/ 208598 h 208597"/>
                <a:gd name="connsiteX11" fmla="*/ 400050 w 400050"/>
                <a:gd name="connsiteY11" fmla="*/ 19050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08597">
                  <a:moveTo>
                    <a:pt x="314325" y="108585"/>
                  </a:moveTo>
                  <a:lnTo>
                    <a:pt x="314325" y="28575"/>
                  </a:lnTo>
                  <a:lnTo>
                    <a:pt x="276225" y="28575"/>
                  </a:lnTo>
                  <a:lnTo>
                    <a:pt x="276225" y="72390"/>
                  </a:lnTo>
                  <a:lnTo>
                    <a:pt x="200025" y="0"/>
                  </a:lnTo>
                  <a:lnTo>
                    <a:pt x="200025" y="0"/>
                  </a:lnTo>
                  <a:lnTo>
                    <a:pt x="0" y="190500"/>
                  </a:lnTo>
                  <a:lnTo>
                    <a:pt x="21431" y="208598"/>
                  </a:lnTo>
                  <a:lnTo>
                    <a:pt x="200025" y="39053"/>
                  </a:lnTo>
                  <a:lnTo>
                    <a:pt x="200025" y="39053"/>
                  </a:lnTo>
                  <a:lnTo>
                    <a:pt x="378619" y="208598"/>
                  </a:lnTo>
                  <a:lnTo>
                    <a:pt x="400050" y="190500"/>
                  </a:lnTo>
                  <a:close/>
                </a:path>
              </a:pathLst>
            </a:custGeom>
            <a:solidFill>
              <a:schemeClr val="accent1"/>
            </a:solidFill>
            <a:ln w="476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26752ED-0B17-9547-9027-6569592484E8}"/>
                </a:ext>
              </a:extLst>
            </p:cNvPr>
            <p:cNvSpPr/>
            <p:nvPr/>
          </p:nvSpPr>
          <p:spPr>
            <a:xfrm>
              <a:off x="4072091" y="3081258"/>
              <a:ext cx="285750" cy="277177"/>
            </a:xfrm>
            <a:custGeom>
              <a:avLst/>
              <a:gdLst>
                <a:gd name="connsiteX0" fmla="*/ 0 w 285750"/>
                <a:gd name="connsiteY0" fmla="*/ 135731 h 277177"/>
                <a:gd name="connsiteX1" fmla="*/ 0 w 285750"/>
                <a:gd name="connsiteY1" fmla="*/ 277178 h 277177"/>
                <a:gd name="connsiteX2" fmla="*/ 114300 w 285750"/>
                <a:gd name="connsiteY2" fmla="*/ 277178 h 277177"/>
                <a:gd name="connsiteX3" fmla="*/ 114300 w 285750"/>
                <a:gd name="connsiteY3" fmla="*/ 158115 h 277177"/>
                <a:gd name="connsiteX4" fmla="*/ 171450 w 285750"/>
                <a:gd name="connsiteY4" fmla="*/ 158115 h 277177"/>
                <a:gd name="connsiteX5" fmla="*/ 171450 w 285750"/>
                <a:gd name="connsiteY5" fmla="*/ 277178 h 277177"/>
                <a:gd name="connsiteX6" fmla="*/ 285750 w 285750"/>
                <a:gd name="connsiteY6" fmla="*/ 277178 h 277177"/>
                <a:gd name="connsiteX7" fmla="*/ 285750 w 285750"/>
                <a:gd name="connsiteY7" fmla="*/ 135731 h 277177"/>
                <a:gd name="connsiteX8" fmla="*/ 142875 w 285750"/>
                <a:gd name="connsiteY8" fmla="*/ 0 h 277177"/>
                <a:gd name="connsiteX9" fmla="*/ 0 w 285750"/>
                <a:gd name="connsiteY9" fmla="*/ 135731 h 277177"/>
                <a:gd name="connsiteX10" fmla="*/ 85725 w 285750"/>
                <a:gd name="connsiteY10" fmla="*/ 215265 h 277177"/>
                <a:gd name="connsiteX11" fmla="*/ 28575 w 285750"/>
                <a:gd name="connsiteY11" fmla="*/ 215265 h 277177"/>
                <a:gd name="connsiteX12" fmla="*/ 28575 w 285750"/>
                <a:gd name="connsiteY12" fmla="*/ 158115 h 277177"/>
                <a:gd name="connsiteX13" fmla="*/ 85725 w 285750"/>
                <a:gd name="connsiteY13" fmla="*/ 158115 h 277177"/>
                <a:gd name="connsiteX14" fmla="*/ 85725 w 285750"/>
                <a:gd name="connsiteY14" fmla="*/ 215265 h 277177"/>
                <a:gd name="connsiteX15" fmla="*/ 200025 w 285750"/>
                <a:gd name="connsiteY15" fmla="*/ 158115 h 277177"/>
                <a:gd name="connsiteX16" fmla="*/ 257175 w 285750"/>
                <a:gd name="connsiteY16" fmla="*/ 158115 h 277177"/>
                <a:gd name="connsiteX17" fmla="*/ 257175 w 285750"/>
                <a:gd name="connsiteY17" fmla="*/ 215265 h 277177"/>
                <a:gd name="connsiteX18" fmla="*/ 200025 w 285750"/>
                <a:gd name="connsiteY18" fmla="*/ 215265 h 277177"/>
                <a:gd name="connsiteX19" fmla="*/ 200025 w 285750"/>
                <a:gd name="connsiteY19" fmla="*/ 158115 h 27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0" h="277177">
                  <a:moveTo>
                    <a:pt x="0" y="135731"/>
                  </a:moveTo>
                  <a:lnTo>
                    <a:pt x="0" y="277178"/>
                  </a:lnTo>
                  <a:lnTo>
                    <a:pt x="114300" y="277178"/>
                  </a:lnTo>
                  <a:lnTo>
                    <a:pt x="114300" y="158115"/>
                  </a:lnTo>
                  <a:lnTo>
                    <a:pt x="171450" y="158115"/>
                  </a:lnTo>
                  <a:lnTo>
                    <a:pt x="171450" y="277178"/>
                  </a:lnTo>
                  <a:lnTo>
                    <a:pt x="285750" y="277178"/>
                  </a:lnTo>
                  <a:lnTo>
                    <a:pt x="285750" y="135731"/>
                  </a:lnTo>
                  <a:lnTo>
                    <a:pt x="142875" y="0"/>
                  </a:lnTo>
                  <a:lnTo>
                    <a:pt x="0" y="135731"/>
                  </a:lnTo>
                  <a:close/>
                  <a:moveTo>
                    <a:pt x="85725" y="215265"/>
                  </a:moveTo>
                  <a:lnTo>
                    <a:pt x="28575" y="215265"/>
                  </a:lnTo>
                  <a:lnTo>
                    <a:pt x="28575" y="158115"/>
                  </a:lnTo>
                  <a:lnTo>
                    <a:pt x="85725" y="158115"/>
                  </a:lnTo>
                  <a:lnTo>
                    <a:pt x="85725" y="215265"/>
                  </a:lnTo>
                  <a:close/>
                  <a:moveTo>
                    <a:pt x="200025" y="158115"/>
                  </a:moveTo>
                  <a:lnTo>
                    <a:pt x="257175" y="158115"/>
                  </a:lnTo>
                  <a:lnTo>
                    <a:pt x="257175" y="215265"/>
                  </a:lnTo>
                  <a:lnTo>
                    <a:pt x="200025" y="215265"/>
                  </a:lnTo>
                  <a:lnTo>
                    <a:pt x="200025" y="158115"/>
                  </a:lnTo>
                  <a:close/>
                </a:path>
              </a:pathLst>
            </a:custGeom>
            <a:solidFill>
              <a:srgbClr val="8096AE"/>
            </a:solidFill>
            <a:ln w="4763" cap="flat">
              <a:noFill/>
              <a:prstDash val="solid"/>
              <a:miter/>
            </a:ln>
          </p:spPr>
          <p:txBody>
            <a:bodyPr rtlCol="0" anchor="ctr"/>
            <a:lstStyle/>
            <a:p>
              <a:endParaRPr lang="en-US"/>
            </a:p>
          </p:txBody>
        </p:sp>
      </p:grpSp>
      <p:pic>
        <p:nvPicPr>
          <p:cNvPr id="4" name="Picture 3">
            <a:extLst>
              <a:ext uri="{FF2B5EF4-FFF2-40B4-BE49-F238E27FC236}">
                <a16:creationId xmlns:a16="http://schemas.microsoft.com/office/drawing/2014/main" id="{8DCD5C74-0662-4818-9947-6DDDCDC2C02F}"/>
              </a:ext>
            </a:extLst>
          </p:cNvPr>
          <p:cNvPicPr>
            <a:picLocks noChangeAspect="1"/>
          </p:cNvPicPr>
          <p:nvPr/>
        </p:nvPicPr>
        <p:blipFill>
          <a:blip r:embed="rId4"/>
          <a:stretch>
            <a:fillRect/>
          </a:stretch>
        </p:blipFill>
        <p:spPr>
          <a:xfrm>
            <a:off x="477380" y="2503152"/>
            <a:ext cx="2773920" cy="3944454"/>
          </a:xfrm>
          <a:prstGeom prst="rect">
            <a:avLst/>
          </a:prstGeom>
        </p:spPr>
      </p:pic>
    </p:spTree>
    <p:extLst>
      <p:ext uri="{BB962C8B-B14F-4D97-AF65-F5344CB8AC3E}">
        <p14:creationId xmlns:p14="http://schemas.microsoft.com/office/powerpoint/2010/main" val="385836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2A45918-7E49-8641-A903-E79D11139AC7}"/>
              </a:ext>
            </a:extLst>
          </p:cNvPr>
          <p:cNvSpPr/>
          <p:nvPr/>
        </p:nvSpPr>
        <p:spPr>
          <a:xfrm>
            <a:off x="2659891" y="1814758"/>
            <a:ext cx="986133" cy="861774"/>
          </a:xfrm>
          <a:prstGeom prst="rect">
            <a:avLst/>
          </a:prstGeom>
          <a:solidFill>
            <a:schemeClr val="tx2">
              <a:lumMod val="25000"/>
              <a:lumOff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A2F7C9B-77B0-A74C-916B-ADFCC28E85DF}"/>
              </a:ext>
            </a:extLst>
          </p:cNvPr>
          <p:cNvSpPr/>
          <p:nvPr/>
        </p:nvSpPr>
        <p:spPr>
          <a:xfrm>
            <a:off x="567628" y="3946967"/>
            <a:ext cx="1099126" cy="581514"/>
          </a:xfrm>
          <a:prstGeom prst="rect">
            <a:avLst/>
          </a:prstGeom>
          <a:solidFill>
            <a:schemeClr val="tx2">
              <a:lumMod val="10000"/>
              <a:lumOff val="9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D186290-D7B8-BE43-8EFB-8AEBDDB0C576}"/>
              </a:ext>
            </a:extLst>
          </p:cNvPr>
          <p:cNvSpPr/>
          <p:nvPr/>
        </p:nvSpPr>
        <p:spPr>
          <a:xfrm>
            <a:off x="752823" y="3459064"/>
            <a:ext cx="1099126" cy="490681"/>
          </a:xfrm>
          <a:prstGeom prst="rect">
            <a:avLst/>
          </a:prstGeom>
          <a:solidFill>
            <a:schemeClr val="tx2">
              <a:lumMod val="25000"/>
              <a:lumOff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4FED652-CD54-B342-947C-32BDBC511000}"/>
              </a:ext>
            </a:extLst>
          </p:cNvPr>
          <p:cNvSpPr/>
          <p:nvPr/>
        </p:nvSpPr>
        <p:spPr>
          <a:xfrm>
            <a:off x="1806118" y="6331352"/>
            <a:ext cx="1515815" cy="581514"/>
          </a:xfrm>
          <a:prstGeom prst="rect">
            <a:avLst/>
          </a:prstGeom>
          <a:solidFill>
            <a:schemeClr val="tx2">
              <a:lumMod val="10000"/>
              <a:lumOff val="9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D260AAD-9685-B94F-9DDD-C174ED155AFC}"/>
              </a:ext>
            </a:extLst>
          </p:cNvPr>
          <p:cNvSpPr/>
          <p:nvPr/>
        </p:nvSpPr>
        <p:spPr>
          <a:xfrm>
            <a:off x="1991313" y="5855024"/>
            <a:ext cx="994955" cy="490681"/>
          </a:xfrm>
          <a:prstGeom prst="rect">
            <a:avLst/>
          </a:prstGeom>
          <a:solidFill>
            <a:schemeClr val="tx2">
              <a:lumMod val="25000"/>
              <a:lumOff val="75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7DA5054-2CA8-EF4F-8F7A-E4B725BA5155}"/>
              </a:ext>
            </a:extLst>
          </p:cNvPr>
          <p:cNvSpPr/>
          <p:nvPr/>
        </p:nvSpPr>
        <p:spPr>
          <a:xfrm>
            <a:off x="344486" y="0"/>
            <a:ext cx="223142" cy="6858000"/>
          </a:xfrm>
          <a:prstGeom prst="rect">
            <a:avLst/>
          </a:prstGeom>
          <a:solidFill>
            <a:schemeClr val="bg1">
              <a:lumMod val="9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8C6EC7-852C-6F42-9E8F-7C194EC4682C}"/>
              </a:ext>
            </a:extLst>
          </p:cNvPr>
          <p:cNvSpPr/>
          <p:nvPr/>
        </p:nvSpPr>
        <p:spPr>
          <a:xfrm>
            <a:off x="3944213" y="0"/>
            <a:ext cx="223142" cy="6858000"/>
          </a:xfrm>
          <a:prstGeom prst="rect">
            <a:avLst/>
          </a:prstGeom>
          <a:solidFill>
            <a:schemeClr val="bg1">
              <a:lumMod val="9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36982A3-60E6-6C4E-A07E-0A0E0081793D}"/>
              </a:ext>
            </a:extLst>
          </p:cNvPr>
          <p:cNvSpPr/>
          <p:nvPr/>
        </p:nvSpPr>
        <p:spPr>
          <a:xfrm rot="16200000">
            <a:off x="3293284" y="-635441"/>
            <a:ext cx="223142" cy="6858000"/>
          </a:xfrm>
          <a:prstGeom prst="rect">
            <a:avLst/>
          </a:prstGeom>
          <a:gradFill>
            <a:gsLst>
              <a:gs pos="71000">
                <a:srgbClr val="F2F2F2"/>
              </a:gs>
              <a:gs pos="100000">
                <a:schemeClr val="bg1">
                  <a:lumMod val="95000"/>
                  <a:alpha val="0"/>
                </a:schemeClr>
              </a:gs>
              <a:gs pos="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ACEE186-2EDB-7341-BCE6-1B4B609ADE39}"/>
              </a:ext>
            </a:extLst>
          </p:cNvPr>
          <p:cNvSpPr/>
          <p:nvPr/>
        </p:nvSpPr>
        <p:spPr>
          <a:xfrm rot="16200000">
            <a:off x="3293284" y="1216508"/>
            <a:ext cx="223142" cy="6858000"/>
          </a:xfrm>
          <a:prstGeom prst="rect">
            <a:avLst/>
          </a:prstGeom>
          <a:gradFill>
            <a:gsLst>
              <a:gs pos="71000">
                <a:srgbClr val="F2F2F2"/>
              </a:gs>
              <a:gs pos="100000">
                <a:schemeClr val="bg1">
                  <a:lumMod val="95000"/>
                  <a:alpha val="0"/>
                </a:schemeClr>
              </a:gs>
              <a:gs pos="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59148C3-4536-3B42-9803-3D4936453DD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D3D3311-5E7F-FB41-95F3-F83314437EDC}"/>
              </a:ext>
            </a:extLst>
          </p:cNvPr>
          <p:cNvGrpSpPr/>
          <p:nvPr/>
        </p:nvGrpSpPr>
        <p:grpSpPr>
          <a:xfrm>
            <a:off x="7202486" y="1403122"/>
            <a:ext cx="4320740" cy="1748743"/>
            <a:chOff x="6625812" y="1922351"/>
            <a:chExt cx="4320740" cy="1748743"/>
          </a:xfrm>
        </p:grpSpPr>
        <p:cxnSp>
          <p:nvCxnSpPr>
            <p:cNvPr id="35" name="Straight Connector 34">
              <a:extLst>
                <a:ext uri="{FF2B5EF4-FFF2-40B4-BE49-F238E27FC236}">
                  <a16:creationId xmlns:a16="http://schemas.microsoft.com/office/drawing/2014/main" id="{4ABF1CBC-C6E0-4C49-8697-96941A672837}"/>
                </a:ext>
              </a:extLst>
            </p:cNvPr>
            <p:cNvCxnSpPr>
              <a:cxnSpLocks/>
            </p:cNvCxnSpPr>
            <p:nvPr/>
          </p:nvCxnSpPr>
          <p:spPr>
            <a:xfrm flipH="1" flipV="1">
              <a:off x="6625812" y="1922351"/>
              <a:ext cx="1698152" cy="1350241"/>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86D3B267-68E4-4048-82BA-A78B419F4E56}"/>
                </a:ext>
              </a:extLst>
            </p:cNvPr>
            <p:cNvSpPr/>
            <p:nvPr/>
          </p:nvSpPr>
          <p:spPr>
            <a:xfrm>
              <a:off x="8272605" y="2702857"/>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7F869156-343A-F649-9531-E087810AAEF4}"/>
                </a:ext>
              </a:extLst>
            </p:cNvPr>
            <p:cNvSpPr txBox="1"/>
            <p:nvPr/>
          </p:nvSpPr>
          <p:spPr>
            <a:xfrm>
              <a:off x="8272605" y="2793559"/>
              <a:ext cx="2673947" cy="797911"/>
            </a:xfrm>
            <a:prstGeom prst="rect">
              <a:avLst/>
            </a:prstGeom>
            <a:noFill/>
          </p:spPr>
          <p:txBody>
            <a:bodyPr wrap="square" rtlCol="0">
              <a:spAutoFit/>
            </a:bodyPr>
            <a:lstStyle/>
            <a:p>
              <a:pPr algn="ctr">
                <a:lnSpc>
                  <a:spcPct val="110000"/>
                </a:lnSpc>
              </a:pPr>
              <a:r>
                <a:rPr lang="en-US" sz="1400" b="1" dirty="0">
                  <a:latin typeface="Poppins" pitchFamily="2" charset="77"/>
                  <a:cs typeface="Poppins" pitchFamily="2" charset="77"/>
                </a:rPr>
                <a:t>Debit Transaction</a:t>
              </a:r>
            </a:p>
            <a:p>
              <a:pPr algn="ctr">
                <a:lnSpc>
                  <a:spcPct val="110000"/>
                </a:lnSpc>
              </a:pPr>
              <a:r>
                <a:rPr lang="en-US" sz="1400" dirty="0">
                  <a:latin typeface="Poppins" pitchFamily="2" charset="77"/>
                  <a:cs typeface="Poppins" pitchFamily="2" charset="77"/>
                </a:rPr>
                <a:t>$235.82 at Home Depot </a:t>
              </a:r>
              <a:br>
                <a:rPr lang="en-US" sz="1400" dirty="0">
                  <a:latin typeface="Poppins" pitchFamily="2" charset="77"/>
                  <a:cs typeface="Poppins" pitchFamily="2" charset="77"/>
                </a:rPr>
              </a:br>
              <a:r>
                <a:rPr lang="en-US" sz="1400" dirty="0">
                  <a:latin typeface="Poppins" pitchFamily="2" charset="77"/>
                  <a:cs typeface="Poppins" pitchFamily="2" charset="77"/>
                </a:rPr>
                <a:t>on 2/28/22</a:t>
              </a:r>
            </a:p>
          </p:txBody>
        </p:sp>
      </p:grpSp>
      <p:grpSp>
        <p:nvGrpSpPr>
          <p:cNvPr id="3" name="Group 2">
            <a:extLst>
              <a:ext uri="{FF2B5EF4-FFF2-40B4-BE49-F238E27FC236}">
                <a16:creationId xmlns:a16="http://schemas.microsoft.com/office/drawing/2014/main" id="{036B4B44-481D-324F-A101-FBACFEE3B54B}"/>
              </a:ext>
            </a:extLst>
          </p:cNvPr>
          <p:cNvGrpSpPr/>
          <p:nvPr/>
        </p:nvGrpSpPr>
        <p:grpSpPr>
          <a:xfrm>
            <a:off x="7094905" y="1370650"/>
            <a:ext cx="2981413" cy="3898765"/>
            <a:chOff x="6628166" y="1507251"/>
            <a:chExt cx="2981413" cy="3898765"/>
          </a:xfrm>
        </p:grpSpPr>
        <p:cxnSp>
          <p:nvCxnSpPr>
            <p:cNvPr id="39" name="Straight Connector 38">
              <a:extLst>
                <a:ext uri="{FF2B5EF4-FFF2-40B4-BE49-F238E27FC236}">
                  <a16:creationId xmlns:a16="http://schemas.microsoft.com/office/drawing/2014/main" id="{F6D7505B-217C-DB40-ACFC-F615B6598DE7}"/>
                </a:ext>
              </a:extLst>
            </p:cNvPr>
            <p:cNvCxnSpPr>
              <a:cxnSpLocks/>
            </p:cNvCxnSpPr>
            <p:nvPr/>
          </p:nvCxnSpPr>
          <p:spPr>
            <a:xfrm>
              <a:off x="6628166" y="1507251"/>
              <a:ext cx="1741316" cy="3313783"/>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C8F374E7-0E51-CA4F-BB5E-D7E5C3553167}"/>
                </a:ext>
              </a:extLst>
            </p:cNvPr>
            <p:cNvSpPr/>
            <p:nvPr/>
          </p:nvSpPr>
          <p:spPr>
            <a:xfrm>
              <a:off x="6935632" y="4437779"/>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a:extLst>
                <a:ext uri="{FF2B5EF4-FFF2-40B4-BE49-F238E27FC236}">
                  <a16:creationId xmlns:a16="http://schemas.microsoft.com/office/drawing/2014/main" id="{3A4AFDAE-5ACC-EF45-9262-FDE89FF164FF}"/>
                </a:ext>
              </a:extLst>
            </p:cNvPr>
            <p:cNvSpPr txBox="1"/>
            <p:nvPr/>
          </p:nvSpPr>
          <p:spPr>
            <a:xfrm>
              <a:off x="6935632" y="4528481"/>
              <a:ext cx="2673947" cy="797911"/>
            </a:xfrm>
            <a:prstGeom prst="rect">
              <a:avLst/>
            </a:prstGeom>
            <a:noFill/>
          </p:spPr>
          <p:txBody>
            <a:bodyPr wrap="square" rtlCol="0">
              <a:spAutoFit/>
            </a:bodyPr>
            <a:lstStyle/>
            <a:p>
              <a:pPr algn="ctr">
                <a:lnSpc>
                  <a:spcPct val="110000"/>
                </a:lnSpc>
              </a:pPr>
              <a:r>
                <a:rPr lang="en-US" sz="1400" b="1" dirty="0">
                  <a:latin typeface="Poppins" pitchFamily="2" charset="77"/>
                  <a:cs typeface="Poppins" pitchFamily="2" charset="77"/>
                </a:rPr>
                <a:t>Debit Transaction</a:t>
              </a:r>
            </a:p>
            <a:p>
              <a:pPr algn="ctr">
                <a:lnSpc>
                  <a:spcPct val="110000"/>
                </a:lnSpc>
              </a:pPr>
              <a:r>
                <a:rPr lang="en-US" sz="1400" dirty="0">
                  <a:latin typeface="Poppins" pitchFamily="2" charset="77"/>
                  <a:cs typeface="Poppins" pitchFamily="2" charset="77"/>
                </a:rPr>
                <a:t>$702.16 at Lowe’s</a:t>
              </a:r>
              <a:br>
                <a:rPr lang="en-US" sz="1400" dirty="0">
                  <a:latin typeface="Poppins" pitchFamily="2" charset="77"/>
                  <a:cs typeface="Poppins" pitchFamily="2" charset="77"/>
                </a:rPr>
              </a:br>
              <a:r>
                <a:rPr lang="en-US" sz="1400" dirty="0">
                  <a:latin typeface="Poppins" pitchFamily="2" charset="77"/>
                  <a:cs typeface="Poppins" pitchFamily="2" charset="77"/>
                </a:rPr>
                <a:t>on 3/4/22</a:t>
              </a:r>
            </a:p>
          </p:txBody>
        </p:sp>
      </p:grpSp>
      <p:sp>
        <p:nvSpPr>
          <p:cNvPr id="41" name="Rounded Rectangle 40">
            <a:extLst>
              <a:ext uri="{FF2B5EF4-FFF2-40B4-BE49-F238E27FC236}">
                <a16:creationId xmlns:a16="http://schemas.microsoft.com/office/drawing/2014/main" id="{A89F8AD1-B13B-1741-BBD1-DFF225189B62}"/>
              </a:ext>
            </a:extLst>
          </p:cNvPr>
          <p:cNvSpPr/>
          <p:nvPr/>
        </p:nvSpPr>
        <p:spPr>
          <a:xfrm>
            <a:off x="-683649" y="769277"/>
            <a:ext cx="7998849" cy="1267690"/>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TextBox 46">
            <a:extLst>
              <a:ext uri="{FF2B5EF4-FFF2-40B4-BE49-F238E27FC236}">
                <a16:creationId xmlns:a16="http://schemas.microsoft.com/office/drawing/2014/main" id="{075502D0-233C-2F45-B1CF-5A0FC4893653}"/>
              </a:ext>
            </a:extLst>
          </p:cNvPr>
          <p:cNvSpPr txBox="1"/>
          <p:nvPr/>
        </p:nvSpPr>
        <p:spPr>
          <a:xfrm>
            <a:off x="401891" y="1003209"/>
            <a:ext cx="5787729" cy="861774"/>
          </a:xfrm>
          <a:prstGeom prst="rect">
            <a:avLst/>
          </a:prstGeom>
          <a:noFill/>
        </p:spPr>
        <p:txBody>
          <a:bodyPr wrap="square" rtlCol="0">
            <a:spAutoFit/>
          </a:bodyPr>
          <a:lstStyle/>
          <a:p>
            <a:r>
              <a:rPr lang="en-US" sz="2400">
                <a:latin typeface="Poppins" pitchFamily="2" charset="77"/>
                <a:cs typeface="Poppins" pitchFamily="2" charset="77"/>
              </a:rPr>
              <a:t>We learn about Rachel’s needs through her transaction history</a:t>
            </a:r>
          </a:p>
        </p:txBody>
      </p:sp>
      <p:pic>
        <p:nvPicPr>
          <p:cNvPr id="5" name="Graphic 4">
            <a:extLst>
              <a:ext uri="{FF2B5EF4-FFF2-40B4-BE49-F238E27FC236}">
                <a16:creationId xmlns:a16="http://schemas.microsoft.com/office/drawing/2014/main" id="{3AC076B8-1ACB-2545-B17C-76D85565C8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26507" y="2319018"/>
            <a:ext cx="3189555" cy="4538982"/>
          </a:xfrm>
          <a:prstGeom prst="rect">
            <a:avLst/>
          </a:prstGeom>
        </p:spPr>
      </p:pic>
      <p:grpSp>
        <p:nvGrpSpPr>
          <p:cNvPr id="7" name="Group 6">
            <a:extLst>
              <a:ext uri="{FF2B5EF4-FFF2-40B4-BE49-F238E27FC236}">
                <a16:creationId xmlns:a16="http://schemas.microsoft.com/office/drawing/2014/main" id="{BAFAE23D-3CB9-764E-B5BB-085D78ED51B9}"/>
              </a:ext>
            </a:extLst>
          </p:cNvPr>
          <p:cNvGrpSpPr/>
          <p:nvPr/>
        </p:nvGrpSpPr>
        <p:grpSpPr>
          <a:xfrm>
            <a:off x="6522581" y="769277"/>
            <a:ext cx="1216095" cy="1216095"/>
            <a:chOff x="6522581" y="769277"/>
            <a:chExt cx="1216095" cy="1216095"/>
          </a:xfrm>
        </p:grpSpPr>
        <p:sp>
          <p:nvSpPr>
            <p:cNvPr id="44" name="Oval 43">
              <a:extLst>
                <a:ext uri="{FF2B5EF4-FFF2-40B4-BE49-F238E27FC236}">
                  <a16:creationId xmlns:a16="http://schemas.microsoft.com/office/drawing/2014/main" id="{53DAE151-467B-A144-8CF6-1D33A7723278}"/>
                </a:ext>
              </a:extLst>
            </p:cNvPr>
            <p:cNvSpPr/>
            <p:nvPr/>
          </p:nvSpPr>
          <p:spPr>
            <a:xfrm>
              <a:off x="6522581" y="769277"/>
              <a:ext cx="1216095" cy="1216095"/>
            </a:xfrm>
            <a:prstGeom prst="ellipse">
              <a:avLst/>
            </a:prstGeom>
            <a:solidFill>
              <a:schemeClr val="accent5"/>
            </a:solidFill>
            <a:ln w="1143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64060D72-8DB4-A94D-9ED9-F3CE5D3403B9}"/>
                </a:ext>
              </a:extLst>
            </p:cNvPr>
            <p:cNvSpPr/>
            <p:nvPr/>
          </p:nvSpPr>
          <p:spPr>
            <a:xfrm>
              <a:off x="6858823" y="1118011"/>
              <a:ext cx="579277" cy="25263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1F867F91-FF00-EA4D-AF28-5C951534059C}"/>
                </a:ext>
              </a:extLst>
            </p:cNvPr>
            <p:cNvSpPr/>
            <p:nvPr/>
          </p:nvSpPr>
          <p:spPr>
            <a:xfrm rot="10800000">
              <a:off x="6833855" y="1380931"/>
              <a:ext cx="579277" cy="252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907EF26D-B339-094B-B9D5-AE8F6AD039B2}"/>
              </a:ext>
            </a:extLst>
          </p:cNvPr>
          <p:cNvSpPr/>
          <p:nvPr/>
        </p:nvSpPr>
        <p:spPr>
          <a:xfrm>
            <a:off x="-638894" y="6027942"/>
            <a:ext cx="986133" cy="861774"/>
          </a:xfrm>
          <a:prstGeom prst="rect">
            <a:avLst/>
          </a:prstGeom>
          <a:solidFill>
            <a:schemeClr val="tx2">
              <a:lumMod val="25000"/>
              <a:lumOff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0743C4B-D2E4-2248-BEB2-D3AFAD4AC80C}"/>
              </a:ext>
            </a:extLst>
          </p:cNvPr>
          <p:cNvSpPr/>
          <p:nvPr/>
        </p:nvSpPr>
        <p:spPr>
          <a:xfrm>
            <a:off x="624124" y="6276486"/>
            <a:ext cx="986133" cy="581514"/>
          </a:xfrm>
          <a:prstGeom prst="rect">
            <a:avLst/>
          </a:prstGeom>
          <a:solidFill>
            <a:schemeClr val="tx2">
              <a:lumMod val="25000"/>
              <a:lumOff val="75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16FDD89-FC8F-7340-BECC-9DB3EB3C27A0}"/>
              </a:ext>
            </a:extLst>
          </p:cNvPr>
          <p:cNvSpPr/>
          <p:nvPr/>
        </p:nvSpPr>
        <p:spPr>
          <a:xfrm>
            <a:off x="752823" y="5318122"/>
            <a:ext cx="798185" cy="958364"/>
          </a:xfrm>
          <a:prstGeom prst="rect">
            <a:avLst/>
          </a:prstGeom>
          <a:solidFill>
            <a:schemeClr val="tx2">
              <a:lumMod val="10000"/>
              <a:lumOff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E99DE49-4195-AE40-8255-F296AA458E63}"/>
              </a:ext>
            </a:extLst>
          </p:cNvPr>
          <p:cNvSpPr/>
          <p:nvPr/>
        </p:nvSpPr>
        <p:spPr>
          <a:xfrm>
            <a:off x="4942859" y="6375885"/>
            <a:ext cx="1099126" cy="490681"/>
          </a:xfrm>
          <a:prstGeom prst="rect">
            <a:avLst/>
          </a:prstGeom>
          <a:solidFill>
            <a:schemeClr val="tx2">
              <a:lumMod val="25000"/>
              <a:lumOff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E4872EB-E642-8D4B-8DCD-E9CD74AC4DD6}"/>
              </a:ext>
            </a:extLst>
          </p:cNvPr>
          <p:cNvSpPr/>
          <p:nvPr/>
        </p:nvSpPr>
        <p:spPr>
          <a:xfrm>
            <a:off x="4421999" y="3665774"/>
            <a:ext cx="794063" cy="874281"/>
          </a:xfrm>
          <a:prstGeom prst="rect">
            <a:avLst/>
          </a:prstGeom>
          <a:solidFill>
            <a:schemeClr val="tx2">
              <a:lumMod val="25000"/>
              <a:lumOff val="75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5CD010C-076C-F746-A430-204B6D803155}"/>
              </a:ext>
            </a:extLst>
          </p:cNvPr>
          <p:cNvSpPr/>
          <p:nvPr/>
        </p:nvSpPr>
        <p:spPr>
          <a:xfrm>
            <a:off x="5012306" y="5764192"/>
            <a:ext cx="798185" cy="616466"/>
          </a:xfrm>
          <a:prstGeom prst="rect">
            <a:avLst/>
          </a:prstGeom>
          <a:solidFill>
            <a:schemeClr val="tx2">
              <a:lumMod val="10000"/>
              <a:lumOff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78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9">
            <a:extLst>
              <a:ext uri="{FF2B5EF4-FFF2-40B4-BE49-F238E27FC236}">
                <a16:creationId xmlns:a16="http://schemas.microsoft.com/office/drawing/2014/main" id="{65D7E719-BA88-EF42-9657-55326073AA34}"/>
              </a:ext>
            </a:extLst>
          </p:cNvPr>
          <p:cNvSpPr/>
          <p:nvPr/>
        </p:nvSpPr>
        <p:spPr>
          <a:xfrm>
            <a:off x="4334256" y="2218944"/>
            <a:ext cx="3547873" cy="4267200"/>
          </a:xfrm>
          <a:prstGeom prst="roundRect">
            <a:avLst>
              <a:gd name="adj" fmla="val 48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C6C3863D-541C-C647-9F97-6210F6A0B40E}"/>
              </a:ext>
            </a:extLst>
          </p:cNvPr>
          <p:cNvSpPr/>
          <p:nvPr/>
        </p:nvSpPr>
        <p:spPr>
          <a:xfrm>
            <a:off x="8159496" y="2218944"/>
            <a:ext cx="3547873" cy="4267200"/>
          </a:xfrm>
          <a:prstGeom prst="roundRect">
            <a:avLst>
              <a:gd name="adj" fmla="val 48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D3CFD05C-A404-4E4F-94E8-DBA5F7291437}"/>
              </a:ext>
            </a:extLst>
          </p:cNvPr>
          <p:cNvSpPr/>
          <p:nvPr/>
        </p:nvSpPr>
        <p:spPr>
          <a:xfrm>
            <a:off x="548639" y="2218944"/>
            <a:ext cx="3547873" cy="4267200"/>
          </a:xfrm>
          <a:prstGeom prst="roundRect">
            <a:avLst>
              <a:gd name="adj" fmla="val 48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DE614BF-B03E-194B-8AAE-9E421E905A3E}"/>
              </a:ext>
            </a:extLst>
          </p:cNvPr>
          <p:cNvSpPr>
            <a:spLocks noGrp="1"/>
          </p:cNvSpPr>
          <p:nvPr>
            <p:ph type="body" sz="quarter" idx="10"/>
          </p:nvPr>
        </p:nvSpPr>
        <p:spPr>
          <a:xfrm>
            <a:off x="580378" y="337551"/>
            <a:ext cx="5105431" cy="469900"/>
          </a:xfrm>
        </p:spPr>
        <p:txBody>
          <a:bodyPr>
            <a:normAutofit/>
          </a:bodyPr>
          <a:lstStyle/>
          <a:p>
            <a:r>
              <a:rPr lang="en-US" sz="1400"/>
              <a:t>Challenges</a:t>
            </a:r>
          </a:p>
        </p:txBody>
      </p:sp>
      <p:sp>
        <p:nvSpPr>
          <p:cNvPr id="3" name="Text Placeholder 2">
            <a:extLst>
              <a:ext uri="{FF2B5EF4-FFF2-40B4-BE49-F238E27FC236}">
                <a16:creationId xmlns:a16="http://schemas.microsoft.com/office/drawing/2014/main" id="{E2870942-0A5E-6A44-B428-D79F048CA4CC}"/>
              </a:ext>
            </a:extLst>
          </p:cNvPr>
          <p:cNvSpPr>
            <a:spLocks noGrp="1"/>
          </p:cNvSpPr>
          <p:nvPr>
            <p:ph type="body" sz="quarter" idx="11"/>
          </p:nvPr>
        </p:nvSpPr>
        <p:spPr>
          <a:xfrm>
            <a:off x="580047" y="691724"/>
            <a:ext cx="10587494" cy="731824"/>
          </a:xfrm>
        </p:spPr>
        <p:txBody>
          <a:bodyPr>
            <a:noAutofit/>
          </a:bodyPr>
          <a:lstStyle/>
          <a:p>
            <a:r>
              <a:rPr lang="en-US"/>
              <a:t>Analytics Road Blocks</a:t>
            </a:r>
          </a:p>
        </p:txBody>
      </p:sp>
      <p:sp>
        <p:nvSpPr>
          <p:cNvPr id="23" name="Text Placeholder 9">
            <a:extLst>
              <a:ext uri="{FF2B5EF4-FFF2-40B4-BE49-F238E27FC236}">
                <a16:creationId xmlns:a16="http://schemas.microsoft.com/office/drawing/2014/main" id="{BA1C900F-1A6A-EE47-BEE5-7203811ED156}"/>
              </a:ext>
            </a:extLst>
          </p:cNvPr>
          <p:cNvSpPr txBox="1">
            <a:spLocks/>
          </p:cNvSpPr>
          <p:nvPr/>
        </p:nvSpPr>
        <p:spPr>
          <a:xfrm>
            <a:off x="697404" y="3007486"/>
            <a:ext cx="3250342" cy="457200"/>
          </a:xfrm>
          <a:prstGeom prst="rect">
            <a:avLst/>
          </a:prstGeom>
        </p:spPr>
        <p:txBody>
          <a:bodyPr vert="horz" lIns="91440" tIns="45720" rIns="91440" bIns="45720" rtlCol="0" anchor="ctr">
            <a:noAutofit/>
          </a:bodyPr>
          <a:lstStyle>
            <a:lvl1pPr marL="0" indent="0" algn="l" defTabSz="914400" rtl="0" eaLnBrk="1" latinLnBrk="0" hangingPunct="1">
              <a:lnSpc>
                <a:spcPct val="120000"/>
              </a:lnSpc>
              <a:spcBef>
                <a:spcPts val="1000"/>
              </a:spcBef>
              <a:buFont typeface="Arial" panose="020B0604020202020204" pitchFamily="34" charset="0"/>
              <a:buNone/>
              <a:defRPr sz="2000" b="0" i="0" kern="1200">
                <a:solidFill>
                  <a:schemeClr val="accent2"/>
                </a:solidFill>
                <a:latin typeface="Khand Medium" panose="02000000000000000000" pitchFamily="2" charset="77"/>
                <a:ea typeface="Open Sans" panose="020B0606030504020204" pitchFamily="34" charset="0"/>
                <a:cs typeface="Khand Medium" panose="02000000000000000000" pitchFamily="2" charset="77"/>
              </a:defRPr>
            </a:lvl1pPr>
            <a:lvl2pPr marL="4572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u="none" strike="noStrike" kern="1200" cap="none" spc="0" normalizeH="0" baseline="0" noProof="0">
                <a:ln>
                  <a:noFill/>
                </a:ln>
                <a:solidFill>
                  <a:srgbClr val="002E5C"/>
                </a:solidFill>
                <a:effectLst/>
                <a:uLnTx/>
                <a:uFillTx/>
                <a:latin typeface="Poppins Medium" pitchFamily="2" charset="77"/>
                <a:cs typeface="Poppins Medium" pitchFamily="2" charset="77"/>
              </a:rPr>
              <a:t>Data</a:t>
            </a:r>
          </a:p>
        </p:txBody>
      </p:sp>
      <p:sp>
        <p:nvSpPr>
          <p:cNvPr id="25" name="Text Placeholder 11">
            <a:extLst>
              <a:ext uri="{FF2B5EF4-FFF2-40B4-BE49-F238E27FC236}">
                <a16:creationId xmlns:a16="http://schemas.microsoft.com/office/drawing/2014/main" id="{EADB036E-F7DC-1445-A24B-C733D0448AA8}"/>
              </a:ext>
            </a:extLst>
          </p:cNvPr>
          <p:cNvSpPr txBox="1">
            <a:spLocks/>
          </p:cNvSpPr>
          <p:nvPr/>
        </p:nvSpPr>
        <p:spPr>
          <a:xfrm>
            <a:off x="1078268" y="3561916"/>
            <a:ext cx="2493149" cy="2326810"/>
          </a:xfrm>
          <a:prstGeom prst="rect">
            <a:avLst/>
          </a:prstGeom>
        </p:spPr>
        <p:txBody>
          <a:bodyPr vert="horz" lIns="91440" tIns="45720" rIns="91440" bIns="45720" rtlCol="0">
            <a:noAutofit/>
          </a:bodyPr>
          <a:lstStyle>
            <a:lvl1pPr marL="285750" indent="-285750" algn="l" defTabSz="914400" rtl="0" eaLnBrk="1" latinLnBrk="0" hangingPunct="1">
              <a:lnSpc>
                <a:spcPct val="120000"/>
              </a:lnSpc>
              <a:spcBef>
                <a:spcPts val="600"/>
              </a:spcBef>
              <a:spcAft>
                <a:spcPts val="600"/>
              </a:spcAft>
              <a:buFont typeface="Arial" panose="020B0604020202020204" pitchFamily="34" charset="0"/>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784" indent="-283464" algn="l" defTabSz="914400" rtl="0" eaLnBrk="1" latinLnBrk="0" hangingPunct="1">
              <a:lnSpc>
                <a:spcPct val="120000"/>
              </a:lnSpc>
              <a:spcBef>
                <a:spcPts val="600"/>
              </a:spcBef>
              <a:spcAft>
                <a:spcPts val="600"/>
              </a:spcAft>
              <a:buFont typeface="Courier New" panose="02070309020205020404" pitchFamily="49" charset="0"/>
              <a:buChar char="o"/>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32104" indent="-283464" algn="l" defTabSz="914400" rtl="0" eaLnBrk="1" latinLnBrk="0" hangingPunct="1">
              <a:lnSpc>
                <a:spcPct val="120000"/>
              </a:lnSpc>
              <a:spcBef>
                <a:spcPts val="1000"/>
              </a:spcBef>
              <a:buFont typeface="Wingdings" pitchFamily="2" charset="2"/>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2E5C">
                    <a:alpha val="80000"/>
                  </a:srgbClr>
                </a:solidFill>
                <a:effectLst/>
                <a:uLnTx/>
                <a:uFillTx/>
                <a:latin typeface="Poppins" pitchFamily="2" charset="77"/>
                <a:cs typeface="Poppins" pitchFamily="2" charset="77"/>
              </a:rPr>
              <a:t>Siloed data</a:t>
            </a:r>
          </a:p>
          <a:p>
            <a:pPr marL="0" marR="0" lvl="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2E5C">
                    <a:alpha val="80000"/>
                  </a:srgbClr>
                </a:solidFill>
                <a:effectLst/>
                <a:uLnTx/>
                <a:uFillTx/>
                <a:latin typeface="Poppins" pitchFamily="2" charset="77"/>
                <a:cs typeface="Poppins" pitchFamily="2" charset="77"/>
              </a:rPr>
              <a:t>Dirty data</a:t>
            </a:r>
          </a:p>
          <a:p>
            <a:pPr marL="0" marR="0" lvl="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2E5C">
                    <a:alpha val="80000"/>
                  </a:srgbClr>
                </a:solidFill>
                <a:effectLst/>
                <a:uLnTx/>
                <a:uFillTx/>
                <a:latin typeface="Poppins" pitchFamily="2" charset="77"/>
                <a:cs typeface="Poppins" pitchFamily="2" charset="77"/>
              </a:rPr>
              <a:t>Difficult to join</a:t>
            </a:r>
          </a:p>
          <a:p>
            <a:pPr marL="0" marR="0" lvl="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sz="1400">
                <a:solidFill>
                  <a:srgbClr val="002E5C">
                    <a:alpha val="80000"/>
                  </a:srgbClr>
                </a:solidFill>
                <a:latin typeface="Poppins" pitchFamily="2" charset="77"/>
                <a:cs typeface="Poppins" pitchFamily="2" charset="77"/>
              </a:rPr>
              <a:t>Data points you need that don’t exist</a:t>
            </a:r>
          </a:p>
          <a:p>
            <a:pPr marL="0" marR="0" lvl="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2E5C">
                    <a:alpha val="80000"/>
                  </a:srgbClr>
                </a:solidFill>
                <a:effectLst/>
                <a:uLnTx/>
                <a:uFillTx/>
                <a:latin typeface="Poppins" pitchFamily="2" charset="77"/>
                <a:cs typeface="Poppins" pitchFamily="2" charset="77"/>
              </a:rPr>
              <a:t>Challenge to share insights rapidly across the enterprise</a:t>
            </a:r>
          </a:p>
        </p:txBody>
      </p:sp>
      <p:sp>
        <p:nvSpPr>
          <p:cNvPr id="28" name="Text Placeholder 9">
            <a:extLst>
              <a:ext uri="{FF2B5EF4-FFF2-40B4-BE49-F238E27FC236}">
                <a16:creationId xmlns:a16="http://schemas.microsoft.com/office/drawing/2014/main" id="{49992A6F-6DCC-FF40-B805-C31F3358B756}"/>
              </a:ext>
            </a:extLst>
          </p:cNvPr>
          <p:cNvSpPr txBox="1">
            <a:spLocks/>
          </p:cNvSpPr>
          <p:nvPr/>
        </p:nvSpPr>
        <p:spPr>
          <a:xfrm>
            <a:off x="4556680" y="3007486"/>
            <a:ext cx="3103024" cy="457200"/>
          </a:xfrm>
          <a:prstGeom prst="rect">
            <a:avLst/>
          </a:prstGeom>
        </p:spPr>
        <p:txBody>
          <a:bodyPr vert="horz" lIns="91440" tIns="45720" rIns="91440" bIns="45720" rtlCol="0" anchor="ctr">
            <a:noAutofit/>
          </a:bodyPr>
          <a:lstStyle>
            <a:lvl1pPr marL="0" indent="0" algn="l" defTabSz="914400" rtl="0" eaLnBrk="1" latinLnBrk="0" hangingPunct="1">
              <a:lnSpc>
                <a:spcPct val="120000"/>
              </a:lnSpc>
              <a:spcBef>
                <a:spcPts val="1000"/>
              </a:spcBef>
              <a:buFont typeface="Arial" panose="020B0604020202020204" pitchFamily="34" charset="0"/>
              <a:buNone/>
              <a:defRPr sz="2000" b="0" i="0" kern="1200">
                <a:solidFill>
                  <a:schemeClr val="accent2"/>
                </a:solidFill>
                <a:latin typeface="Khand Medium" panose="02000000000000000000" pitchFamily="2" charset="77"/>
                <a:ea typeface="Open Sans" panose="020B0606030504020204" pitchFamily="34" charset="0"/>
                <a:cs typeface="Khand Medium" panose="02000000000000000000" pitchFamily="2" charset="77"/>
              </a:defRPr>
            </a:lvl1pPr>
            <a:lvl2pPr marL="4572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u="none" strike="noStrike" kern="1200" cap="none" spc="0" normalizeH="0" baseline="0" noProof="0">
                <a:ln>
                  <a:noFill/>
                </a:ln>
                <a:solidFill>
                  <a:srgbClr val="002E5C"/>
                </a:solidFill>
                <a:effectLst/>
                <a:uLnTx/>
                <a:uFillTx/>
                <a:latin typeface="Poppins Medium" pitchFamily="2" charset="77"/>
                <a:cs typeface="Poppins Medium" pitchFamily="2" charset="77"/>
              </a:rPr>
              <a:t>Technology</a:t>
            </a:r>
          </a:p>
        </p:txBody>
      </p:sp>
      <p:sp>
        <p:nvSpPr>
          <p:cNvPr id="29" name="Text Placeholder 11">
            <a:extLst>
              <a:ext uri="{FF2B5EF4-FFF2-40B4-BE49-F238E27FC236}">
                <a16:creationId xmlns:a16="http://schemas.microsoft.com/office/drawing/2014/main" id="{D8143F40-1080-F546-B00D-70DE513DB525}"/>
              </a:ext>
            </a:extLst>
          </p:cNvPr>
          <p:cNvSpPr txBox="1">
            <a:spLocks/>
          </p:cNvSpPr>
          <p:nvPr/>
        </p:nvSpPr>
        <p:spPr>
          <a:xfrm>
            <a:off x="4637023" y="3561916"/>
            <a:ext cx="2917954" cy="2326810"/>
          </a:xfrm>
          <a:prstGeom prst="rect">
            <a:avLst/>
          </a:prstGeom>
        </p:spPr>
        <p:txBody>
          <a:bodyPr vert="horz" lIns="91440" tIns="45720" rIns="91440" bIns="45720" rtlCol="0">
            <a:normAutofit lnSpcReduction="10000"/>
          </a:bodyPr>
          <a:lstStyle>
            <a:lvl1pPr marL="285750" indent="-285750" algn="l" defTabSz="914400" rtl="0" eaLnBrk="1" latinLnBrk="0" hangingPunct="1">
              <a:lnSpc>
                <a:spcPct val="120000"/>
              </a:lnSpc>
              <a:spcBef>
                <a:spcPts val="600"/>
              </a:spcBef>
              <a:spcAft>
                <a:spcPts val="600"/>
              </a:spcAft>
              <a:buFont typeface="Arial" panose="020B0604020202020204" pitchFamily="34" charset="0"/>
              <a:buChar char="•"/>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784" indent="-283464" algn="l" defTabSz="914400" rtl="0" eaLnBrk="1" latinLnBrk="0" hangingPunct="1">
              <a:lnSpc>
                <a:spcPct val="120000"/>
              </a:lnSpc>
              <a:spcBef>
                <a:spcPts val="600"/>
              </a:spcBef>
              <a:spcAft>
                <a:spcPts val="600"/>
              </a:spcAft>
              <a:buFont typeface="Courier New" panose="02070309020205020404" pitchFamily="49" charset="0"/>
              <a:buChar char="o"/>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32104" indent="-283464" algn="l" defTabSz="914400" rtl="0" eaLnBrk="1" latinLnBrk="0" hangingPunct="1">
              <a:lnSpc>
                <a:spcPct val="120000"/>
              </a:lnSpc>
              <a:spcBef>
                <a:spcPts val="1000"/>
              </a:spcBef>
              <a:buFont typeface="Wingdings" pitchFamily="2" charset="2"/>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2E5C">
                    <a:alpha val="80000"/>
                  </a:srgbClr>
                </a:solidFill>
                <a:effectLst/>
                <a:uLnTx/>
                <a:uFillTx/>
                <a:latin typeface="Poppins" pitchFamily="2" charset="77"/>
                <a:cs typeface="Poppins" pitchFamily="2" charset="77"/>
              </a:rPr>
              <a:t>Systems of record not analysis</a:t>
            </a:r>
          </a:p>
          <a:p>
            <a:pPr marL="0" marR="0" lvl="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sz="1400">
                <a:solidFill>
                  <a:srgbClr val="002E5C">
                    <a:alpha val="80000"/>
                  </a:srgbClr>
                </a:solidFill>
                <a:latin typeface="Poppins" pitchFamily="2" charset="77"/>
                <a:cs typeface="Poppins" pitchFamily="2" charset="77"/>
              </a:rPr>
              <a:t>Legacy data warehouse not set up for volume, variety &amp; velocity of data</a:t>
            </a:r>
          </a:p>
          <a:p>
            <a:pPr marL="0" marR="0" lvl="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2E5C">
                    <a:alpha val="80000"/>
                  </a:srgbClr>
                </a:solidFill>
                <a:effectLst/>
                <a:uLnTx/>
                <a:uFillTx/>
                <a:latin typeface="Poppins" pitchFamily="2" charset="77"/>
                <a:cs typeface="Poppins" pitchFamily="2" charset="77"/>
              </a:rPr>
              <a:t>Lack of automation &amp; integration</a:t>
            </a:r>
          </a:p>
          <a:p>
            <a:pPr marL="0" marR="0" lvl="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sz="1400">
                <a:solidFill>
                  <a:srgbClr val="002E5C">
                    <a:alpha val="80000"/>
                  </a:srgbClr>
                </a:solidFill>
                <a:latin typeface="Poppins" pitchFamily="2" charset="77"/>
                <a:cs typeface="Poppins" pitchFamily="2" charset="77"/>
              </a:rPr>
              <a:t>No capability for machine learning and AI</a:t>
            </a:r>
            <a:endParaRPr kumimoji="0" lang="en-US" sz="1400" b="0" i="0" u="none" strike="noStrike" kern="1200" cap="none" spc="0" normalizeH="0" baseline="0" noProof="0">
              <a:ln>
                <a:noFill/>
              </a:ln>
              <a:solidFill>
                <a:srgbClr val="002E5C">
                  <a:alpha val="80000"/>
                </a:srgbClr>
              </a:solidFill>
              <a:effectLst/>
              <a:uLnTx/>
              <a:uFillTx/>
              <a:latin typeface="Poppins" pitchFamily="2" charset="77"/>
              <a:cs typeface="Poppins" pitchFamily="2" charset="77"/>
            </a:endParaRPr>
          </a:p>
        </p:txBody>
      </p:sp>
      <p:sp>
        <p:nvSpPr>
          <p:cNvPr id="33" name="Text Placeholder 9">
            <a:extLst>
              <a:ext uri="{FF2B5EF4-FFF2-40B4-BE49-F238E27FC236}">
                <a16:creationId xmlns:a16="http://schemas.microsoft.com/office/drawing/2014/main" id="{0E9AD8F5-FA84-884F-8872-903B05F03C12}"/>
              </a:ext>
            </a:extLst>
          </p:cNvPr>
          <p:cNvSpPr txBox="1">
            <a:spLocks/>
          </p:cNvSpPr>
          <p:nvPr/>
        </p:nvSpPr>
        <p:spPr>
          <a:xfrm>
            <a:off x="8501065" y="3007486"/>
            <a:ext cx="2864735" cy="457200"/>
          </a:xfrm>
          <a:prstGeom prst="rect">
            <a:avLst/>
          </a:prstGeom>
        </p:spPr>
        <p:txBody>
          <a:bodyPr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0" i="0" kern="1200">
                <a:solidFill>
                  <a:schemeClr val="accent2"/>
                </a:solidFill>
                <a:latin typeface="Khand Medium" panose="02000000000000000000" pitchFamily="2" charset="77"/>
                <a:ea typeface="Open Sans" panose="020B0606030504020204" pitchFamily="34" charset="0"/>
                <a:cs typeface="Khand Medium" panose="02000000000000000000"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u="none" strike="noStrike" kern="1200" cap="none" spc="0" normalizeH="0" baseline="0" noProof="0">
                <a:ln>
                  <a:noFill/>
                </a:ln>
                <a:solidFill>
                  <a:srgbClr val="002E5C"/>
                </a:solidFill>
                <a:effectLst/>
                <a:uLnTx/>
                <a:uFillTx/>
                <a:latin typeface="Poppins Medium" pitchFamily="2" charset="77"/>
                <a:cs typeface="Poppins Medium" pitchFamily="2" charset="77"/>
              </a:rPr>
              <a:t>People</a:t>
            </a:r>
          </a:p>
        </p:txBody>
      </p:sp>
      <p:sp>
        <p:nvSpPr>
          <p:cNvPr id="35" name="Text Placeholder 11">
            <a:extLst>
              <a:ext uri="{FF2B5EF4-FFF2-40B4-BE49-F238E27FC236}">
                <a16:creationId xmlns:a16="http://schemas.microsoft.com/office/drawing/2014/main" id="{653F832E-2266-4D42-9020-0A5EC10E0EC9}"/>
              </a:ext>
            </a:extLst>
          </p:cNvPr>
          <p:cNvSpPr txBox="1">
            <a:spLocks/>
          </p:cNvSpPr>
          <p:nvPr/>
        </p:nvSpPr>
        <p:spPr>
          <a:xfrm>
            <a:off x="8753131" y="3561916"/>
            <a:ext cx="2360601" cy="23268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sz="1400">
                <a:solidFill>
                  <a:srgbClr val="002E5C">
                    <a:alpha val="80000"/>
                  </a:srgbClr>
                </a:solidFill>
                <a:latin typeface="Poppins" pitchFamily="2" charset="77"/>
                <a:cs typeface="Poppins" pitchFamily="2" charset="77"/>
              </a:rPr>
              <a:t>Time intensive</a:t>
            </a:r>
          </a:p>
          <a:p>
            <a:pPr marL="0" indent="0" algn="ctr">
              <a:lnSpc>
                <a:spcPct val="110000"/>
              </a:lnSpc>
              <a:buFont typeface="Arial" panose="020B0604020202020204" pitchFamily="34" charset="0"/>
              <a:buNone/>
            </a:pPr>
            <a:r>
              <a:rPr lang="en-US" sz="1400">
                <a:solidFill>
                  <a:srgbClr val="002E5C">
                    <a:alpha val="80000"/>
                  </a:srgbClr>
                </a:solidFill>
                <a:latin typeface="Poppins" pitchFamily="2" charset="77"/>
                <a:cs typeface="Poppins" pitchFamily="2" charset="77"/>
              </a:rPr>
              <a:t>Lack of data science and AI resources</a:t>
            </a:r>
          </a:p>
          <a:p>
            <a:pPr marL="0" indent="0" algn="ctr">
              <a:lnSpc>
                <a:spcPct val="110000"/>
              </a:lnSpc>
              <a:buFont typeface="Arial" panose="020B0604020202020204" pitchFamily="34" charset="0"/>
              <a:buNone/>
            </a:pPr>
            <a:r>
              <a:rPr lang="en-US" sz="1400">
                <a:solidFill>
                  <a:srgbClr val="002E5C">
                    <a:alpha val="80000"/>
                  </a:srgbClr>
                </a:solidFill>
                <a:latin typeface="Poppins" pitchFamily="2" charset="77"/>
                <a:cs typeface="Poppins" pitchFamily="2" charset="77"/>
              </a:rPr>
              <a:t>Overwhelmed with where to start</a:t>
            </a:r>
          </a:p>
        </p:txBody>
      </p:sp>
      <p:grpSp>
        <p:nvGrpSpPr>
          <p:cNvPr id="13" name="Group 12">
            <a:extLst>
              <a:ext uri="{FF2B5EF4-FFF2-40B4-BE49-F238E27FC236}">
                <a16:creationId xmlns:a16="http://schemas.microsoft.com/office/drawing/2014/main" id="{5DB128DF-21EF-C348-8312-B832FBDF6D42}"/>
              </a:ext>
            </a:extLst>
          </p:cNvPr>
          <p:cNvGrpSpPr/>
          <p:nvPr/>
        </p:nvGrpSpPr>
        <p:grpSpPr>
          <a:xfrm>
            <a:off x="1747235" y="1719803"/>
            <a:ext cx="1150681" cy="1150681"/>
            <a:chOff x="715794" y="1719803"/>
            <a:chExt cx="1150681" cy="1150681"/>
          </a:xfrm>
        </p:grpSpPr>
        <p:sp>
          <p:nvSpPr>
            <p:cNvPr id="12" name="Oval 11">
              <a:extLst>
                <a:ext uri="{FF2B5EF4-FFF2-40B4-BE49-F238E27FC236}">
                  <a16:creationId xmlns:a16="http://schemas.microsoft.com/office/drawing/2014/main" id="{094634ED-D35B-0646-BE99-8D15CA6824B0}"/>
                </a:ext>
              </a:extLst>
            </p:cNvPr>
            <p:cNvSpPr/>
            <p:nvPr/>
          </p:nvSpPr>
          <p:spPr>
            <a:xfrm>
              <a:off x="715794" y="1719803"/>
              <a:ext cx="1150681" cy="1150681"/>
            </a:xfrm>
            <a:prstGeom prst="ellipse">
              <a:avLst/>
            </a:prstGeom>
            <a:solidFill>
              <a:srgbClr val="00BA8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6470849-6992-4948-9FA5-5D778815665E}"/>
                </a:ext>
              </a:extLst>
            </p:cNvPr>
            <p:cNvSpPr/>
            <p:nvPr/>
          </p:nvSpPr>
          <p:spPr>
            <a:xfrm>
              <a:off x="815647" y="1819656"/>
              <a:ext cx="950975" cy="950975"/>
            </a:xfrm>
            <a:prstGeom prst="ellipse">
              <a:avLst/>
            </a:prstGeom>
            <a:solidFill>
              <a:srgbClr val="00BA8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2C8B1C6A-D051-794F-B2E1-8503AE553507}"/>
              </a:ext>
            </a:extLst>
          </p:cNvPr>
          <p:cNvGrpSpPr/>
          <p:nvPr/>
        </p:nvGrpSpPr>
        <p:grpSpPr>
          <a:xfrm>
            <a:off x="5532851" y="1728068"/>
            <a:ext cx="1150681" cy="1150681"/>
            <a:chOff x="4395156" y="1728068"/>
            <a:chExt cx="1150681" cy="1150681"/>
          </a:xfrm>
        </p:grpSpPr>
        <p:sp>
          <p:nvSpPr>
            <p:cNvPr id="40" name="Oval 39">
              <a:extLst>
                <a:ext uri="{FF2B5EF4-FFF2-40B4-BE49-F238E27FC236}">
                  <a16:creationId xmlns:a16="http://schemas.microsoft.com/office/drawing/2014/main" id="{0D11CEB3-D0E2-104C-A6F5-D2EB1A3EACF2}"/>
                </a:ext>
              </a:extLst>
            </p:cNvPr>
            <p:cNvSpPr/>
            <p:nvPr/>
          </p:nvSpPr>
          <p:spPr>
            <a:xfrm>
              <a:off x="4395156" y="1728068"/>
              <a:ext cx="1150681" cy="1150681"/>
            </a:xfrm>
            <a:prstGeom prst="ellipse">
              <a:avLst/>
            </a:prstGeom>
            <a:solidFill>
              <a:srgbClr val="00C9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CB1C4BD-A585-EE4D-AC8D-1057F9D5C688}"/>
                </a:ext>
              </a:extLst>
            </p:cNvPr>
            <p:cNvSpPr/>
            <p:nvPr/>
          </p:nvSpPr>
          <p:spPr>
            <a:xfrm>
              <a:off x="4495009" y="1827921"/>
              <a:ext cx="950975" cy="950975"/>
            </a:xfrm>
            <a:prstGeom prst="ellipse">
              <a:avLst/>
            </a:prstGeom>
            <a:solidFill>
              <a:srgbClr val="00C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538C5C4-DF83-F64B-B16D-70881FF0EF28}"/>
              </a:ext>
            </a:extLst>
          </p:cNvPr>
          <p:cNvGrpSpPr/>
          <p:nvPr/>
        </p:nvGrpSpPr>
        <p:grpSpPr>
          <a:xfrm>
            <a:off x="9358090" y="1724859"/>
            <a:ext cx="1150681" cy="1150681"/>
            <a:chOff x="7324253" y="1724859"/>
            <a:chExt cx="1150681" cy="1150681"/>
          </a:xfrm>
        </p:grpSpPr>
        <p:sp>
          <p:nvSpPr>
            <p:cNvPr id="43" name="Oval 42">
              <a:extLst>
                <a:ext uri="{FF2B5EF4-FFF2-40B4-BE49-F238E27FC236}">
                  <a16:creationId xmlns:a16="http://schemas.microsoft.com/office/drawing/2014/main" id="{7CBA3C08-8D05-7D45-B70B-B3A2E8AC6249}"/>
                </a:ext>
              </a:extLst>
            </p:cNvPr>
            <p:cNvSpPr/>
            <p:nvPr/>
          </p:nvSpPr>
          <p:spPr>
            <a:xfrm>
              <a:off x="7324253" y="1724859"/>
              <a:ext cx="1150681" cy="1150681"/>
            </a:xfrm>
            <a:prstGeom prst="ellipse">
              <a:avLst/>
            </a:prstGeom>
            <a:solidFill>
              <a:srgbClr val="667AE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F4FBB4C-320E-5743-9899-D02953A6ADFC}"/>
                </a:ext>
              </a:extLst>
            </p:cNvPr>
            <p:cNvSpPr/>
            <p:nvPr/>
          </p:nvSpPr>
          <p:spPr>
            <a:xfrm>
              <a:off x="7424106" y="1824712"/>
              <a:ext cx="950975" cy="950975"/>
            </a:xfrm>
            <a:prstGeom prst="ellipse">
              <a:avLst/>
            </a:prstGeom>
            <a:solidFill>
              <a:srgbClr val="667A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Graphic 5">
            <a:extLst>
              <a:ext uri="{FF2B5EF4-FFF2-40B4-BE49-F238E27FC236}">
                <a16:creationId xmlns:a16="http://schemas.microsoft.com/office/drawing/2014/main" id="{458D9BAF-A965-F44D-B0A7-506FEDDCDE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5184" y="2020966"/>
            <a:ext cx="534782" cy="534782"/>
          </a:xfrm>
          <a:prstGeom prst="rect">
            <a:avLst/>
          </a:prstGeom>
        </p:spPr>
      </p:pic>
      <p:pic>
        <p:nvPicPr>
          <p:cNvPr id="11" name="Graphic 10">
            <a:extLst>
              <a:ext uri="{FF2B5EF4-FFF2-40B4-BE49-F238E27FC236}">
                <a16:creationId xmlns:a16="http://schemas.microsoft.com/office/drawing/2014/main" id="{8BBB27EA-8E4F-164E-A20D-9FD59D86DC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53232" y="2066706"/>
            <a:ext cx="503119" cy="503119"/>
          </a:xfrm>
          <a:prstGeom prst="rect">
            <a:avLst/>
          </a:prstGeom>
        </p:spPr>
      </p:pic>
      <p:pic>
        <p:nvPicPr>
          <p:cNvPr id="8" name="Graphic 7">
            <a:extLst>
              <a:ext uri="{FF2B5EF4-FFF2-40B4-BE49-F238E27FC236}">
                <a16:creationId xmlns:a16="http://schemas.microsoft.com/office/drawing/2014/main" id="{4A0D7512-CE72-F044-85EF-0AF7B31F1D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4830" y="2067925"/>
            <a:ext cx="457200" cy="457200"/>
          </a:xfrm>
          <a:prstGeom prst="rect">
            <a:avLst/>
          </a:prstGeom>
        </p:spPr>
      </p:pic>
    </p:spTree>
    <p:extLst>
      <p:ext uri="{BB962C8B-B14F-4D97-AF65-F5344CB8AC3E}">
        <p14:creationId xmlns:p14="http://schemas.microsoft.com/office/powerpoint/2010/main" val="325534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25">
                                            <p:txEl>
                                              <p:pRg st="1" end="1"/>
                                            </p:txEl>
                                          </p:spTgt>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25">
                                            <p:txEl>
                                              <p:pRg st="2" end="2"/>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25">
                                            <p:txEl>
                                              <p:pRg st="3" end="3"/>
                                            </p:txEl>
                                          </p:spTgt>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250"/>
                                  </p:stCondLst>
                                  <p:childTnLst>
                                    <p:set>
                                      <p:cBhvr>
                                        <p:cTn id="18"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250"/>
                                  </p:stCondLst>
                                  <p:childTnLst>
                                    <p:set>
                                      <p:cBhvr>
                                        <p:cTn id="25" dur="1" fill="hold">
                                          <p:stCondLst>
                                            <p:cond delay="0"/>
                                          </p:stCondLst>
                                        </p:cTn>
                                        <p:tgtEl>
                                          <p:spTgt spid="29">
                                            <p:txEl>
                                              <p:pRg st="1" end="1"/>
                                            </p:txEl>
                                          </p:spTgt>
                                        </p:tgtEl>
                                        <p:attrNameLst>
                                          <p:attrName>style.visibility</p:attrName>
                                        </p:attrNameLst>
                                      </p:cBhvr>
                                      <p:to>
                                        <p:strVal val="visible"/>
                                      </p:to>
                                    </p:set>
                                  </p:childTnLst>
                                </p:cTn>
                              </p:par>
                            </p:childTnLst>
                          </p:cTn>
                        </p:par>
                        <p:par>
                          <p:cTn id="26" fill="hold">
                            <p:stCondLst>
                              <p:cond delay="250"/>
                            </p:stCondLst>
                            <p:childTnLst>
                              <p:par>
                                <p:cTn id="27" presetID="1" presetClass="entr" presetSubtype="0" fill="hold" nodeType="afterEffect">
                                  <p:stCondLst>
                                    <p:cond delay="250"/>
                                  </p:stCondLst>
                                  <p:childTnLst>
                                    <p:set>
                                      <p:cBhvr>
                                        <p:cTn id="28" dur="1" fill="hold">
                                          <p:stCondLst>
                                            <p:cond delay="0"/>
                                          </p:stCondLst>
                                        </p:cTn>
                                        <p:tgtEl>
                                          <p:spTgt spid="29">
                                            <p:txEl>
                                              <p:pRg st="2" end="2"/>
                                            </p:txEl>
                                          </p:spTgt>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250"/>
                                  </p:stCondLst>
                                  <p:childTnLst>
                                    <p:set>
                                      <p:cBhvr>
                                        <p:cTn id="31"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5">
                                            <p:txEl>
                                              <p:pRg st="0" end="0"/>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250"/>
                                  </p:stCondLst>
                                  <p:childTnLst>
                                    <p:set>
                                      <p:cBhvr>
                                        <p:cTn id="38" dur="1" fill="hold">
                                          <p:stCondLst>
                                            <p:cond delay="0"/>
                                          </p:stCondLst>
                                        </p:cTn>
                                        <p:tgtEl>
                                          <p:spTgt spid="35">
                                            <p:txEl>
                                              <p:pRg st="1" end="1"/>
                                            </p:txEl>
                                          </p:spTgt>
                                        </p:tgtEl>
                                        <p:attrNameLst>
                                          <p:attrName>style.visibility</p:attrName>
                                        </p:attrNameLst>
                                      </p:cBhvr>
                                      <p:to>
                                        <p:strVal val="visible"/>
                                      </p:to>
                                    </p:set>
                                  </p:childTnLst>
                                </p:cTn>
                              </p:par>
                            </p:childTnLst>
                          </p:cTn>
                        </p:par>
                        <p:par>
                          <p:cTn id="39" fill="hold">
                            <p:stCondLst>
                              <p:cond delay="250"/>
                            </p:stCondLst>
                            <p:childTnLst>
                              <p:par>
                                <p:cTn id="40" presetID="1" presetClass="entr" presetSubtype="0" fill="hold" nodeType="afterEffect">
                                  <p:stCondLst>
                                    <p:cond delay="250"/>
                                  </p:stCondLst>
                                  <p:childTnLst>
                                    <p:set>
                                      <p:cBhvr>
                                        <p:cTn id="41"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ounded Rectangle 40">
            <a:extLst>
              <a:ext uri="{FF2B5EF4-FFF2-40B4-BE49-F238E27FC236}">
                <a16:creationId xmlns:a16="http://schemas.microsoft.com/office/drawing/2014/main" id="{A89F8AD1-B13B-1741-BBD1-DFF225189B62}"/>
              </a:ext>
            </a:extLst>
          </p:cNvPr>
          <p:cNvSpPr/>
          <p:nvPr/>
        </p:nvSpPr>
        <p:spPr>
          <a:xfrm>
            <a:off x="-683648" y="774638"/>
            <a:ext cx="5893824" cy="1267690"/>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TextBox 46">
            <a:extLst>
              <a:ext uri="{FF2B5EF4-FFF2-40B4-BE49-F238E27FC236}">
                <a16:creationId xmlns:a16="http://schemas.microsoft.com/office/drawing/2014/main" id="{075502D0-233C-2F45-B1CF-5A0FC4893653}"/>
              </a:ext>
            </a:extLst>
          </p:cNvPr>
          <p:cNvSpPr txBox="1"/>
          <p:nvPr/>
        </p:nvSpPr>
        <p:spPr>
          <a:xfrm>
            <a:off x="401891" y="1003209"/>
            <a:ext cx="4174427" cy="861774"/>
          </a:xfrm>
          <a:prstGeom prst="rect">
            <a:avLst/>
          </a:prstGeom>
          <a:noFill/>
        </p:spPr>
        <p:txBody>
          <a:bodyPr wrap="square" rtlCol="0">
            <a:spAutoFit/>
          </a:bodyPr>
          <a:lstStyle/>
          <a:p>
            <a:r>
              <a:rPr lang="en-US" sz="2400">
                <a:latin typeface="Poppins" pitchFamily="2" charset="77"/>
                <a:cs typeface="Poppins" pitchFamily="2" charset="77"/>
              </a:rPr>
              <a:t>Has Rachel lost or changed jobs lately?</a:t>
            </a:r>
          </a:p>
        </p:txBody>
      </p:sp>
      <p:sp>
        <p:nvSpPr>
          <p:cNvPr id="45" name="Rectangle 44">
            <a:extLst>
              <a:ext uri="{FF2B5EF4-FFF2-40B4-BE49-F238E27FC236}">
                <a16:creationId xmlns:a16="http://schemas.microsoft.com/office/drawing/2014/main" id="{6943542B-2418-704C-88C1-271D861C270C}"/>
              </a:ext>
            </a:extLst>
          </p:cNvPr>
          <p:cNvSpPr/>
          <p:nvPr/>
        </p:nvSpPr>
        <p:spPr>
          <a:xfrm rot="16200000">
            <a:off x="7938883" y="5508309"/>
            <a:ext cx="1927818" cy="86417"/>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55A6958-724D-A44E-A576-2FB93AA1A993}"/>
              </a:ext>
            </a:extLst>
          </p:cNvPr>
          <p:cNvSpPr/>
          <p:nvPr/>
        </p:nvSpPr>
        <p:spPr>
          <a:xfrm rot="16200000">
            <a:off x="6883807" y="5508309"/>
            <a:ext cx="1927818" cy="86417"/>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Icon&#10;&#10;Description automatically generated">
            <a:extLst>
              <a:ext uri="{FF2B5EF4-FFF2-40B4-BE49-F238E27FC236}">
                <a16:creationId xmlns:a16="http://schemas.microsoft.com/office/drawing/2014/main" id="{6E38A9C6-55FF-2E4A-B709-54DA69732BA5}"/>
              </a:ext>
            </a:extLst>
          </p:cNvPr>
          <p:cNvPicPr>
            <a:picLocks noChangeAspect="1"/>
          </p:cNvPicPr>
          <p:nvPr/>
        </p:nvPicPr>
        <p:blipFill>
          <a:blip r:embed="rId3"/>
          <a:stretch>
            <a:fillRect/>
          </a:stretch>
        </p:blipFill>
        <p:spPr>
          <a:xfrm>
            <a:off x="7804507" y="2155373"/>
            <a:ext cx="4114800" cy="5410200"/>
          </a:xfrm>
          <a:prstGeom prst="rect">
            <a:avLst/>
          </a:prstGeom>
        </p:spPr>
      </p:pic>
      <p:grpSp>
        <p:nvGrpSpPr>
          <p:cNvPr id="3" name="Group 2">
            <a:extLst>
              <a:ext uri="{FF2B5EF4-FFF2-40B4-BE49-F238E27FC236}">
                <a16:creationId xmlns:a16="http://schemas.microsoft.com/office/drawing/2014/main" id="{EB9C64EA-A271-F448-A182-ABCFF8C0D90D}"/>
              </a:ext>
            </a:extLst>
          </p:cNvPr>
          <p:cNvGrpSpPr/>
          <p:nvPr/>
        </p:nvGrpSpPr>
        <p:grpSpPr>
          <a:xfrm>
            <a:off x="4301860" y="1434096"/>
            <a:ext cx="2673947" cy="4564339"/>
            <a:chOff x="4301860" y="1434096"/>
            <a:chExt cx="2673947" cy="4564339"/>
          </a:xfrm>
        </p:grpSpPr>
        <p:cxnSp>
          <p:nvCxnSpPr>
            <p:cNvPr id="35" name="Straight Connector 34">
              <a:extLst>
                <a:ext uri="{FF2B5EF4-FFF2-40B4-BE49-F238E27FC236}">
                  <a16:creationId xmlns:a16="http://schemas.microsoft.com/office/drawing/2014/main" id="{4ABF1CBC-C6E0-4C49-8697-96941A672837}"/>
                </a:ext>
              </a:extLst>
            </p:cNvPr>
            <p:cNvCxnSpPr>
              <a:cxnSpLocks/>
            </p:cNvCxnSpPr>
            <p:nvPr/>
          </p:nvCxnSpPr>
          <p:spPr>
            <a:xfrm flipH="1" flipV="1">
              <a:off x="5091971" y="1434096"/>
              <a:ext cx="569886" cy="3320163"/>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7A7D2921-04A9-3E4D-A978-935A07A3B18D}"/>
                </a:ext>
              </a:extLst>
            </p:cNvPr>
            <p:cNvSpPr/>
            <p:nvPr/>
          </p:nvSpPr>
          <p:spPr>
            <a:xfrm>
              <a:off x="4301860" y="4398858"/>
              <a:ext cx="2673946" cy="1155289"/>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TextBox 19">
              <a:extLst>
                <a:ext uri="{FF2B5EF4-FFF2-40B4-BE49-F238E27FC236}">
                  <a16:creationId xmlns:a16="http://schemas.microsoft.com/office/drawing/2014/main" id="{B8C2044B-7A78-B54D-8CA8-DE190796401C}"/>
                </a:ext>
              </a:extLst>
            </p:cNvPr>
            <p:cNvSpPr txBox="1"/>
            <p:nvPr/>
          </p:nvSpPr>
          <p:spPr>
            <a:xfrm>
              <a:off x="4301860" y="4489560"/>
              <a:ext cx="2673947" cy="1508875"/>
            </a:xfrm>
            <a:prstGeom prst="rect">
              <a:avLst/>
            </a:prstGeom>
            <a:noFill/>
          </p:spPr>
          <p:txBody>
            <a:bodyPr wrap="square" rtlCol="0">
              <a:spAutoFit/>
            </a:bodyPr>
            <a:lstStyle/>
            <a:p>
              <a:pPr algn="ctr">
                <a:lnSpc>
                  <a:spcPct val="110000"/>
                </a:lnSpc>
              </a:pPr>
              <a:r>
                <a:rPr lang="en-US" sz="1400" b="1" dirty="0">
                  <a:latin typeface="Poppins" pitchFamily="2" charset="77"/>
                  <a:cs typeface="Poppins" pitchFamily="2" charset="77"/>
                </a:rPr>
                <a:t>ACH Deposit</a:t>
              </a:r>
            </a:p>
            <a:p>
              <a:pPr algn="ctr">
                <a:lnSpc>
                  <a:spcPct val="110000"/>
                </a:lnSpc>
              </a:pPr>
              <a:r>
                <a:rPr lang="en-US" sz="1400" dirty="0">
                  <a:latin typeface="Poppins" pitchFamily="2" charset="77"/>
                  <a:cs typeface="Poppins" pitchFamily="2" charset="77"/>
                </a:rPr>
                <a:t>$2,600.60 on 2/10/22</a:t>
              </a:r>
            </a:p>
            <a:p>
              <a:pPr algn="ctr">
                <a:lnSpc>
                  <a:spcPct val="110000"/>
                </a:lnSpc>
              </a:pPr>
              <a:r>
                <a:rPr lang="en-US" sz="1400" dirty="0">
                  <a:latin typeface="Poppins" pitchFamily="2" charset="77"/>
                  <a:cs typeface="Poppins" pitchFamily="2" charset="77"/>
                </a:rPr>
                <a:t>$2,600.60 on 2/25/22</a:t>
              </a:r>
            </a:p>
            <a:p>
              <a:pPr algn="ctr">
                <a:lnSpc>
                  <a:spcPct val="110000"/>
                </a:lnSpc>
              </a:pPr>
              <a:r>
                <a:rPr lang="en-US" sz="1400" dirty="0">
                  <a:latin typeface="Poppins" pitchFamily="2" charset="77"/>
                  <a:cs typeface="Poppins" pitchFamily="2" charset="77"/>
                </a:rPr>
                <a:t>$2,600.60 on 3/10/22</a:t>
              </a:r>
            </a:p>
            <a:p>
              <a:pPr algn="ctr">
                <a:lnSpc>
                  <a:spcPct val="110000"/>
                </a:lnSpc>
              </a:pPr>
              <a:endParaRPr lang="en-US" sz="1400" dirty="0">
                <a:latin typeface="Poppins" pitchFamily="2" charset="77"/>
                <a:cs typeface="Poppins" pitchFamily="2" charset="77"/>
              </a:endParaRPr>
            </a:p>
            <a:p>
              <a:pPr algn="ctr">
                <a:lnSpc>
                  <a:spcPct val="110000"/>
                </a:lnSpc>
              </a:pPr>
              <a:endParaRPr lang="en-US" sz="1400" dirty="0">
                <a:latin typeface="Poppins" pitchFamily="2" charset="77"/>
                <a:cs typeface="Poppins" pitchFamily="2" charset="77"/>
              </a:endParaRPr>
            </a:p>
          </p:txBody>
        </p:sp>
      </p:grpSp>
      <p:sp>
        <p:nvSpPr>
          <p:cNvPr id="26" name="Oval 25">
            <a:extLst>
              <a:ext uri="{FF2B5EF4-FFF2-40B4-BE49-F238E27FC236}">
                <a16:creationId xmlns:a16="http://schemas.microsoft.com/office/drawing/2014/main" id="{F8B31834-8D8D-5D41-883E-1E04C60B9B3B}"/>
              </a:ext>
            </a:extLst>
          </p:cNvPr>
          <p:cNvSpPr/>
          <p:nvPr/>
        </p:nvSpPr>
        <p:spPr>
          <a:xfrm>
            <a:off x="4119151" y="4235663"/>
            <a:ext cx="2995126" cy="1552474"/>
          </a:xfrm>
          <a:prstGeom prst="ellipse">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0AF3239-96E0-F94B-B233-C3471B053E24}"/>
              </a:ext>
            </a:extLst>
          </p:cNvPr>
          <p:cNvGrpSpPr/>
          <p:nvPr/>
        </p:nvGrpSpPr>
        <p:grpSpPr>
          <a:xfrm>
            <a:off x="998003" y="1381079"/>
            <a:ext cx="4093969" cy="3380897"/>
            <a:chOff x="998003" y="1381079"/>
            <a:chExt cx="4093969" cy="3380897"/>
          </a:xfrm>
        </p:grpSpPr>
        <p:cxnSp>
          <p:nvCxnSpPr>
            <p:cNvPr id="39" name="Straight Connector 38">
              <a:extLst>
                <a:ext uri="{FF2B5EF4-FFF2-40B4-BE49-F238E27FC236}">
                  <a16:creationId xmlns:a16="http://schemas.microsoft.com/office/drawing/2014/main" id="{F6D7505B-217C-DB40-ACFC-F615B6598DE7}"/>
                </a:ext>
              </a:extLst>
            </p:cNvPr>
            <p:cNvCxnSpPr>
              <a:cxnSpLocks/>
            </p:cNvCxnSpPr>
            <p:nvPr/>
          </p:nvCxnSpPr>
          <p:spPr>
            <a:xfrm flipH="1">
              <a:off x="2221620" y="1381079"/>
              <a:ext cx="2870352" cy="2160575"/>
            </a:xfrm>
            <a:prstGeom prst="line">
              <a:avLst/>
            </a:prstGeom>
            <a:ln w="539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DC893FF5-2F26-1F49-B31D-E6EC23E8B41D}"/>
                </a:ext>
              </a:extLst>
            </p:cNvPr>
            <p:cNvSpPr/>
            <p:nvPr/>
          </p:nvSpPr>
          <p:spPr>
            <a:xfrm>
              <a:off x="998003" y="3292467"/>
              <a:ext cx="2673946" cy="1215612"/>
            </a:xfrm>
            <a:prstGeom prst="roundRect">
              <a:avLst/>
            </a:prstGeom>
            <a:gradFill>
              <a:gsLst>
                <a:gs pos="0">
                  <a:schemeClr val="tx2">
                    <a:lumMod val="10000"/>
                    <a:lumOff val="9000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7F869156-343A-F649-9531-E087810AAEF4}"/>
                </a:ext>
              </a:extLst>
            </p:cNvPr>
            <p:cNvSpPr txBox="1"/>
            <p:nvPr/>
          </p:nvSpPr>
          <p:spPr>
            <a:xfrm>
              <a:off x="1000666" y="3490089"/>
              <a:ext cx="2673947" cy="1271887"/>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ACH Deposit</a:t>
              </a:r>
            </a:p>
            <a:p>
              <a:pPr algn="ctr">
                <a:lnSpc>
                  <a:spcPct val="110000"/>
                </a:lnSpc>
              </a:pPr>
              <a:r>
                <a:rPr lang="en-US" sz="1400">
                  <a:latin typeface="Poppins" pitchFamily="2" charset="77"/>
                  <a:cs typeface="Poppins" pitchFamily="2" charset="77"/>
                </a:rPr>
                <a:t>$2,150.00 on 1/15/22</a:t>
              </a:r>
            </a:p>
            <a:p>
              <a:pPr algn="ctr">
                <a:lnSpc>
                  <a:spcPct val="110000"/>
                </a:lnSpc>
              </a:pPr>
              <a:r>
                <a:rPr lang="en-US" sz="1400">
                  <a:latin typeface="Poppins" pitchFamily="2" charset="77"/>
                  <a:cs typeface="Poppins" pitchFamily="2" charset="77"/>
                </a:rPr>
                <a:t>$2,150.00 on 1/30/22</a:t>
              </a:r>
            </a:p>
            <a:p>
              <a:pPr algn="ctr">
                <a:lnSpc>
                  <a:spcPct val="110000"/>
                </a:lnSpc>
              </a:pPr>
              <a:endParaRPr lang="en-US" sz="1400">
                <a:latin typeface="Poppins" pitchFamily="2" charset="77"/>
                <a:cs typeface="Poppins" pitchFamily="2" charset="77"/>
              </a:endParaRPr>
            </a:p>
            <a:p>
              <a:pPr algn="ctr">
                <a:lnSpc>
                  <a:spcPct val="110000"/>
                </a:lnSpc>
              </a:pPr>
              <a:endParaRPr lang="en-US" sz="1400">
                <a:latin typeface="Poppins" pitchFamily="2" charset="77"/>
                <a:cs typeface="Poppins" pitchFamily="2" charset="77"/>
              </a:endParaRPr>
            </a:p>
          </p:txBody>
        </p:sp>
      </p:grpSp>
      <p:pic>
        <p:nvPicPr>
          <p:cNvPr id="24" name="Picture 23" descr="Icon&#10;&#10;Description automatically generated with medium confidence">
            <a:extLst>
              <a:ext uri="{FF2B5EF4-FFF2-40B4-BE49-F238E27FC236}">
                <a16:creationId xmlns:a16="http://schemas.microsoft.com/office/drawing/2014/main" id="{8212E1B6-2DEB-254C-8337-C133DF279A45}"/>
              </a:ext>
            </a:extLst>
          </p:cNvPr>
          <p:cNvPicPr>
            <a:picLocks noChangeAspect="1"/>
          </p:cNvPicPr>
          <p:nvPr/>
        </p:nvPicPr>
        <p:blipFill>
          <a:blip r:embed="rId4"/>
          <a:stretch>
            <a:fillRect/>
          </a:stretch>
        </p:blipFill>
        <p:spPr>
          <a:xfrm>
            <a:off x="7997240" y="-6441"/>
            <a:ext cx="674888" cy="1450098"/>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9A7C4BDC-0179-AD4D-B6AA-2304C5B22A00}"/>
              </a:ext>
            </a:extLst>
          </p:cNvPr>
          <p:cNvPicPr>
            <a:picLocks noChangeAspect="1"/>
          </p:cNvPicPr>
          <p:nvPr/>
        </p:nvPicPr>
        <p:blipFill>
          <a:blip r:embed="rId5"/>
          <a:stretch>
            <a:fillRect/>
          </a:stretch>
        </p:blipFill>
        <p:spPr>
          <a:xfrm>
            <a:off x="7251199" y="-50241"/>
            <a:ext cx="902891" cy="1915224"/>
          </a:xfrm>
          <a:prstGeom prst="rect">
            <a:avLst/>
          </a:prstGeom>
        </p:spPr>
      </p:pic>
      <p:sp>
        <p:nvSpPr>
          <p:cNvPr id="34" name="Rectangle 33">
            <a:extLst>
              <a:ext uri="{FF2B5EF4-FFF2-40B4-BE49-F238E27FC236}">
                <a16:creationId xmlns:a16="http://schemas.microsoft.com/office/drawing/2014/main" id="{0CB3B0E9-A0B2-1443-AD54-8BB5954A1D5A}"/>
              </a:ext>
            </a:extLst>
          </p:cNvPr>
          <p:cNvSpPr/>
          <p:nvPr/>
        </p:nvSpPr>
        <p:spPr>
          <a:xfrm>
            <a:off x="7363134" y="4489560"/>
            <a:ext cx="1943100" cy="19674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4100614-98AE-234D-85A3-CEF88D6F355B}"/>
              </a:ext>
            </a:extLst>
          </p:cNvPr>
          <p:cNvSpPr/>
          <p:nvPr/>
        </p:nvSpPr>
        <p:spPr>
          <a:xfrm rot="16200000">
            <a:off x="6487597" y="5634743"/>
            <a:ext cx="2199732" cy="106105"/>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9B52C12-CA23-FB4A-A8E5-06767EF731EA}"/>
              </a:ext>
            </a:extLst>
          </p:cNvPr>
          <p:cNvSpPr/>
          <p:nvPr/>
        </p:nvSpPr>
        <p:spPr>
          <a:xfrm rot="16200000">
            <a:off x="8026250" y="5634744"/>
            <a:ext cx="2199732" cy="106105"/>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5FE0046-102B-F544-98E2-363D11E9651E}"/>
              </a:ext>
            </a:extLst>
          </p:cNvPr>
          <p:cNvSpPr/>
          <p:nvPr/>
        </p:nvSpPr>
        <p:spPr>
          <a:xfrm rot="20525007">
            <a:off x="7786669" y="3451187"/>
            <a:ext cx="77932" cy="10191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9F8125-B0EE-004E-9F43-53322F2B9D02}"/>
              </a:ext>
            </a:extLst>
          </p:cNvPr>
          <p:cNvSpPr/>
          <p:nvPr/>
        </p:nvSpPr>
        <p:spPr>
          <a:xfrm rot="16200000">
            <a:off x="8419240" y="3955068"/>
            <a:ext cx="77932" cy="10191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picture containing clock&#10;&#10;Description automatically generated">
            <a:extLst>
              <a:ext uri="{FF2B5EF4-FFF2-40B4-BE49-F238E27FC236}">
                <a16:creationId xmlns:a16="http://schemas.microsoft.com/office/drawing/2014/main" id="{F14EA03D-0598-6B4C-987B-432A215F7594}"/>
              </a:ext>
            </a:extLst>
          </p:cNvPr>
          <p:cNvPicPr>
            <a:picLocks noChangeAspect="1"/>
          </p:cNvPicPr>
          <p:nvPr/>
        </p:nvPicPr>
        <p:blipFill>
          <a:blip r:embed="rId6"/>
          <a:stretch>
            <a:fillRect/>
          </a:stretch>
        </p:blipFill>
        <p:spPr>
          <a:xfrm>
            <a:off x="10755384" y="1408483"/>
            <a:ext cx="954735" cy="954735"/>
          </a:xfrm>
          <a:prstGeom prst="rect">
            <a:avLst/>
          </a:prstGeom>
        </p:spPr>
      </p:pic>
      <p:sp>
        <p:nvSpPr>
          <p:cNvPr id="44" name="Oval 43">
            <a:extLst>
              <a:ext uri="{FF2B5EF4-FFF2-40B4-BE49-F238E27FC236}">
                <a16:creationId xmlns:a16="http://schemas.microsoft.com/office/drawing/2014/main" id="{53DAE151-467B-A144-8CF6-1D33A7723278}"/>
              </a:ext>
            </a:extLst>
          </p:cNvPr>
          <p:cNvSpPr/>
          <p:nvPr/>
        </p:nvSpPr>
        <p:spPr>
          <a:xfrm>
            <a:off x="4522960" y="769277"/>
            <a:ext cx="1216095" cy="1216095"/>
          </a:xfrm>
          <a:prstGeom prst="ellipse">
            <a:avLst/>
          </a:prstGeom>
          <a:solidFill>
            <a:schemeClr val="accent5"/>
          </a:solidFill>
          <a:ln w="1143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1927E102-4888-EC4B-A65E-780CC1BA6A6A}"/>
              </a:ext>
            </a:extLst>
          </p:cNvPr>
          <p:cNvGrpSpPr/>
          <p:nvPr/>
        </p:nvGrpSpPr>
        <p:grpSpPr>
          <a:xfrm>
            <a:off x="4745241" y="1218579"/>
            <a:ext cx="783757" cy="378017"/>
            <a:chOff x="1523112" y="1924101"/>
            <a:chExt cx="442410" cy="213381"/>
          </a:xfrm>
        </p:grpSpPr>
        <p:sp>
          <p:nvSpPr>
            <p:cNvPr id="51" name="Rectangle 50">
              <a:extLst>
                <a:ext uri="{FF2B5EF4-FFF2-40B4-BE49-F238E27FC236}">
                  <a16:creationId xmlns:a16="http://schemas.microsoft.com/office/drawing/2014/main" id="{46130260-71C1-8446-9341-FE5DD8DBEECF}"/>
                </a:ext>
              </a:extLst>
            </p:cNvPr>
            <p:cNvSpPr/>
            <p:nvPr/>
          </p:nvSpPr>
          <p:spPr>
            <a:xfrm rot="20355157">
              <a:off x="1523112" y="1924101"/>
              <a:ext cx="442410" cy="2133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B6DBF7C-B859-E74C-8C6F-E3652D947062}"/>
                </a:ext>
              </a:extLst>
            </p:cNvPr>
            <p:cNvSpPr/>
            <p:nvPr/>
          </p:nvSpPr>
          <p:spPr>
            <a:xfrm rot="20355157">
              <a:off x="1683700" y="1952868"/>
              <a:ext cx="121235" cy="15584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285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500"/>
                            </p:stCondLst>
                            <p:childTnLst>
                              <p:par>
                                <p:cTn id="13" presetID="1" presetClass="entr" presetSubtype="0"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shape&#10;&#10;Description automatically generated">
            <a:extLst>
              <a:ext uri="{FF2B5EF4-FFF2-40B4-BE49-F238E27FC236}">
                <a16:creationId xmlns:a16="http://schemas.microsoft.com/office/drawing/2014/main" id="{638353C9-452A-5D4F-B248-33D1A8596F6B}"/>
              </a:ext>
            </a:extLst>
          </p:cNvPr>
          <p:cNvPicPr>
            <a:picLocks noChangeAspect="1"/>
          </p:cNvPicPr>
          <p:nvPr/>
        </p:nvPicPr>
        <p:blipFill>
          <a:blip r:embed="rId3"/>
          <a:stretch>
            <a:fillRect/>
          </a:stretch>
        </p:blipFill>
        <p:spPr>
          <a:xfrm>
            <a:off x="-1147655" y="2636353"/>
            <a:ext cx="8013700" cy="3136900"/>
          </a:xfrm>
          <a:prstGeom prst="rect">
            <a:avLst/>
          </a:prstGeom>
        </p:spPr>
      </p:pic>
      <p:sp>
        <p:nvSpPr>
          <p:cNvPr id="53" name="Rounded Rectangle 52">
            <a:extLst>
              <a:ext uri="{FF2B5EF4-FFF2-40B4-BE49-F238E27FC236}">
                <a16:creationId xmlns:a16="http://schemas.microsoft.com/office/drawing/2014/main" id="{C7962A36-0DBE-2242-BDC5-C14EC728EE06}"/>
              </a:ext>
            </a:extLst>
          </p:cNvPr>
          <p:cNvSpPr/>
          <p:nvPr/>
        </p:nvSpPr>
        <p:spPr>
          <a:xfrm>
            <a:off x="-683649" y="769277"/>
            <a:ext cx="7085688" cy="1267690"/>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8" name="Picture 17" descr="Icon&#10;&#10;Description automatically generated with medium confidence">
            <a:extLst>
              <a:ext uri="{FF2B5EF4-FFF2-40B4-BE49-F238E27FC236}">
                <a16:creationId xmlns:a16="http://schemas.microsoft.com/office/drawing/2014/main" id="{B46BDACE-31C4-F04F-A414-925BDA1A268D}"/>
              </a:ext>
            </a:extLst>
          </p:cNvPr>
          <p:cNvPicPr>
            <a:picLocks noChangeAspect="1"/>
          </p:cNvPicPr>
          <p:nvPr/>
        </p:nvPicPr>
        <p:blipFill>
          <a:blip r:embed="rId4"/>
          <a:stretch>
            <a:fillRect/>
          </a:stretch>
        </p:blipFill>
        <p:spPr>
          <a:xfrm>
            <a:off x="1756865" y="2914501"/>
            <a:ext cx="2772308" cy="3940943"/>
          </a:xfrm>
          <a:prstGeom prst="rect">
            <a:avLst/>
          </a:prstGeom>
        </p:spPr>
      </p:pic>
      <p:sp>
        <p:nvSpPr>
          <p:cNvPr id="45" name="TextBox 44">
            <a:extLst>
              <a:ext uri="{FF2B5EF4-FFF2-40B4-BE49-F238E27FC236}">
                <a16:creationId xmlns:a16="http://schemas.microsoft.com/office/drawing/2014/main" id="{C42AD4F1-CD94-DD45-8631-67E67BE59CB8}"/>
              </a:ext>
            </a:extLst>
          </p:cNvPr>
          <p:cNvSpPr txBox="1"/>
          <p:nvPr/>
        </p:nvSpPr>
        <p:spPr>
          <a:xfrm>
            <a:off x="401891" y="1003209"/>
            <a:ext cx="5014171" cy="861774"/>
          </a:xfrm>
          <a:prstGeom prst="rect">
            <a:avLst/>
          </a:prstGeom>
          <a:noFill/>
        </p:spPr>
        <p:txBody>
          <a:bodyPr wrap="square" rtlCol="0">
            <a:spAutoFit/>
          </a:bodyPr>
          <a:lstStyle/>
          <a:p>
            <a:r>
              <a:rPr lang="en-US" sz="2400">
                <a:latin typeface="Poppins" pitchFamily="2" charset="77"/>
                <a:cs typeface="Poppins" pitchFamily="2" charset="77"/>
              </a:rPr>
              <a:t>Which products is Rachel most likely to need right now?</a:t>
            </a:r>
          </a:p>
        </p:txBody>
      </p:sp>
      <p:pic>
        <p:nvPicPr>
          <p:cNvPr id="22" name="Picture 21" descr="Icon&#10;&#10;Description automatically generated">
            <a:extLst>
              <a:ext uri="{FF2B5EF4-FFF2-40B4-BE49-F238E27FC236}">
                <a16:creationId xmlns:a16="http://schemas.microsoft.com/office/drawing/2014/main" id="{0537D1BB-590E-A24E-B2FD-36D5BEB9453E}"/>
              </a:ext>
            </a:extLst>
          </p:cNvPr>
          <p:cNvPicPr>
            <a:picLocks noChangeAspect="1"/>
          </p:cNvPicPr>
          <p:nvPr/>
        </p:nvPicPr>
        <p:blipFill>
          <a:blip r:embed="rId5">
            <a:alphaModFix amt="50000"/>
          </a:blip>
          <a:stretch>
            <a:fillRect/>
          </a:stretch>
        </p:blipFill>
        <p:spPr>
          <a:xfrm>
            <a:off x="543245" y="4513612"/>
            <a:ext cx="926792" cy="2354554"/>
          </a:xfrm>
          <a:prstGeom prst="rect">
            <a:avLst/>
          </a:prstGeom>
        </p:spPr>
      </p:pic>
      <p:sp>
        <p:nvSpPr>
          <p:cNvPr id="25" name="TextBox 24">
            <a:extLst>
              <a:ext uri="{FF2B5EF4-FFF2-40B4-BE49-F238E27FC236}">
                <a16:creationId xmlns:a16="http://schemas.microsoft.com/office/drawing/2014/main" id="{764C2AD1-870A-6B42-91DE-8A134F467BBD}"/>
              </a:ext>
            </a:extLst>
          </p:cNvPr>
          <p:cNvSpPr txBox="1"/>
          <p:nvPr/>
        </p:nvSpPr>
        <p:spPr>
          <a:xfrm>
            <a:off x="7230970" y="5064452"/>
            <a:ext cx="4307305" cy="1115690"/>
          </a:xfrm>
          <a:prstGeom prst="rect">
            <a:avLst/>
          </a:prstGeom>
          <a:noFill/>
        </p:spPr>
        <p:txBody>
          <a:bodyPr wrap="square" rtlCol="0">
            <a:spAutoFit/>
          </a:bodyPr>
          <a:lstStyle/>
          <a:p>
            <a:pPr>
              <a:lnSpc>
                <a:spcPct val="120000"/>
              </a:lnSpc>
            </a:pPr>
            <a:r>
              <a:rPr lang="en-US" sz="1400">
                <a:solidFill>
                  <a:srgbClr val="002E5C"/>
                </a:solidFill>
                <a:latin typeface="Poppins" pitchFamily="2" charset="77"/>
                <a:ea typeface="Open Sans" panose="020B0606030504020204" pitchFamily="34" charset="0"/>
                <a:cs typeface="Poppins" pitchFamily="2" charset="77"/>
              </a:rPr>
              <a:t>By pulling information from multiple libraries, and applying machine learning and AI, predictions such as the next best product to offer for that customer can be made</a:t>
            </a:r>
          </a:p>
        </p:txBody>
      </p:sp>
      <p:grpSp>
        <p:nvGrpSpPr>
          <p:cNvPr id="2" name="Group 1">
            <a:extLst>
              <a:ext uri="{FF2B5EF4-FFF2-40B4-BE49-F238E27FC236}">
                <a16:creationId xmlns:a16="http://schemas.microsoft.com/office/drawing/2014/main" id="{9EF11E1A-6586-CF45-8688-C11E6C87078F}"/>
              </a:ext>
            </a:extLst>
          </p:cNvPr>
          <p:cNvGrpSpPr/>
          <p:nvPr/>
        </p:nvGrpSpPr>
        <p:grpSpPr>
          <a:xfrm>
            <a:off x="6331674" y="1400585"/>
            <a:ext cx="4292298" cy="468501"/>
            <a:chOff x="6331674" y="1400585"/>
            <a:chExt cx="4292298" cy="468501"/>
          </a:xfrm>
        </p:grpSpPr>
        <p:cxnSp>
          <p:nvCxnSpPr>
            <p:cNvPr id="35" name="Straight Connector 34">
              <a:extLst>
                <a:ext uri="{FF2B5EF4-FFF2-40B4-BE49-F238E27FC236}">
                  <a16:creationId xmlns:a16="http://schemas.microsoft.com/office/drawing/2014/main" id="{4ABF1CBC-C6E0-4C49-8697-96941A672837}"/>
                </a:ext>
              </a:extLst>
            </p:cNvPr>
            <p:cNvCxnSpPr>
              <a:cxnSpLocks/>
              <a:endCxn id="37" idx="1"/>
            </p:cNvCxnSpPr>
            <p:nvPr/>
          </p:nvCxnSpPr>
          <p:spPr>
            <a:xfrm>
              <a:off x="6331674" y="1400585"/>
              <a:ext cx="1798593" cy="284323"/>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86D3B267-68E4-4048-82BA-A78B419F4E56}"/>
                </a:ext>
              </a:extLst>
            </p:cNvPr>
            <p:cNvSpPr/>
            <p:nvPr/>
          </p:nvSpPr>
          <p:spPr>
            <a:xfrm>
              <a:off x="7950026" y="1460992"/>
              <a:ext cx="2673946" cy="408094"/>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 name="Group 2">
            <a:extLst>
              <a:ext uri="{FF2B5EF4-FFF2-40B4-BE49-F238E27FC236}">
                <a16:creationId xmlns:a16="http://schemas.microsoft.com/office/drawing/2014/main" id="{04FFBF17-547B-024B-B977-EAC99BBD79A6}"/>
              </a:ext>
            </a:extLst>
          </p:cNvPr>
          <p:cNvGrpSpPr/>
          <p:nvPr/>
        </p:nvGrpSpPr>
        <p:grpSpPr>
          <a:xfrm>
            <a:off x="6331674" y="1400585"/>
            <a:ext cx="4292298" cy="1020658"/>
            <a:chOff x="6331674" y="1400585"/>
            <a:chExt cx="4292298" cy="1020658"/>
          </a:xfrm>
        </p:grpSpPr>
        <p:cxnSp>
          <p:nvCxnSpPr>
            <p:cNvPr id="51" name="Straight Connector 50">
              <a:extLst>
                <a:ext uri="{FF2B5EF4-FFF2-40B4-BE49-F238E27FC236}">
                  <a16:creationId xmlns:a16="http://schemas.microsoft.com/office/drawing/2014/main" id="{9FE52AAD-4E78-974C-B085-146A0CF41813}"/>
                </a:ext>
              </a:extLst>
            </p:cNvPr>
            <p:cNvCxnSpPr>
              <a:cxnSpLocks/>
            </p:cNvCxnSpPr>
            <p:nvPr/>
          </p:nvCxnSpPr>
          <p:spPr>
            <a:xfrm>
              <a:off x="6331674" y="1400585"/>
              <a:ext cx="1677090" cy="862303"/>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5970FA3D-3089-E24B-9291-9B5A4445FFEB}"/>
                </a:ext>
              </a:extLst>
            </p:cNvPr>
            <p:cNvSpPr/>
            <p:nvPr/>
          </p:nvSpPr>
          <p:spPr>
            <a:xfrm>
              <a:off x="7950026" y="2013149"/>
              <a:ext cx="2673946" cy="408094"/>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4" name="Group 3">
            <a:extLst>
              <a:ext uri="{FF2B5EF4-FFF2-40B4-BE49-F238E27FC236}">
                <a16:creationId xmlns:a16="http://schemas.microsoft.com/office/drawing/2014/main" id="{F6D2FBF2-9B92-D94F-BBF6-2FD54191CC56}"/>
              </a:ext>
            </a:extLst>
          </p:cNvPr>
          <p:cNvGrpSpPr/>
          <p:nvPr/>
        </p:nvGrpSpPr>
        <p:grpSpPr>
          <a:xfrm>
            <a:off x="6340467" y="1376863"/>
            <a:ext cx="4283505" cy="1596537"/>
            <a:chOff x="6340467" y="1376863"/>
            <a:chExt cx="4283505" cy="1596537"/>
          </a:xfrm>
        </p:grpSpPr>
        <p:cxnSp>
          <p:nvCxnSpPr>
            <p:cNvPr id="52" name="Straight Connector 51">
              <a:extLst>
                <a:ext uri="{FF2B5EF4-FFF2-40B4-BE49-F238E27FC236}">
                  <a16:creationId xmlns:a16="http://schemas.microsoft.com/office/drawing/2014/main" id="{3613D257-7444-2C4E-8A8D-CAB80019E276}"/>
                </a:ext>
              </a:extLst>
            </p:cNvPr>
            <p:cNvCxnSpPr>
              <a:cxnSpLocks/>
            </p:cNvCxnSpPr>
            <p:nvPr/>
          </p:nvCxnSpPr>
          <p:spPr>
            <a:xfrm>
              <a:off x="6340467" y="1376863"/>
              <a:ext cx="1677090" cy="1439941"/>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7" name="Rounded Rectangle 46">
              <a:extLst>
                <a:ext uri="{FF2B5EF4-FFF2-40B4-BE49-F238E27FC236}">
                  <a16:creationId xmlns:a16="http://schemas.microsoft.com/office/drawing/2014/main" id="{255A9BB6-9A61-F146-BDAC-4998F1644E49}"/>
                </a:ext>
              </a:extLst>
            </p:cNvPr>
            <p:cNvSpPr/>
            <p:nvPr/>
          </p:nvSpPr>
          <p:spPr>
            <a:xfrm>
              <a:off x="7950026" y="2565306"/>
              <a:ext cx="2673946" cy="408094"/>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5" name="Group 4">
            <a:extLst>
              <a:ext uri="{FF2B5EF4-FFF2-40B4-BE49-F238E27FC236}">
                <a16:creationId xmlns:a16="http://schemas.microsoft.com/office/drawing/2014/main" id="{A9809AFB-1729-614B-972A-D732BA0FCAFF}"/>
              </a:ext>
            </a:extLst>
          </p:cNvPr>
          <p:cNvGrpSpPr/>
          <p:nvPr/>
        </p:nvGrpSpPr>
        <p:grpSpPr>
          <a:xfrm>
            <a:off x="6340467" y="1374494"/>
            <a:ext cx="4283505" cy="2151063"/>
            <a:chOff x="6340467" y="1374494"/>
            <a:chExt cx="4283505" cy="2151063"/>
          </a:xfrm>
        </p:grpSpPr>
        <p:cxnSp>
          <p:nvCxnSpPr>
            <p:cNvPr id="54" name="Straight Connector 53">
              <a:extLst>
                <a:ext uri="{FF2B5EF4-FFF2-40B4-BE49-F238E27FC236}">
                  <a16:creationId xmlns:a16="http://schemas.microsoft.com/office/drawing/2014/main" id="{8DF92C96-D9FC-854D-886F-2317306EFDE9}"/>
                </a:ext>
              </a:extLst>
            </p:cNvPr>
            <p:cNvCxnSpPr>
              <a:cxnSpLocks/>
            </p:cNvCxnSpPr>
            <p:nvPr/>
          </p:nvCxnSpPr>
          <p:spPr>
            <a:xfrm>
              <a:off x="6340467" y="1374494"/>
              <a:ext cx="1659505" cy="1969849"/>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54019AC4-1564-104E-854C-FAACD1C8E85E}"/>
                </a:ext>
              </a:extLst>
            </p:cNvPr>
            <p:cNvSpPr/>
            <p:nvPr/>
          </p:nvSpPr>
          <p:spPr>
            <a:xfrm>
              <a:off x="7950026" y="3117463"/>
              <a:ext cx="2673946" cy="408094"/>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6" name="Group 5">
            <a:extLst>
              <a:ext uri="{FF2B5EF4-FFF2-40B4-BE49-F238E27FC236}">
                <a16:creationId xmlns:a16="http://schemas.microsoft.com/office/drawing/2014/main" id="{A2623A43-5DED-CB47-A3B1-E93D50C94815}"/>
              </a:ext>
            </a:extLst>
          </p:cNvPr>
          <p:cNvGrpSpPr/>
          <p:nvPr/>
        </p:nvGrpSpPr>
        <p:grpSpPr>
          <a:xfrm>
            <a:off x="6340467" y="1395265"/>
            <a:ext cx="4283505" cy="2682449"/>
            <a:chOff x="6340467" y="1395265"/>
            <a:chExt cx="4283505" cy="2682449"/>
          </a:xfrm>
        </p:grpSpPr>
        <p:cxnSp>
          <p:nvCxnSpPr>
            <p:cNvPr id="57" name="Straight Connector 56">
              <a:extLst>
                <a:ext uri="{FF2B5EF4-FFF2-40B4-BE49-F238E27FC236}">
                  <a16:creationId xmlns:a16="http://schemas.microsoft.com/office/drawing/2014/main" id="{EB35D8B0-8399-C449-8D61-14324FCF217D}"/>
                </a:ext>
              </a:extLst>
            </p:cNvPr>
            <p:cNvCxnSpPr>
              <a:cxnSpLocks/>
            </p:cNvCxnSpPr>
            <p:nvPr/>
          </p:nvCxnSpPr>
          <p:spPr>
            <a:xfrm>
              <a:off x="6340467" y="1395265"/>
              <a:ext cx="1677090" cy="2511786"/>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Rounded Rectangle 48">
              <a:extLst>
                <a:ext uri="{FF2B5EF4-FFF2-40B4-BE49-F238E27FC236}">
                  <a16:creationId xmlns:a16="http://schemas.microsoft.com/office/drawing/2014/main" id="{089FB5F1-C6DF-4E4C-A0CD-5F0274A5C40E}"/>
                </a:ext>
              </a:extLst>
            </p:cNvPr>
            <p:cNvSpPr/>
            <p:nvPr/>
          </p:nvSpPr>
          <p:spPr>
            <a:xfrm>
              <a:off x="7950026" y="3669620"/>
              <a:ext cx="2673946" cy="408094"/>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7" name="Group 6">
            <a:extLst>
              <a:ext uri="{FF2B5EF4-FFF2-40B4-BE49-F238E27FC236}">
                <a16:creationId xmlns:a16="http://schemas.microsoft.com/office/drawing/2014/main" id="{3AD4042B-6C5E-7B4E-A91B-121C49EB641E}"/>
              </a:ext>
            </a:extLst>
          </p:cNvPr>
          <p:cNvGrpSpPr/>
          <p:nvPr/>
        </p:nvGrpSpPr>
        <p:grpSpPr>
          <a:xfrm>
            <a:off x="6340467" y="1400585"/>
            <a:ext cx="4283505" cy="3229286"/>
            <a:chOff x="6340467" y="1400585"/>
            <a:chExt cx="4283505" cy="3229286"/>
          </a:xfrm>
        </p:grpSpPr>
        <p:cxnSp>
          <p:nvCxnSpPr>
            <p:cNvPr id="58" name="Straight Connector 57">
              <a:extLst>
                <a:ext uri="{FF2B5EF4-FFF2-40B4-BE49-F238E27FC236}">
                  <a16:creationId xmlns:a16="http://schemas.microsoft.com/office/drawing/2014/main" id="{1CC249BC-CB23-AD4F-A07D-A0E6D45032F6}"/>
                </a:ext>
              </a:extLst>
            </p:cNvPr>
            <p:cNvCxnSpPr>
              <a:cxnSpLocks/>
            </p:cNvCxnSpPr>
            <p:nvPr/>
          </p:nvCxnSpPr>
          <p:spPr>
            <a:xfrm>
              <a:off x="6340467" y="1400585"/>
              <a:ext cx="1641921" cy="3060381"/>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Rounded Rectangle 49">
              <a:extLst>
                <a:ext uri="{FF2B5EF4-FFF2-40B4-BE49-F238E27FC236}">
                  <a16:creationId xmlns:a16="http://schemas.microsoft.com/office/drawing/2014/main" id="{BD847E02-4650-AF4C-9B87-044AEC2B04E6}"/>
                </a:ext>
              </a:extLst>
            </p:cNvPr>
            <p:cNvSpPr/>
            <p:nvPr/>
          </p:nvSpPr>
          <p:spPr>
            <a:xfrm>
              <a:off x="7950026" y="4221777"/>
              <a:ext cx="2673946" cy="408094"/>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aphicFrame>
        <p:nvGraphicFramePr>
          <p:cNvPr id="37" name="Table 9">
            <a:extLst>
              <a:ext uri="{FF2B5EF4-FFF2-40B4-BE49-F238E27FC236}">
                <a16:creationId xmlns:a16="http://schemas.microsoft.com/office/drawing/2014/main" id="{9AB61962-A0B5-C841-9BD6-849C910378B2}"/>
              </a:ext>
            </a:extLst>
          </p:cNvPr>
          <p:cNvGraphicFramePr>
            <a:graphicFrameLocks noGrp="1"/>
          </p:cNvGraphicFramePr>
          <p:nvPr>
            <p:extLst>
              <p:ext uri="{D42A27DB-BD31-4B8C-83A1-F6EECF244321}">
                <p14:modId xmlns:p14="http://schemas.microsoft.com/office/powerpoint/2010/main" val="2041947074"/>
              </p:ext>
            </p:extLst>
          </p:nvPr>
        </p:nvGraphicFramePr>
        <p:xfrm>
          <a:off x="8130267" y="1499488"/>
          <a:ext cx="2372202" cy="370840"/>
        </p:xfrm>
        <a:graphic>
          <a:graphicData uri="http://schemas.openxmlformats.org/drawingml/2006/table">
            <a:tbl>
              <a:tblPr firstRow="1" bandRow="1">
                <a:tableStyleId>{5C22544A-7EE6-4342-B048-85BDC9FD1C3A}</a:tableStyleId>
              </a:tblPr>
              <a:tblGrid>
                <a:gridCol w="1476648">
                  <a:extLst>
                    <a:ext uri="{9D8B030D-6E8A-4147-A177-3AD203B41FA5}">
                      <a16:colId xmlns:a16="http://schemas.microsoft.com/office/drawing/2014/main" val="3265609060"/>
                    </a:ext>
                  </a:extLst>
                </a:gridCol>
                <a:gridCol w="895554">
                  <a:extLst>
                    <a:ext uri="{9D8B030D-6E8A-4147-A177-3AD203B41FA5}">
                      <a16:colId xmlns:a16="http://schemas.microsoft.com/office/drawing/2014/main" val="1545031654"/>
                    </a:ext>
                  </a:extLst>
                </a:gridCol>
              </a:tblGrid>
              <a:tr h="370840">
                <a:tc>
                  <a:txBody>
                    <a:bodyPr/>
                    <a:lstStyle/>
                    <a:p>
                      <a:pPr algn="l" rtl="0" fontAlgn="base"/>
                      <a:r>
                        <a:rPr lang="en-US" sz="1200" b="0" i="0">
                          <a:solidFill>
                            <a:schemeClr val="tx1"/>
                          </a:solidFill>
                          <a:effectLst/>
                          <a:latin typeface="Poppins" pitchFamily="2" charset="77"/>
                          <a:ea typeface="Open Sans" panose="020B0606030504020204" pitchFamily="34" charset="0"/>
                          <a:cs typeface="Poppins" pitchFamily="2" charset="77"/>
                        </a:rPr>
                        <a:t>Home Equity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ase"/>
                      <a:r>
                        <a:rPr lang="en-US" sz="1200" b="0" i="0">
                          <a:solidFill>
                            <a:schemeClr val="tx1"/>
                          </a:solidFill>
                          <a:effectLst/>
                          <a:latin typeface="Poppins" pitchFamily="2" charset="77"/>
                          <a:ea typeface="Open Sans" panose="020B0606030504020204" pitchFamily="34" charset="0"/>
                          <a:cs typeface="Poppins" pitchFamily="2" charset="77"/>
                        </a:rPr>
                        <a:t>80%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320282"/>
                  </a:ext>
                </a:extLst>
              </a:tr>
            </a:tbl>
          </a:graphicData>
        </a:graphic>
      </p:graphicFrame>
      <p:graphicFrame>
        <p:nvGraphicFramePr>
          <p:cNvPr id="38" name="Table 9">
            <a:extLst>
              <a:ext uri="{FF2B5EF4-FFF2-40B4-BE49-F238E27FC236}">
                <a16:creationId xmlns:a16="http://schemas.microsoft.com/office/drawing/2014/main" id="{59974A54-06D6-6445-8A4F-50E06335EFAB}"/>
              </a:ext>
            </a:extLst>
          </p:cNvPr>
          <p:cNvGraphicFramePr>
            <a:graphicFrameLocks noGrp="1"/>
          </p:cNvGraphicFramePr>
          <p:nvPr>
            <p:extLst>
              <p:ext uri="{D42A27DB-BD31-4B8C-83A1-F6EECF244321}">
                <p14:modId xmlns:p14="http://schemas.microsoft.com/office/powerpoint/2010/main" val="935141535"/>
              </p:ext>
            </p:extLst>
          </p:nvPr>
        </p:nvGraphicFramePr>
        <p:xfrm>
          <a:off x="8130267" y="2048506"/>
          <a:ext cx="2372202" cy="370840"/>
        </p:xfrm>
        <a:graphic>
          <a:graphicData uri="http://schemas.openxmlformats.org/drawingml/2006/table">
            <a:tbl>
              <a:tblPr firstRow="1" bandRow="1">
                <a:tableStyleId>{5C22544A-7EE6-4342-B048-85BDC9FD1C3A}</a:tableStyleId>
              </a:tblPr>
              <a:tblGrid>
                <a:gridCol w="1476648">
                  <a:extLst>
                    <a:ext uri="{9D8B030D-6E8A-4147-A177-3AD203B41FA5}">
                      <a16:colId xmlns:a16="http://schemas.microsoft.com/office/drawing/2014/main" val="3265609060"/>
                    </a:ext>
                  </a:extLst>
                </a:gridCol>
                <a:gridCol w="895554">
                  <a:extLst>
                    <a:ext uri="{9D8B030D-6E8A-4147-A177-3AD203B41FA5}">
                      <a16:colId xmlns:a16="http://schemas.microsoft.com/office/drawing/2014/main" val="1545031654"/>
                    </a:ext>
                  </a:extLst>
                </a:gridCol>
              </a:tblGrid>
              <a:tr h="370840">
                <a:tc>
                  <a:txBody>
                    <a:bodyPr/>
                    <a:lstStyle/>
                    <a:p>
                      <a:pPr algn="l" rtl="0" fontAlgn="base"/>
                      <a:r>
                        <a:rPr lang="en-US" sz="1200" b="0" i="0">
                          <a:solidFill>
                            <a:schemeClr val="tx1"/>
                          </a:solidFill>
                          <a:effectLst/>
                          <a:latin typeface="Poppins" pitchFamily="2" charset="77"/>
                          <a:ea typeface="Open Sans" panose="020B0606030504020204" pitchFamily="34" charset="0"/>
                          <a:cs typeface="Poppins" pitchFamily="2" charset="77"/>
                        </a:rPr>
                        <a:t>Mortgage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ase"/>
                      <a:r>
                        <a:rPr lang="en-US" sz="1200" b="0" i="0">
                          <a:solidFill>
                            <a:schemeClr val="tx1"/>
                          </a:solidFill>
                          <a:effectLst/>
                          <a:latin typeface="Poppins" pitchFamily="2" charset="77"/>
                          <a:ea typeface="Open Sans" panose="020B0606030504020204" pitchFamily="34" charset="0"/>
                          <a:cs typeface="Poppins" pitchFamily="2" charset="77"/>
                        </a:rPr>
                        <a:t>31%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320282"/>
                  </a:ext>
                </a:extLst>
              </a:tr>
            </a:tbl>
          </a:graphicData>
        </a:graphic>
      </p:graphicFrame>
      <p:graphicFrame>
        <p:nvGraphicFramePr>
          <p:cNvPr id="40" name="Table 9">
            <a:extLst>
              <a:ext uri="{FF2B5EF4-FFF2-40B4-BE49-F238E27FC236}">
                <a16:creationId xmlns:a16="http://schemas.microsoft.com/office/drawing/2014/main" id="{268595A7-1182-AB48-9624-AAA385D51038}"/>
              </a:ext>
            </a:extLst>
          </p:cNvPr>
          <p:cNvGraphicFramePr>
            <a:graphicFrameLocks noGrp="1"/>
          </p:cNvGraphicFramePr>
          <p:nvPr>
            <p:extLst>
              <p:ext uri="{D42A27DB-BD31-4B8C-83A1-F6EECF244321}">
                <p14:modId xmlns:p14="http://schemas.microsoft.com/office/powerpoint/2010/main" val="244154472"/>
              </p:ext>
            </p:extLst>
          </p:nvPr>
        </p:nvGraphicFramePr>
        <p:xfrm>
          <a:off x="8130267" y="2597524"/>
          <a:ext cx="2372202" cy="370840"/>
        </p:xfrm>
        <a:graphic>
          <a:graphicData uri="http://schemas.openxmlformats.org/drawingml/2006/table">
            <a:tbl>
              <a:tblPr firstRow="1" bandRow="1">
                <a:tableStyleId>{5C22544A-7EE6-4342-B048-85BDC9FD1C3A}</a:tableStyleId>
              </a:tblPr>
              <a:tblGrid>
                <a:gridCol w="1476648">
                  <a:extLst>
                    <a:ext uri="{9D8B030D-6E8A-4147-A177-3AD203B41FA5}">
                      <a16:colId xmlns:a16="http://schemas.microsoft.com/office/drawing/2014/main" val="3265609060"/>
                    </a:ext>
                  </a:extLst>
                </a:gridCol>
                <a:gridCol w="895554">
                  <a:extLst>
                    <a:ext uri="{9D8B030D-6E8A-4147-A177-3AD203B41FA5}">
                      <a16:colId xmlns:a16="http://schemas.microsoft.com/office/drawing/2014/main" val="1545031654"/>
                    </a:ext>
                  </a:extLst>
                </a:gridCol>
              </a:tblGrid>
              <a:tr h="370840">
                <a:tc>
                  <a:txBody>
                    <a:bodyPr/>
                    <a:lstStyle/>
                    <a:p>
                      <a:pPr algn="l" rtl="0" fontAlgn="base"/>
                      <a:r>
                        <a:rPr lang="en-US" sz="1200" b="0" i="0">
                          <a:solidFill>
                            <a:schemeClr val="tx1"/>
                          </a:solidFill>
                          <a:effectLst/>
                          <a:latin typeface="Poppins" pitchFamily="2" charset="77"/>
                          <a:ea typeface="Open Sans" panose="020B0606030504020204" pitchFamily="34" charset="0"/>
                          <a:cs typeface="Poppins" pitchFamily="2" charset="77"/>
                        </a:rPr>
                        <a:t>CD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ase"/>
                      <a:r>
                        <a:rPr lang="en-US" sz="1200" b="0" i="0">
                          <a:solidFill>
                            <a:schemeClr val="tx1"/>
                          </a:solidFill>
                          <a:effectLst/>
                          <a:latin typeface="Poppins" pitchFamily="2" charset="77"/>
                          <a:ea typeface="Open Sans" panose="020B0606030504020204" pitchFamily="34" charset="0"/>
                          <a:cs typeface="Poppins" pitchFamily="2" charset="77"/>
                        </a:rPr>
                        <a:t>67%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320282"/>
                  </a:ext>
                </a:extLst>
              </a:tr>
            </a:tbl>
          </a:graphicData>
        </a:graphic>
      </p:graphicFrame>
      <p:graphicFrame>
        <p:nvGraphicFramePr>
          <p:cNvPr id="41" name="Table 9">
            <a:extLst>
              <a:ext uri="{FF2B5EF4-FFF2-40B4-BE49-F238E27FC236}">
                <a16:creationId xmlns:a16="http://schemas.microsoft.com/office/drawing/2014/main" id="{A9626358-48A7-CB4A-940F-CB15369B1570}"/>
              </a:ext>
            </a:extLst>
          </p:cNvPr>
          <p:cNvGraphicFramePr>
            <a:graphicFrameLocks noGrp="1"/>
          </p:cNvGraphicFramePr>
          <p:nvPr>
            <p:extLst>
              <p:ext uri="{D42A27DB-BD31-4B8C-83A1-F6EECF244321}">
                <p14:modId xmlns:p14="http://schemas.microsoft.com/office/powerpoint/2010/main" val="1154866680"/>
              </p:ext>
            </p:extLst>
          </p:nvPr>
        </p:nvGraphicFramePr>
        <p:xfrm>
          <a:off x="8130267" y="3146542"/>
          <a:ext cx="2372202" cy="370840"/>
        </p:xfrm>
        <a:graphic>
          <a:graphicData uri="http://schemas.openxmlformats.org/drawingml/2006/table">
            <a:tbl>
              <a:tblPr firstRow="1" bandRow="1">
                <a:tableStyleId>{5C22544A-7EE6-4342-B048-85BDC9FD1C3A}</a:tableStyleId>
              </a:tblPr>
              <a:tblGrid>
                <a:gridCol w="1476648">
                  <a:extLst>
                    <a:ext uri="{9D8B030D-6E8A-4147-A177-3AD203B41FA5}">
                      <a16:colId xmlns:a16="http://schemas.microsoft.com/office/drawing/2014/main" val="3265609060"/>
                    </a:ext>
                  </a:extLst>
                </a:gridCol>
                <a:gridCol w="895554">
                  <a:extLst>
                    <a:ext uri="{9D8B030D-6E8A-4147-A177-3AD203B41FA5}">
                      <a16:colId xmlns:a16="http://schemas.microsoft.com/office/drawing/2014/main" val="1545031654"/>
                    </a:ext>
                  </a:extLst>
                </a:gridCol>
              </a:tblGrid>
              <a:tr h="370840">
                <a:tc>
                  <a:txBody>
                    <a:bodyPr/>
                    <a:lstStyle/>
                    <a:p>
                      <a:pPr algn="l" rtl="0" fontAlgn="base"/>
                      <a:r>
                        <a:rPr lang="en-US" sz="1200" b="0" i="0">
                          <a:solidFill>
                            <a:schemeClr val="tx1"/>
                          </a:solidFill>
                          <a:effectLst/>
                          <a:latin typeface="Poppins" pitchFamily="2" charset="77"/>
                          <a:ea typeface="Open Sans" panose="020B0606030504020204" pitchFamily="34" charset="0"/>
                          <a:cs typeface="Poppins" pitchFamily="2" charset="77"/>
                        </a:rPr>
                        <a:t>IRA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ase"/>
                      <a:r>
                        <a:rPr lang="en-US" sz="1200" b="0" i="0">
                          <a:solidFill>
                            <a:schemeClr val="tx1"/>
                          </a:solidFill>
                          <a:effectLst/>
                          <a:latin typeface="Poppins" pitchFamily="2" charset="77"/>
                          <a:ea typeface="Open Sans" panose="020B0606030504020204" pitchFamily="34" charset="0"/>
                          <a:cs typeface="Poppins" pitchFamily="2" charset="77"/>
                        </a:rPr>
                        <a:t>15%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320282"/>
                  </a:ext>
                </a:extLst>
              </a:tr>
            </a:tbl>
          </a:graphicData>
        </a:graphic>
      </p:graphicFrame>
      <p:graphicFrame>
        <p:nvGraphicFramePr>
          <p:cNvPr id="43" name="Table 9">
            <a:extLst>
              <a:ext uri="{FF2B5EF4-FFF2-40B4-BE49-F238E27FC236}">
                <a16:creationId xmlns:a16="http://schemas.microsoft.com/office/drawing/2014/main" id="{22D92499-6598-9E4F-ADA0-3FCF025A8C1B}"/>
              </a:ext>
            </a:extLst>
          </p:cNvPr>
          <p:cNvGraphicFramePr>
            <a:graphicFrameLocks noGrp="1"/>
          </p:cNvGraphicFramePr>
          <p:nvPr>
            <p:extLst>
              <p:ext uri="{D42A27DB-BD31-4B8C-83A1-F6EECF244321}">
                <p14:modId xmlns:p14="http://schemas.microsoft.com/office/powerpoint/2010/main" val="204954460"/>
              </p:ext>
            </p:extLst>
          </p:nvPr>
        </p:nvGraphicFramePr>
        <p:xfrm>
          <a:off x="8130267" y="3695560"/>
          <a:ext cx="2372202" cy="370840"/>
        </p:xfrm>
        <a:graphic>
          <a:graphicData uri="http://schemas.openxmlformats.org/drawingml/2006/table">
            <a:tbl>
              <a:tblPr firstRow="1" bandRow="1">
                <a:tableStyleId>{5C22544A-7EE6-4342-B048-85BDC9FD1C3A}</a:tableStyleId>
              </a:tblPr>
              <a:tblGrid>
                <a:gridCol w="1476648">
                  <a:extLst>
                    <a:ext uri="{9D8B030D-6E8A-4147-A177-3AD203B41FA5}">
                      <a16:colId xmlns:a16="http://schemas.microsoft.com/office/drawing/2014/main" val="3265609060"/>
                    </a:ext>
                  </a:extLst>
                </a:gridCol>
                <a:gridCol w="895554">
                  <a:extLst>
                    <a:ext uri="{9D8B030D-6E8A-4147-A177-3AD203B41FA5}">
                      <a16:colId xmlns:a16="http://schemas.microsoft.com/office/drawing/2014/main" val="1545031654"/>
                    </a:ext>
                  </a:extLst>
                </a:gridCol>
              </a:tblGrid>
              <a:tr h="370840">
                <a:tc>
                  <a:txBody>
                    <a:bodyPr/>
                    <a:lstStyle/>
                    <a:p>
                      <a:pPr algn="l" rtl="0" fontAlgn="base"/>
                      <a:r>
                        <a:rPr lang="en-US" sz="1200" b="0" i="0">
                          <a:solidFill>
                            <a:schemeClr val="tx1"/>
                          </a:solidFill>
                          <a:effectLst/>
                          <a:latin typeface="Poppins" pitchFamily="2" charset="77"/>
                          <a:ea typeface="Open Sans" panose="020B0606030504020204" pitchFamily="34" charset="0"/>
                          <a:cs typeface="Poppins" pitchFamily="2" charset="77"/>
                        </a:rPr>
                        <a:t>Line of Credit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ase"/>
                      <a:r>
                        <a:rPr lang="en-US" sz="1200" b="0" i="0">
                          <a:solidFill>
                            <a:schemeClr val="tx1"/>
                          </a:solidFill>
                          <a:effectLst/>
                          <a:latin typeface="Poppins" pitchFamily="2" charset="77"/>
                          <a:ea typeface="Open Sans" panose="020B0606030504020204" pitchFamily="34" charset="0"/>
                          <a:cs typeface="Poppins" pitchFamily="2" charset="77"/>
                        </a:rPr>
                        <a:t>5%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320282"/>
                  </a:ext>
                </a:extLst>
              </a:tr>
            </a:tbl>
          </a:graphicData>
        </a:graphic>
      </p:graphicFrame>
      <p:graphicFrame>
        <p:nvGraphicFramePr>
          <p:cNvPr id="44" name="Table 9">
            <a:extLst>
              <a:ext uri="{FF2B5EF4-FFF2-40B4-BE49-F238E27FC236}">
                <a16:creationId xmlns:a16="http://schemas.microsoft.com/office/drawing/2014/main" id="{2190C17C-59D1-1747-A989-9D36D095469A}"/>
              </a:ext>
            </a:extLst>
          </p:cNvPr>
          <p:cNvGraphicFramePr>
            <a:graphicFrameLocks noGrp="1"/>
          </p:cNvGraphicFramePr>
          <p:nvPr>
            <p:extLst>
              <p:ext uri="{D42A27DB-BD31-4B8C-83A1-F6EECF244321}">
                <p14:modId xmlns:p14="http://schemas.microsoft.com/office/powerpoint/2010/main" val="3599549357"/>
              </p:ext>
            </p:extLst>
          </p:nvPr>
        </p:nvGraphicFramePr>
        <p:xfrm>
          <a:off x="8130267" y="4244580"/>
          <a:ext cx="2372202" cy="370840"/>
        </p:xfrm>
        <a:graphic>
          <a:graphicData uri="http://schemas.openxmlformats.org/drawingml/2006/table">
            <a:tbl>
              <a:tblPr firstRow="1" bandRow="1">
                <a:tableStyleId>{5C22544A-7EE6-4342-B048-85BDC9FD1C3A}</a:tableStyleId>
              </a:tblPr>
              <a:tblGrid>
                <a:gridCol w="1476648">
                  <a:extLst>
                    <a:ext uri="{9D8B030D-6E8A-4147-A177-3AD203B41FA5}">
                      <a16:colId xmlns:a16="http://schemas.microsoft.com/office/drawing/2014/main" val="3265609060"/>
                    </a:ext>
                  </a:extLst>
                </a:gridCol>
                <a:gridCol w="895554">
                  <a:extLst>
                    <a:ext uri="{9D8B030D-6E8A-4147-A177-3AD203B41FA5}">
                      <a16:colId xmlns:a16="http://schemas.microsoft.com/office/drawing/2014/main" val="1545031654"/>
                    </a:ext>
                  </a:extLst>
                </a:gridCol>
              </a:tblGrid>
              <a:tr h="370840">
                <a:tc>
                  <a:txBody>
                    <a:bodyPr/>
                    <a:lstStyle/>
                    <a:p>
                      <a:pPr algn="l" rtl="0" fontAlgn="base"/>
                      <a:r>
                        <a:rPr lang="en-US" sz="1200" b="0" i="0">
                          <a:solidFill>
                            <a:schemeClr val="tx1"/>
                          </a:solidFill>
                          <a:effectLst/>
                          <a:latin typeface="Poppins" pitchFamily="2" charset="77"/>
                          <a:ea typeface="Open Sans" panose="020B0606030504020204" pitchFamily="34" charset="0"/>
                          <a:cs typeface="Poppins" pitchFamily="2" charset="77"/>
                        </a:rPr>
                        <a:t>Money Market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base"/>
                      <a:r>
                        <a:rPr lang="en-US" sz="1200" b="0" i="0">
                          <a:solidFill>
                            <a:schemeClr val="tx1"/>
                          </a:solidFill>
                          <a:effectLst/>
                          <a:latin typeface="Poppins" pitchFamily="2" charset="77"/>
                          <a:ea typeface="Open Sans" panose="020B0606030504020204" pitchFamily="34" charset="0"/>
                          <a:cs typeface="Poppins" pitchFamily="2" charset="77"/>
                        </a:rPr>
                        <a:t>78%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320282"/>
                  </a:ext>
                </a:extLst>
              </a:tr>
            </a:tbl>
          </a:graphicData>
        </a:graphic>
      </p:graphicFrame>
      <p:sp>
        <p:nvSpPr>
          <p:cNvPr id="15" name="Oval 14">
            <a:extLst>
              <a:ext uri="{FF2B5EF4-FFF2-40B4-BE49-F238E27FC236}">
                <a16:creationId xmlns:a16="http://schemas.microsoft.com/office/drawing/2014/main" id="{CB8121B9-96FB-9C46-A22A-079D28FBA9A4}"/>
              </a:ext>
            </a:extLst>
          </p:cNvPr>
          <p:cNvSpPr/>
          <p:nvPr/>
        </p:nvSpPr>
        <p:spPr>
          <a:xfrm>
            <a:off x="5723627" y="768816"/>
            <a:ext cx="1216095" cy="1216095"/>
          </a:xfrm>
          <a:prstGeom prst="ellipse">
            <a:avLst/>
          </a:prstGeom>
          <a:solidFill>
            <a:schemeClr val="accent5"/>
          </a:solidFill>
          <a:ln w="1143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ube 58">
            <a:extLst>
              <a:ext uri="{FF2B5EF4-FFF2-40B4-BE49-F238E27FC236}">
                <a16:creationId xmlns:a16="http://schemas.microsoft.com/office/drawing/2014/main" id="{F3B709E4-771D-2547-9AA9-1526092E8DE0}"/>
              </a:ext>
            </a:extLst>
          </p:cNvPr>
          <p:cNvSpPr/>
          <p:nvPr/>
        </p:nvSpPr>
        <p:spPr>
          <a:xfrm>
            <a:off x="6053860" y="1120122"/>
            <a:ext cx="538041" cy="490342"/>
          </a:xfrm>
          <a:prstGeom prst="cub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6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dissolve">
                                      <p:cBhvr>
                                        <p:cTn id="10" dur="500"/>
                                        <p:tgtEl>
                                          <p:spTgt spid="37"/>
                                        </p:tgtEl>
                                      </p:cBhvr>
                                    </p:animEffect>
                                  </p:childTnLst>
                                </p:cTn>
                              </p:par>
                            </p:childTnLst>
                          </p:cTn>
                        </p:par>
                        <p:par>
                          <p:cTn id="11" fill="hold">
                            <p:stCondLst>
                              <p:cond delay="500"/>
                            </p:stCondLst>
                            <p:childTnLst>
                              <p:par>
                                <p:cTn id="12" presetID="9" presetClass="entr" presetSubtype="0" fill="hold" nodeType="afterEffect">
                                  <p:stCondLst>
                                    <p:cond delay="50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par>
                                <p:cTn id="15" presetID="9" presetClass="entr" presetSubtype="0" fill="hold" nodeType="withEffect">
                                  <p:stCondLst>
                                    <p:cond delay="500"/>
                                  </p:stCondLst>
                                  <p:childTnLst>
                                    <p:set>
                                      <p:cBhvr>
                                        <p:cTn id="16" dur="1" fill="hold">
                                          <p:stCondLst>
                                            <p:cond delay="0"/>
                                          </p:stCondLst>
                                        </p:cTn>
                                        <p:tgtEl>
                                          <p:spTgt spid="38"/>
                                        </p:tgtEl>
                                        <p:attrNameLst>
                                          <p:attrName>style.visibility</p:attrName>
                                        </p:attrNameLst>
                                      </p:cBhvr>
                                      <p:to>
                                        <p:strVal val="visible"/>
                                      </p:to>
                                    </p:set>
                                    <p:animEffect transition="in" filter="dissolve">
                                      <p:cBhvr>
                                        <p:cTn id="17" dur="500"/>
                                        <p:tgtEl>
                                          <p:spTgt spid="38"/>
                                        </p:tgtEl>
                                      </p:cBhvr>
                                    </p:animEffect>
                                  </p:childTnLst>
                                </p:cTn>
                              </p:par>
                            </p:childTnLst>
                          </p:cTn>
                        </p:par>
                        <p:par>
                          <p:cTn id="18" fill="hold">
                            <p:stCondLst>
                              <p:cond delay="1500"/>
                            </p:stCondLst>
                            <p:childTnLst>
                              <p:par>
                                <p:cTn id="19" presetID="9" presetClass="entr" presetSubtype="0" fill="hold"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par>
                                <p:cTn id="22" presetID="9" presetClass="entr" presetSubtype="0" fill="hold" nodeType="withEffect">
                                  <p:stCondLst>
                                    <p:cond delay="500"/>
                                  </p:stCondLst>
                                  <p:childTnLst>
                                    <p:set>
                                      <p:cBhvr>
                                        <p:cTn id="23" dur="1" fill="hold">
                                          <p:stCondLst>
                                            <p:cond delay="0"/>
                                          </p:stCondLst>
                                        </p:cTn>
                                        <p:tgtEl>
                                          <p:spTgt spid="40"/>
                                        </p:tgtEl>
                                        <p:attrNameLst>
                                          <p:attrName>style.visibility</p:attrName>
                                        </p:attrNameLst>
                                      </p:cBhvr>
                                      <p:to>
                                        <p:strVal val="visible"/>
                                      </p:to>
                                    </p:set>
                                    <p:animEffect transition="in" filter="dissolve">
                                      <p:cBhvr>
                                        <p:cTn id="24" dur="500"/>
                                        <p:tgtEl>
                                          <p:spTgt spid="40"/>
                                        </p:tgtEl>
                                      </p:cBhvr>
                                    </p:animEffect>
                                  </p:childTnLst>
                                </p:cTn>
                              </p:par>
                            </p:childTnLst>
                          </p:cTn>
                        </p:par>
                        <p:par>
                          <p:cTn id="25" fill="hold">
                            <p:stCondLst>
                              <p:cond delay="2500"/>
                            </p:stCondLst>
                            <p:childTnLst>
                              <p:par>
                                <p:cTn id="26" presetID="9" presetClass="entr" presetSubtype="0" fill="hold" nodeType="after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par>
                                <p:cTn id="29" presetID="9" presetClass="entr" presetSubtype="0" fill="hold" nodeType="withEffect">
                                  <p:stCondLst>
                                    <p:cond delay="500"/>
                                  </p:stCondLst>
                                  <p:childTnLst>
                                    <p:set>
                                      <p:cBhvr>
                                        <p:cTn id="30" dur="1" fill="hold">
                                          <p:stCondLst>
                                            <p:cond delay="0"/>
                                          </p:stCondLst>
                                        </p:cTn>
                                        <p:tgtEl>
                                          <p:spTgt spid="41"/>
                                        </p:tgtEl>
                                        <p:attrNameLst>
                                          <p:attrName>style.visibility</p:attrName>
                                        </p:attrNameLst>
                                      </p:cBhvr>
                                      <p:to>
                                        <p:strVal val="visible"/>
                                      </p:to>
                                    </p:set>
                                    <p:animEffect transition="in" filter="dissolve">
                                      <p:cBhvr>
                                        <p:cTn id="31" dur="500"/>
                                        <p:tgtEl>
                                          <p:spTgt spid="41"/>
                                        </p:tgtEl>
                                      </p:cBhvr>
                                    </p:animEffect>
                                  </p:childTnLst>
                                </p:cTn>
                              </p:par>
                            </p:childTnLst>
                          </p:cTn>
                        </p:par>
                        <p:par>
                          <p:cTn id="32" fill="hold">
                            <p:stCondLst>
                              <p:cond delay="3500"/>
                            </p:stCondLst>
                            <p:childTnLst>
                              <p:par>
                                <p:cTn id="33" presetID="9" presetClass="entr" presetSubtype="0" fill="hold" nodeType="afterEffect">
                                  <p:stCondLst>
                                    <p:cond delay="50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par>
                                <p:cTn id="36" presetID="9" presetClass="entr" presetSubtype="0" fill="hold" nodeType="withEffect">
                                  <p:stCondLst>
                                    <p:cond delay="500"/>
                                  </p:stCondLst>
                                  <p:childTnLst>
                                    <p:set>
                                      <p:cBhvr>
                                        <p:cTn id="37" dur="1" fill="hold">
                                          <p:stCondLst>
                                            <p:cond delay="0"/>
                                          </p:stCondLst>
                                        </p:cTn>
                                        <p:tgtEl>
                                          <p:spTgt spid="43"/>
                                        </p:tgtEl>
                                        <p:attrNameLst>
                                          <p:attrName>style.visibility</p:attrName>
                                        </p:attrNameLst>
                                      </p:cBhvr>
                                      <p:to>
                                        <p:strVal val="visible"/>
                                      </p:to>
                                    </p:set>
                                    <p:animEffect transition="in" filter="dissolve">
                                      <p:cBhvr>
                                        <p:cTn id="38" dur="500"/>
                                        <p:tgtEl>
                                          <p:spTgt spid="43"/>
                                        </p:tgtEl>
                                      </p:cBhvr>
                                    </p:animEffect>
                                  </p:childTnLst>
                                </p:cTn>
                              </p:par>
                            </p:childTnLst>
                          </p:cTn>
                        </p:par>
                        <p:par>
                          <p:cTn id="39" fill="hold">
                            <p:stCondLst>
                              <p:cond delay="4500"/>
                            </p:stCondLst>
                            <p:childTnLst>
                              <p:par>
                                <p:cTn id="40" presetID="9" presetClass="entr" presetSubtype="0" fill="hold" nodeType="afterEffect">
                                  <p:stCondLst>
                                    <p:cond delay="50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par>
                                <p:cTn id="43" presetID="9" presetClass="entr" presetSubtype="0" fill="hold" nodeType="withEffect">
                                  <p:stCondLst>
                                    <p:cond delay="500"/>
                                  </p:stCondLst>
                                  <p:childTnLst>
                                    <p:set>
                                      <p:cBhvr>
                                        <p:cTn id="44" dur="1" fill="hold">
                                          <p:stCondLst>
                                            <p:cond delay="0"/>
                                          </p:stCondLst>
                                        </p:cTn>
                                        <p:tgtEl>
                                          <p:spTgt spid="44"/>
                                        </p:tgtEl>
                                        <p:attrNameLst>
                                          <p:attrName>style.visibility</p:attrName>
                                        </p:attrNameLst>
                                      </p:cBhvr>
                                      <p:to>
                                        <p:strVal val="visible"/>
                                      </p:to>
                                    </p:set>
                                    <p:animEffect transition="in" filter="dissolve">
                                      <p:cBhvr>
                                        <p:cTn id="4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EE9D47-2DD9-5F44-A889-7D0FD9FCEF73}"/>
              </a:ext>
            </a:extLst>
          </p:cNvPr>
          <p:cNvSpPr/>
          <p:nvPr/>
        </p:nvSpPr>
        <p:spPr>
          <a:xfrm>
            <a:off x="0" y="-128392"/>
            <a:ext cx="12192000" cy="7114783"/>
          </a:xfrm>
          <a:prstGeom prst="rect">
            <a:avLst/>
          </a:prstGeom>
          <a:gradFill>
            <a:gsLst>
              <a:gs pos="54000">
                <a:srgbClr val="ECF9FF"/>
              </a:gs>
              <a:gs pos="9000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F908EB11-CD42-7A42-AD62-277B30B934FE}"/>
              </a:ext>
            </a:extLst>
          </p:cNvPr>
          <p:cNvSpPr>
            <a:spLocks noGrp="1"/>
          </p:cNvSpPr>
          <p:nvPr>
            <p:ph type="body" sz="quarter" idx="11"/>
          </p:nvPr>
        </p:nvSpPr>
        <p:spPr>
          <a:xfrm>
            <a:off x="580378" y="665974"/>
            <a:ext cx="10953254" cy="762265"/>
          </a:xfrm>
        </p:spPr>
        <p:txBody>
          <a:bodyPr>
            <a:noAutofit/>
          </a:bodyPr>
          <a:lstStyle/>
          <a:p>
            <a:r>
              <a:rPr lang="en-US"/>
              <a:t>Anticipate Needs</a:t>
            </a:r>
          </a:p>
        </p:txBody>
      </p:sp>
      <p:sp>
        <p:nvSpPr>
          <p:cNvPr id="8" name="Rectangle 7">
            <a:extLst>
              <a:ext uri="{FF2B5EF4-FFF2-40B4-BE49-F238E27FC236}">
                <a16:creationId xmlns:a16="http://schemas.microsoft.com/office/drawing/2014/main" id="{859148C3-4536-3B42-9803-3D4936453DD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AAC6E6CA-6EE4-BE40-B3DA-0C2FDB7F45E5}"/>
              </a:ext>
            </a:extLst>
          </p:cNvPr>
          <p:cNvSpPr txBox="1"/>
          <p:nvPr/>
        </p:nvSpPr>
        <p:spPr>
          <a:xfrm>
            <a:off x="6200647" y="2587091"/>
            <a:ext cx="4484950" cy="2616101"/>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a:latin typeface="Poppins" pitchFamily="2" charset="77"/>
                <a:cs typeface="Poppins" pitchFamily="2" charset="77"/>
              </a:rPr>
              <a:t>Increase wallet share of current customers by targeting them with the right product at the right time.</a:t>
            </a:r>
          </a:p>
          <a:p>
            <a:pPr marL="342900" indent="-342900">
              <a:spcBef>
                <a:spcPts val="1200"/>
              </a:spcBef>
              <a:buFont typeface="Arial" panose="020B0604020202020204" pitchFamily="34" charset="0"/>
              <a:buChar char="•"/>
            </a:pPr>
            <a:r>
              <a:rPr lang="en-US">
                <a:latin typeface="Poppins" pitchFamily="2" charset="77"/>
                <a:cs typeface="Poppins" pitchFamily="2" charset="77"/>
              </a:rPr>
              <a:t>Decrease cost of account acquisition by targeting the most likely customers to purchase each product.</a:t>
            </a:r>
          </a:p>
          <a:p>
            <a:pPr marL="342900" indent="-342900">
              <a:spcBef>
                <a:spcPts val="1200"/>
              </a:spcBef>
              <a:buFont typeface="Arial" panose="020B0604020202020204" pitchFamily="34" charset="0"/>
              <a:buChar char="•"/>
            </a:pPr>
            <a:endParaRPr lang="en-US">
              <a:latin typeface="Poppins" pitchFamily="2" charset="77"/>
              <a:cs typeface="Poppins" pitchFamily="2" charset="77"/>
            </a:endParaRPr>
          </a:p>
        </p:txBody>
      </p:sp>
      <p:sp>
        <p:nvSpPr>
          <p:cNvPr id="69" name="TextBox 68">
            <a:extLst>
              <a:ext uri="{FF2B5EF4-FFF2-40B4-BE49-F238E27FC236}">
                <a16:creationId xmlns:a16="http://schemas.microsoft.com/office/drawing/2014/main" id="{2FA48171-FDAA-F449-B37A-01340DD03FDF}"/>
              </a:ext>
            </a:extLst>
          </p:cNvPr>
          <p:cNvSpPr txBox="1"/>
          <p:nvPr/>
        </p:nvSpPr>
        <p:spPr>
          <a:xfrm>
            <a:off x="6200647" y="1905957"/>
            <a:ext cx="4484950" cy="430887"/>
          </a:xfrm>
          <a:prstGeom prst="rect">
            <a:avLst/>
          </a:prstGeom>
          <a:noFill/>
        </p:spPr>
        <p:txBody>
          <a:bodyPr wrap="square" rtlCol="0">
            <a:spAutoFit/>
          </a:bodyPr>
          <a:lstStyle/>
          <a:p>
            <a:r>
              <a:rPr lang="en-US" sz="2200" b="1">
                <a:latin typeface="Poppins SemiBold" pitchFamily="2" charset="77"/>
                <a:cs typeface="Poppins SemiBold" pitchFamily="2" charset="77"/>
              </a:rPr>
              <a:t>Actionable Insights</a:t>
            </a:r>
          </a:p>
        </p:txBody>
      </p:sp>
      <p:pic>
        <p:nvPicPr>
          <p:cNvPr id="70" name="Picture 69">
            <a:extLst>
              <a:ext uri="{FF2B5EF4-FFF2-40B4-BE49-F238E27FC236}">
                <a16:creationId xmlns:a16="http://schemas.microsoft.com/office/drawing/2014/main" id="{E7678900-A84F-A749-B4D3-D8BFCD160B11}"/>
              </a:ext>
            </a:extLst>
          </p:cNvPr>
          <p:cNvPicPr>
            <a:picLocks/>
          </p:cNvPicPr>
          <p:nvPr/>
        </p:nvPicPr>
        <p:blipFill rotWithShape="1">
          <a:blip r:embed="rId3"/>
          <a:srcRect l="22124" t="-604" r="17080" b="57743"/>
          <a:stretch/>
        </p:blipFill>
        <p:spPr>
          <a:xfrm>
            <a:off x="987899" y="2259963"/>
            <a:ext cx="3306501" cy="3306501"/>
          </a:xfrm>
          <a:prstGeom prst="ellipse">
            <a:avLst/>
          </a:prstGeom>
          <a:solidFill>
            <a:schemeClr val="accent5">
              <a:lumMod val="20000"/>
              <a:lumOff val="80000"/>
            </a:schemeClr>
          </a:solidFill>
          <a:ln w="98425">
            <a:solidFill>
              <a:schemeClr val="accent5"/>
            </a:solidFill>
          </a:ln>
        </p:spPr>
      </p:pic>
      <p:sp>
        <p:nvSpPr>
          <p:cNvPr id="71" name="Rounded Rectangle 70">
            <a:extLst>
              <a:ext uri="{FF2B5EF4-FFF2-40B4-BE49-F238E27FC236}">
                <a16:creationId xmlns:a16="http://schemas.microsoft.com/office/drawing/2014/main" id="{DEA87E65-BECB-F541-85BC-73F0656F9ACD}"/>
              </a:ext>
            </a:extLst>
          </p:cNvPr>
          <p:cNvSpPr/>
          <p:nvPr/>
        </p:nvSpPr>
        <p:spPr>
          <a:xfrm>
            <a:off x="1322504" y="5387093"/>
            <a:ext cx="2600847" cy="494764"/>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5236A096-DF4A-D54A-A0B1-1AB23089EBCA}"/>
              </a:ext>
            </a:extLst>
          </p:cNvPr>
          <p:cNvSpPr txBox="1"/>
          <p:nvPr/>
        </p:nvSpPr>
        <p:spPr>
          <a:xfrm>
            <a:off x="1322504" y="5450653"/>
            <a:ext cx="2600847" cy="400110"/>
          </a:xfrm>
          <a:prstGeom prst="rect">
            <a:avLst/>
          </a:prstGeom>
          <a:noFill/>
        </p:spPr>
        <p:txBody>
          <a:bodyPr wrap="square" rtlCol="0">
            <a:spAutoFit/>
          </a:bodyPr>
          <a:lstStyle/>
          <a:p>
            <a:pPr algn="ctr"/>
            <a:r>
              <a:rPr lang="en-US" sz="2000">
                <a:latin typeface="Poppins" pitchFamily="2" charset="77"/>
                <a:cs typeface="Poppins" pitchFamily="2" charset="77"/>
              </a:rPr>
              <a:t>Rachel Freeman</a:t>
            </a:r>
          </a:p>
        </p:txBody>
      </p:sp>
      <p:grpSp>
        <p:nvGrpSpPr>
          <p:cNvPr id="73" name="Group 72">
            <a:extLst>
              <a:ext uri="{FF2B5EF4-FFF2-40B4-BE49-F238E27FC236}">
                <a16:creationId xmlns:a16="http://schemas.microsoft.com/office/drawing/2014/main" id="{2D961EA0-2550-E949-8C6C-46E82C6071F1}"/>
              </a:ext>
            </a:extLst>
          </p:cNvPr>
          <p:cNvGrpSpPr/>
          <p:nvPr/>
        </p:nvGrpSpPr>
        <p:grpSpPr>
          <a:xfrm>
            <a:off x="2022307" y="1988302"/>
            <a:ext cx="515743" cy="515743"/>
            <a:chOff x="2643030" y="5735787"/>
            <a:chExt cx="624049" cy="624049"/>
          </a:xfrm>
        </p:grpSpPr>
        <p:sp>
          <p:nvSpPr>
            <p:cNvPr id="74" name="Oval 73">
              <a:extLst>
                <a:ext uri="{FF2B5EF4-FFF2-40B4-BE49-F238E27FC236}">
                  <a16:creationId xmlns:a16="http://schemas.microsoft.com/office/drawing/2014/main" id="{C878A46A-7FB2-1144-8E46-2831EE0544A3}"/>
                </a:ext>
              </a:extLst>
            </p:cNvPr>
            <p:cNvSpPr/>
            <p:nvPr/>
          </p:nvSpPr>
          <p:spPr>
            <a:xfrm>
              <a:off x="2643030" y="5735787"/>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ube 76">
              <a:extLst>
                <a:ext uri="{FF2B5EF4-FFF2-40B4-BE49-F238E27FC236}">
                  <a16:creationId xmlns:a16="http://schemas.microsoft.com/office/drawing/2014/main" id="{42D4714C-F4B0-704E-9BB8-37CCEC6F8DB9}"/>
                </a:ext>
              </a:extLst>
            </p:cNvPr>
            <p:cNvSpPr/>
            <p:nvPr/>
          </p:nvSpPr>
          <p:spPr>
            <a:xfrm>
              <a:off x="2817003" y="5921999"/>
              <a:ext cx="276100" cy="251623"/>
            </a:xfrm>
            <a:prstGeom prst="cub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189CD555-BCD7-DB4E-81C6-76006FD47474}"/>
              </a:ext>
            </a:extLst>
          </p:cNvPr>
          <p:cNvGrpSpPr/>
          <p:nvPr/>
        </p:nvGrpSpPr>
        <p:grpSpPr>
          <a:xfrm>
            <a:off x="1379909" y="2290345"/>
            <a:ext cx="515743" cy="515743"/>
            <a:chOff x="1188005" y="3544116"/>
            <a:chExt cx="624049" cy="624049"/>
          </a:xfrm>
        </p:grpSpPr>
        <p:sp>
          <p:nvSpPr>
            <p:cNvPr id="95" name="Oval 94">
              <a:extLst>
                <a:ext uri="{FF2B5EF4-FFF2-40B4-BE49-F238E27FC236}">
                  <a16:creationId xmlns:a16="http://schemas.microsoft.com/office/drawing/2014/main" id="{6E16492F-EDF6-0545-96E0-82B49C299719}"/>
                </a:ext>
              </a:extLst>
            </p:cNvPr>
            <p:cNvSpPr/>
            <p:nvPr/>
          </p:nvSpPr>
          <p:spPr>
            <a:xfrm>
              <a:off x="1188005" y="3544116"/>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C05320C7-241F-F847-80D7-728298C6D266}"/>
                </a:ext>
              </a:extLst>
            </p:cNvPr>
            <p:cNvGrpSpPr/>
            <p:nvPr/>
          </p:nvGrpSpPr>
          <p:grpSpPr>
            <a:xfrm rot="20355157">
              <a:off x="1282578" y="3747210"/>
              <a:ext cx="442410" cy="213381"/>
              <a:chOff x="1309638" y="3735947"/>
              <a:chExt cx="402191" cy="258191"/>
            </a:xfrm>
          </p:grpSpPr>
          <p:sp>
            <p:nvSpPr>
              <p:cNvPr id="97" name="Rectangle 96">
                <a:extLst>
                  <a:ext uri="{FF2B5EF4-FFF2-40B4-BE49-F238E27FC236}">
                    <a16:creationId xmlns:a16="http://schemas.microsoft.com/office/drawing/2014/main" id="{010DB549-2C75-BC40-8B97-5B048A782C30}"/>
                  </a:ext>
                </a:extLst>
              </p:cNvPr>
              <p:cNvSpPr/>
              <p:nvPr/>
            </p:nvSpPr>
            <p:spPr>
              <a:xfrm>
                <a:off x="1309638" y="3735947"/>
                <a:ext cx="402191" cy="258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CE6A33F6-0963-EA4A-97BB-1D8CC1960004}"/>
                  </a:ext>
                </a:extLst>
              </p:cNvPr>
              <p:cNvSpPr/>
              <p:nvPr/>
            </p:nvSpPr>
            <p:spPr>
              <a:xfrm>
                <a:off x="1455627" y="3770755"/>
                <a:ext cx="110214" cy="18857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105">
            <a:extLst>
              <a:ext uri="{FF2B5EF4-FFF2-40B4-BE49-F238E27FC236}">
                <a16:creationId xmlns:a16="http://schemas.microsoft.com/office/drawing/2014/main" id="{A592667C-B39D-874F-B611-5D0F932060FA}"/>
              </a:ext>
            </a:extLst>
          </p:cNvPr>
          <p:cNvGrpSpPr/>
          <p:nvPr/>
        </p:nvGrpSpPr>
        <p:grpSpPr>
          <a:xfrm>
            <a:off x="667199" y="3477507"/>
            <a:ext cx="515743" cy="515743"/>
            <a:chOff x="3259310" y="2172588"/>
            <a:chExt cx="624049" cy="624049"/>
          </a:xfrm>
        </p:grpSpPr>
        <p:sp>
          <p:nvSpPr>
            <p:cNvPr id="107" name="Oval 106">
              <a:extLst>
                <a:ext uri="{FF2B5EF4-FFF2-40B4-BE49-F238E27FC236}">
                  <a16:creationId xmlns:a16="http://schemas.microsoft.com/office/drawing/2014/main" id="{C8E79581-1084-4F42-A5DA-60E9DDF62022}"/>
                </a:ext>
              </a:extLst>
            </p:cNvPr>
            <p:cNvSpPr/>
            <p:nvPr/>
          </p:nvSpPr>
          <p:spPr>
            <a:xfrm>
              <a:off x="3259310" y="2172588"/>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a:extLst>
                <a:ext uri="{FF2B5EF4-FFF2-40B4-BE49-F238E27FC236}">
                  <a16:creationId xmlns:a16="http://schemas.microsoft.com/office/drawing/2014/main" id="{DF73E369-FECD-734F-8392-422F6BAA844A}"/>
                </a:ext>
              </a:extLst>
            </p:cNvPr>
            <p:cNvSpPr/>
            <p:nvPr/>
          </p:nvSpPr>
          <p:spPr>
            <a:xfrm>
              <a:off x="3565453" y="2588790"/>
              <a:ext cx="39764" cy="42971"/>
            </a:xfrm>
            <a:custGeom>
              <a:avLst/>
              <a:gdLst>
                <a:gd name="connsiteX0" fmla="*/ 11002 w 39764"/>
                <a:gd name="connsiteY0" fmla="*/ 42971 h 42971"/>
                <a:gd name="connsiteX1" fmla="*/ 3390 w 39764"/>
                <a:gd name="connsiteY1" fmla="*/ 40434 h 42971"/>
                <a:gd name="connsiteX2" fmla="*/ 2375 w 39764"/>
                <a:gd name="connsiteY2" fmla="*/ 26226 h 42971"/>
                <a:gd name="connsiteX3" fmla="*/ 22166 w 39764"/>
                <a:gd name="connsiteY3" fmla="*/ 3390 h 42971"/>
                <a:gd name="connsiteX4" fmla="*/ 36375 w 39764"/>
                <a:gd name="connsiteY4" fmla="*/ 2375 h 42971"/>
                <a:gd name="connsiteX5" fmla="*/ 37389 w 39764"/>
                <a:gd name="connsiteY5" fmla="*/ 16584 h 42971"/>
                <a:gd name="connsiteX6" fmla="*/ 17599 w 39764"/>
                <a:gd name="connsiteY6" fmla="*/ 39419 h 42971"/>
                <a:gd name="connsiteX7" fmla="*/ 11002 w 39764"/>
                <a:gd name="connsiteY7" fmla="*/ 42971 h 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64" h="42971">
                  <a:moveTo>
                    <a:pt x="11002" y="42971"/>
                  </a:moveTo>
                  <a:cubicBezTo>
                    <a:pt x="8465" y="42971"/>
                    <a:pt x="5420" y="42464"/>
                    <a:pt x="3390" y="40434"/>
                  </a:cubicBezTo>
                  <a:cubicBezTo>
                    <a:pt x="-669" y="36882"/>
                    <a:pt x="-1177" y="30285"/>
                    <a:pt x="2375" y="26226"/>
                  </a:cubicBezTo>
                  <a:lnTo>
                    <a:pt x="22166" y="3390"/>
                  </a:lnTo>
                  <a:cubicBezTo>
                    <a:pt x="25718" y="-669"/>
                    <a:pt x="32315" y="-1177"/>
                    <a:pt x="36375" y="2375"/>
                  </a:cubicBezTo>
                  <a:cubicBezTo>
                    <a:pt x="40434" y="5928"/>
                    <a:pt x="40942" y="12524"/>
                    <a:pt x="37389" y="16584"/>
                  </a:cubicBezTo>
                  <a:lnTo>
                    <a:pt x="17599" y="39419"/>
                  </a:lnTo>
                  <a:cubicBezTo>
                    <a:pt x="16077" y="41449"/>
                    <a:pt x="13539" y="42464"/>
                    <a:pt x="11002" y="42971"/>
                  </a:cubicBezTo>
                  <a:close/>
                </a:path>
              </a:pathLst>
            </a:custGeom>
            <a:solidFill>
              <a:schemeClr val="tx1"/>
            </a:solidFill>
            <a:ln w="5060"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701C39B8-C2DB-EC4C-8A9C-17DF6A3F0AE1}"/>
                </a:ext>
              </a:extLst>
            </p:cNvPr>
            <p:cNvSpPr/>
            <p:nvPr/>
          </p:nvSpPr>
          <p:spPr>
            <a:xfrm>
              <a:off x="3531714" y="2568244"/>
              <a:ext cx="48379" cy="51972"/>
            </a:xfrm>
            <a:custGeom>
              <a:avLst/>
              <a:gdLst>
                <a:gd name="connsiteX0" fmla="*/ 13787 w 48379"/>
                <a:gd name="connsiteY0" fmla="*/ 51846 h 51972"/>
                <a:gd name="connsiteX1" fmla="*/ 4146 w 48379"/>
                <a:gd name="connsiteY1" fmla="*/ 48801 h 51972"/>
                <a:gd name="connsiteX2" fmla="*/ 3131 w 48379"/>
                <a:gd name="connsiteY2" fmla="*/ 31040 h 51972"/>
                <a:gd name="connsiteX3" fmla="*/ 26473 w 48379"/>
                <a:gd name="connsiteY3" fmla="*/ 4146 h 51972"/>
                <a:gd name="connsiteX4" fmla="*/ 44234 w 48379"/>
                <a:gd name="connsiteY4" fmla="*/ 3131 h 51972"/>
                <a:gd name="connsiteX5" fmla="*/ 45249 w 48379"/>
                <a:gd name="connsiteY5" fmla="*/ 20891 h 51972"/>
                <a:gd name="connsiteX6" fmla="*/ 21906 w 48379"/>
                <a:gd name="connsiteY6" fmla="*/ 47786 h 51972"/>
                <a:gd name="connsiteX7" fmla="*/ 13787 w 48379"/>
                <a:gd name="connsiteY7" fmla="*/ 51846 h 5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79" h="51972">
                  <a:moveTo>
                    <a:pt x="13787" y="51846"/>
                  </a:moveTo>
                  <a:cubicBezTo>
                    <a:pt x="10235" y="52353"/>
                    <a:pt x="7190" y="51338"/>
                    <a:pt x="4146" y="48801"/>
                  </a:cubicBezTo>
                  <a:cubicBezTo>
                    <a:pt x="-929" y="44234"/>
                    <a:pt x="-1436" y="36115"/>
                    <a:pt x="3131" y="31040"/>
                  </a:cubicBezTo>
                  <a:lnTo>
                    <a:pt x="26473" y="4146"/>
                  </a:lnTo>
                  <a:cubicBezTo>
                    <a:pt x="31040" y="-929"/>
                    <a:pt x="39160" y="-1436"/>
                    <a:pt x="44234" y="3131"/>
                  </a:cubicBezTo>
                  <a:cubicBezTo>
                    <a:pt x="49309" y="7698"/>
                    <a:pt x="49816" y="15817"/>
                    <a:pt x="45249" y="20891"/>
                  </a:cubicBezTo>
                  <a:lnTo>
                    <a:pt x="21906" y="47786"/>
                  </a:lnTo>
                  <a:cubicBezTo>
                    <a:pt x="19876" y="50324"/>
                    <a:pt x="16832" y="51846"/>
                    <a:pt x="13787" y="51846"/>
                  </a:cubicBezTo>
                  <a:close/>
                </a:path>
              </a:pathLst>
            </a:custGeom>
            <a:solidFill>
              <a:schemeClr val="tx1"/>
            </a:solidFill>
            <a:ln w="5060"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94B91D1F-972B-1E42-945F-AE566366D901}"/>
                </a:ext>
              </a:extLst>
            </p:cNvPr>
            <p:cNvSpPr/>
            <p:nvPr/>
          </p:nvSpPr>
          <p:spPr>
            <a:xfrm>
              <a:off x="3497178" y="2544365"/>
              <a:ext cx="53512" cy="57046"/>
            </a:xfrm>
            <a:custGeom>
              <a:avLst/>
              <a:gdLst>
                <a:gd name="connsiteX0" fmla="*/ 16353 w 53512"/>
                <a:gd name="connsiteY0" fmla="*/ 56949 h 57046"/>
                <a:gd name="connsiteX1" fmla="*/ 5189 w 53512"/>
                <a:gd name="connsiteY1" fmla="*/ 53397 h 57046"/>
                <a:gd name="connsiteX2" fmla="*/ 3667 w 53512"/>
                <a:gd name="connsiteY2" fmla="*/ 32084 h 57046"/>
                <a:gd name="connsiteX3" fmla="*/ 27010 w 53512"/>
                <a:gd name="connsiteY3" fmla="*/ 5189 h 57046"/>
                <a:gd name="connsiteX4" fmla="*/ 48323 w 53512"/>
                <a:gd name="connsiteY4" fmla="*/ 3667 h 57046"/>
                <a:gd name="connsiteX5" fmla="*/ 49845 w 53512"/>
                <a:gd name="connsiteY5" fmla="*/ 24980 h 57046"/>
                <a:gd name="connsiteX6" fmla="*/ 26502 w 53512"/>
                <a:gd name="connsiteY6" fmla="*/ 51875 h 57046"/>
                <a:gd name="connsiteX7" fmla="*/ 16353 w 53512"/>
                <a:gd name="connsiteY7" fmla="*/ 56949 h 5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12" h="57046">
                  <a:moveTo>
                    <a:pt x="16353" y="56949"/>
                  </a:moveTo>
                  <a:cubicBezTo>
                    <a:pt x="12294" y="57457"/>
                    <a:pt x="8234" y="55934"/>
                    <a:pt x="5189" y="53397"/>
                  </a:cubicBezTo>
                  <a:cubicBezTo>
                    <a:pt x="-900" y="47815"/>
                    <a:pt x="-1915" y="38174"/>
                    <a:pt x="3667" y="32084"/>
                  </a:cubicBezTo>
                  <a:lnTo>
                    <a:pt x="27010" y="5189"/>
                  </a:lnTo>
                  <a:cubicBezTo>
                    <a:pt x="32592" y="-900"/>
                    <a:pt x="42233" y="-1915"/>
                    <a:pt x="48323" y="3667"/>
                  </a:cubicBezTo>
                  <a:cubicBezTo>
                    <a:pt x="54412" y="9249"/>
                    <a:pt x="55427" y="18891"/>
                    <a:pt x="49845" y="24980"/>
                  </a:cubicBezTo>
                  <a:lnTo>
                    <a:pt x="26502" y="51875"/>
                  </a:lnTo>
                  <a:cubicBezTo>
                    <a:pt x="23965" y="54920"/>
                    <a:pt x="19905" y="56949"/>
                    <a:pt x="16353" y="56949"/>
                  </a:cubicBezTo>
                  <a:close/>
                </a:path>
              </a:pathLst>
            </a:custGeom>
            <a:solidFill>
              <a:schemeClr val="tx1"/>
            </a:solidFill>
            <a:ln w="5060"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6D750E95-4304-1A45-A830-722F6B34D116}"/>
                </a:ext>
              </a:extLst>
            </p:cNvPr>
            <p:cNvSpPr/>
            <p:nvPr/>
          </p:nvSpPr>
          <p:spPr>
            <a:xfrm>
              <a:off x="3460135" y="2522037"/>
              <a:ext cx="57064" cy="60598"/>
            </a:xfrm>
            <a:custGeom>
              <a:avLst/>
              <a:gdLst>
                <a:gd name="connsiteX0" fmla="*/ 16353 w 57064"/>
                <a:gd name="connsiteY0" fmla="*/ 60501 h 60598"/>
                <a:gd name="connsiteX1" fmla="*/ 5189 w 57064"/>
                <a:gd name="connsiteY1" fmla="*/ 56949 h 60598"/>
                <a:gd name="connsiteX2" fmla="*/ 3667 w 57064"/>
                <a:gd name="connsiteY2" fmla="*/ 35636 h 60598"/>
                <a:gd name="connsiteX3" fmla="*/ 30562 w 57064"/>
                <a:gd name="connsiteY3" fmla="*/ 5189 h 60598"/>
                <a:gd name="connsiteX4" fmla="*/ 51875 w 57064"/>
                <a:gd name="connsiteY4" fmla="*/ 3667 h 60598"/>
                <a:gd name="connsiteX5" fmla="*/ 53397 w 57064"/>
                <a:gd name="connsiteY5" fmla="*/ 24980 h 60598"/>
                <a:gd name="connsiteX6" fmla="*/ 26502 w 57064"/>
                <a:gd name="connsiteY6" fmla="*/ 55427 h 60598"/>
                <a:gd name="connsiteX7" fmla="*/ 16353 w 57064"/>
                <a:gd name="connsiteY7" fmla="*/ 60501 h 6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4" h="60598">
                  <a:moveTo>
                    <a:pt x="16353" y="60501"/>
                  </a:moveTo>
                  <a:cubicBezTo>
                    <a:pt x="12294" y="61009"/>
                    <a:pt x="8234" y="59487"/>
                    <a:pt x="5189" y="56949"/>
                  </a:cubicBezTo>
                  <a:cubicBezTo>
                    <a:pt x="-900" y="51367"/>
                    <a:pt x="-1915" y="41726"/>
                    <a:pt x="3667" y="35636"/>
                  </a:cubicBezTo>
                  <a:lnTo>
                    <a:pt x="30562" y="5189"/>
                  </a:lnTo>
                  <a:cubicBezTo>
                    <a:pt x="36144" y="-900"/>
                    <a:pt x="45785" y="-1915"/>
                    <a:pt x="51875" y="3667"/>
                  </a:cubicBezTo>
                  <a:cubicBezTo>
                    <a:pt x="57964" y="9249"/>
                    <a:pt x="58979" y="18891"/>
                    <a:pt x="53397" y="24980"/>
                  </a:cubicBezTo>
                  <a:lnTo>
                    <a:pt x="26502" y="55427"/>
                  </a:lnTo>
                  <a:cubicBezTo>
                    <a:pt x="23458" y="58472"/>
                    <a:pt x="19905" y="59994"/>
                    <a:pt x="16353" y="60501"/>
                  </a:cubicBezTo>
                  <a:close/>
                </a:path>
              </a:pathLst>
            </a:custGeom>
            <a:solidFill>
              <a:schemeClr val="tx1"/>
            </a:solidFill>
            <a:ln w="5060"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7F529BBB-D675-FA47-8A36-38C81361EEED}"/>
                </a:ext>
              </a:extLst>
            </p:cNvPr>
            <p:cNvSpPr/>
            <p:nvPr/>
          </p:nvSpPr>
          <p:spPr>
            <a:xfrm>
              <a:off x="3710890" y="2366355"/>
              <a:ext cx="101529" cy="120812"/>
            </a:xfrm>
            <a:custGeom>
              <a:avLst/>
              <a:gdLst>
                <a:gd name="connsiteX0" fmla="*/ 101530 w 101529"/>
                <a:gd name="connsiteY0" fmla="*/ 95401 h 120812"/>
                <a:gd name="connsiteX1" fmla="*/ 62456 w 101529"/>
                <a:gd name="connsiteY1" fmla="*/ 119251 h 120812"/>
                <a:gd name="connsiteX2" fmla="*/ 48755 w 101529"/>
                <a:gd name="connsiteY2" fmla="*/ 115699 h 120812"/>
                <a:gd name="connsiteX3" fmla="*/ 1562 w 101529"/>
                <a:gd name="connsiteY3" fmla="*/ 37551 h 120812"/>
                <a:gd name="connsiteX4" fmla="*/ 5114 w 101529"/>
                <a:gd name="connsiteY4" fmla="*/ 23850 h 120812"/>
                <a:gd name="connsiteX5" fmla="*/ 44188 w 101529"/>
                <a:gd name="connsiteY5" fmla="*/ 0 h 120812"/>
                <a:gd name="connsiteX6" fmla="*/ 101530 w 101529"/>
                <a:gd name="connsiteY6" fmla="*/ 95401 h 12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29" h="120812">
                  <a:moveTo>
                    <a:pt x="101530" y="95401"/>
                  </a:moveTo>
                  <a:lnTo>
                    <a:pt x="62456" y="119251"/>
                  </a:lnTo>
                  <a:cubicBezTo>
                    <a:pt x="57889" y="122295"/>
                    <a:pt x="51292" y="120773"/>
                    <a:pt x="48755" y="115699"/>
                  </a:cubicBezTo>
                  <a:lnTo>
                    <a:pt x="1562" y="37551"/>
                  </a:lnTo>
                  <a:cubicBezTo>
                    <a:pt x="-1483" y="32984"/>
                    <a:pt x="40" y="26387"/>
                    <a:pt x="5114" y="23850"/>
                  </a:cubicBezTo>
                  <a:lnTo>
                    <a:pt x="44188" y="0"/>
                  </a:lnTo>
                  <a:lnTo>
                    <a:pt x="101530" y="95401"/>
                  </a:lnTo>
                  <a:close/>
                </a:path>
              </a:pathLst>
            </a:custGeom>
            <a:solidFill>
              <a:schemeClr val="tx1"/>
            </a:solidFill>
            <a:ln w="5060"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D101DEC3-E0D5-534C-909E-85E8C743BBC7}"/>
                </a:ext>
              </a:extLst>
            </p:cNvPr>
            <p:cNvSpPr/>
            <p:nvPr/>
          </p:nvSpPr>
          <p:spPr>
            <a:xfrm>
              <a:off x="3534791" y="2407383"/>
              <a:ext cx="214704" cy="119326"/>
            </a:xfrm>
            <a:custGeom>
              <a:avLst/>
              <a:gdLst>
                <a:gd name="connsiteX0" fmla="*/ 171572 w 214704"/>
                <a:gd name="connsiteY0" fmla="*/ 6672 h 119326"/>
                <a:gd name="connsiteX1" fmla="*/ 65007 w 214704"/>
                <a:gd name="connsiteY1" fmla="*/ 583 h 119326"/>
                <a:gd name="connsiteX2" fmla="*/ 62470 w 214704"/>
                <a:gd name="connsiteY2" fmla="*/ 76 h 119326"/>
                <a:gd name="connsiteX3" fmla="*/ 45216 w 214704"/>
                <a:gd name="connsiteY3" fmla="*/ 6672 h 119326"/>
                <a:gd name="connsiteX4" fmla="*/ 5128 w 214704"/>
                <a:gd name="connsiteY4" fmla="*/ 52343 h 119326"/>
                <a:gd name="connsiteX5" fmla="*/ 7158 w 214704"/>
                <a:gd name="connsiteY5" fmla="*/ 80760 h 119326"/>
                <a:gd name="connsiteX6" fmla="*/ 22381 w 214704"/>
                <a:gd name="connsiteY6" fmla="*/ 85835 h 119326"/>
                <a:gd name="connsiteX7" fmla="*/ 36082 w 214704"/>
                <a:gd name="connsiteY7" fmla="*/ 78730 h 119326"/>
                <a:gd name="connsiteX8" fmla="*/ 77693 w 214704"/>
                <a:gd name="connsiteY8" fmla="*/ 31030 h 119326"/>
                <a:gd name="connsiteX9" fmla="*/ 172586 w 214704"/>
                <a:gd name="connsiteY9" fmla="*/ 112730 h 119326"/>
                <a:gd name="connsiteX10" fmla="*/ 172586 w 214704"/>
                <a:gd name="connsiteY10" fmla="*/ 112730 h 119326"/>
                <a:gd name="connsiteX11" fmla="*/ 172586 w 214704"/>
                <a:gd name="connsiteY11" fmla="*/ 112730 h 119326"/>
                <a:gd name="connsiteX12" fmla="*/ 178168 w 214704"/>
                <a:gd name="connsiteY12" fmla="*/ 119326 h 119326"/>
                <a:gd name="connsiteX13" fmla="*/ 214705 w 214704"/>
                <a:gd name="connsiteY13" fmla="*/ 77208 h 119326"/>
                <a:gd name="connsiteX14" fmla="*/ 171572 w 214704"/>
                <a:gd name="connsiteY14" fmla="*/ 6672 h 11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704" h="119326">
                  <a:moveTo>
                    <a:pt x="171572" y="6672"/>
                  </a:moveTo>
                  <a:cubicBezTo>
                    <a:pt x="129453" y="21896"/>
                    <a:pt x="99006" y="7180"/>
                    <a:pt x="65007" y="583"/>
                  </a:cubicBezTo>
                  <a:cubicBezTo>
                    <a:pt x="64500" y="583"/>
                    <a:pt x="62470" y="76"/>
                    <a:pt x="62470" y="76"/>
                  </a:cubicBezTo>
                  <a:cubicBezTo>
                    <a:pt x="56380" y="-432"/>
                    <a:pt x="49784" y="1598"/>
                    <a:pt x="45216" y="6672"/>
                  </a:cubicBezTo>
                  <a:lnTo>
                    <a:pt x="5128" y="52343"/>
                  </a:lnTo>
                  <a:cubicBezTo>
                    <a:pt x="-2484" y="60970"/>
                    <a:pt x="-1469" y="73656"/>
                    <a:pt x="7158" y="80760"/>
                  </a:cubicBezTo>
                  <a:cubicBezTo>
                    <a:pt x="11725" y="84312"/>
                    <a:pt x="16799" y="86342"/>
                    <a:pt x="22381" y="85835"/>
                  </a:cubicBezTo>
                  <a:cubicBezTo>
                    <a:pt x="27456" y="85327"/>
                    <a:pt x="32530" y="83297"/>
                    <a:pt x="36082" y="78730"/>
                  </a:cubicBezTo>
                  <a:cubicBezTo>
                    <a:pt x="36082" y="78730"/>
                    <a:pt x="77693" y="31030"/>
                    <a:pt x="77693" y="31030"/>
                  </a:cubicBezTo>
                  <a:lnTo>
                    <a:pt x="172586" y="112730"/>
                  </a:lnTo>
                  <a:lnTo>
                    <a:pt x="172586" y="112730"/>
                  </a:lnTo>
                  <a:lnTo>
                    <a:pt x="172586" y="112730"/>
                  </a:lnTo>
                  <a:cubicBezTo>
                    <a:pt x="175124" y="115267"/>
                    <a:pt x="176139" y="116282"/>
                    <a:pt x="178168" y="119326"/>
                  </a:cubicBezTo>
                  <a:lnTo>
                    <a:pt x="214705" y="77208"/>
                  </a:lnTo>
                  <a:lnTo>
                    <a:pt x="171572" y="6672"/>
                  </a:lnTo>
                  <a:close/>
                </a:path>
              </a:pathLst>
            </a:custGeom>
            <a:solidFill>
              <a:schemeClr val="tx1"/>
            </a:solidFill>
            <a:ln w="5060"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9B6309FF-2C52-624E-A0E6-21ABE3A809E7}"/>
                </a:ext>
              </a:extLst>
            </p:cNvPr>
            <p:cNvSpPr/>
            <p:nvPr/>
          </p:nvSpPr>
          <p:spPr>
            <a:xfrm>
              <a:off x="3371256" y="2371644"/>
              <a:ext cx="101529" cy="120812"/>
            </a:xfrm>
            <a:custGeom>
              <a:avLst/>
              <a:gdLst>
                <a:gd name="connsiteX0" fmla="*/ 0 w 101529"/>
                <a:gd name="connsiteY0" fmla="*/ 95401 h 120812"/>
                <a:gd name="connsiteX1" fmla="*/ 39074 w 101529"/>
                <a:gd name="connsiteY1" fmla="*/ 119251 h 120812"/>
                <a:gd name="connsiteX2" fmla="*/ 52775 w 101529"/>
                <a:gd name="connsiteY2" fmla="*/ 115699 h 120812"/>
                <a:gd name="connsiteX3" fmla="*/ 99968 w 101529"/>
                <a:gd name="connsiteY3" fmla="*/ 37551 h 120812"/>
                <a:gd name="connsiteX4" fmla="*/ 96416 w 101529"/>
                <a:gd name="connsiteY4" fmla="*/ 23850 h 120812"/>
                <a:gd name="connsiteX5" fmla="*/ 57849 w 101529"/>
                <a:gd name="connsiteY5" fmla="*/ 0 h 120812"/>
                <a:gd name="connsiteX6" fmla="*/ 0 w 101529"/>
                <a:gd name="connsiteY6" fmla="*/ 95401 h 12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29" h="120812">
                  <a:moveTo>
                    <a:pt x="0" y="95401"/>
                  </a:moveTo>
                  <a:lnTo>
                    <a:pt x="39074" y="119251"/>
                  </a:lnTo>
                  <a:cubicBezTo>
                    <a:pt x="43641" y="122295"/>
                    <a:pt x="50238" y="120773"/>
                    <a:pt x="52775" y="115699"/>
                  </a:cubicBezTo>
                  <a:lnTo>
                    <a:pt x="99968" y="37551"/>
                  </a:lnTo>
                  <a:cubicBezTo>
                    <a:pt x="103012" y="32984"/>
                    <a:pt x="101490" y="26387"/>
                    <a:pt x="96416" y="23850"/>
                  </a:cubicBezTo>
                  <a:lnTo>
                    <a:pt x="57849" y="0"/>
                  </a:lnTo>
                  <a:lnTo>
                    <a:pt x="0" y="95401"/>
                  </a:lnTo>
                  <a:close/>
                </a:path>
              </a:pathLst>
            </a:custGeom>
            <a:solidFill>
              <a:schemeClr val="tx1">
                <a:lumMod val="75000"/>
                <a:lumOff val="25000"/>
              </a:schemeClr>
            </a:solidFill>
            <a:ln w="5060"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DCB7B7F-08C8-6641-BC63-F7140C0027EC}"/>
                </a:ext>
              </a:extLst>
            </p:cNvPr>
            <p:cNvSpPr/>
            <p:nvPr/>
          </p:nvSpPr>
          <p:spPr>
            <a:xfrm>
              <a:off x="3433673" y="2417315"/>
              <a:ext cx="272078" cy="218301"/>
            </a:xfrm>
            <a:custGeom>
              <a:avLst/>
              <a:gdLst>
                <a:gd name="connsiteX0" fmla="*/ 266411 w 272078"/>
                <a:gd name="connsiteY0" fmla="*/ 116206 h 218301"/>
                <a:gd name="connsiteX1" fmla="*/ 184712 w 272078"/>
                <a:gd name="connsiteY1" fmla="*/ 46178 h 218301"/>
                <a:gd name="connsiteX2" fmla="*/ 179130 w 272078"/>
                <a:gd name="connsiteY2" fmla="*/ 41103 h 218301"/>
                <a:gd name="connsiteX3" fmla="*/ 144116 w 272078"/>
                <a:gd name="connsiteY3" fmla="*/ 81192 h 218301"/>
                <a:gd name="connsiteX4" fmla="*/ 123818 w 272078"/>
                <a:gd name="connsiteY4" fmla="*/ 91341 h 218301"/>
                <a:gd name="connsiteX5" fmla="*/ 121281 w 272078"/>
                <a:gd name="connsiteY5" fmla="*/ 91341 h 218301"/>
                <a:gd name="connsiteX6" fmla="*/ 101490 w 272078"/>
                <a:gd name="connsiteY6" fmla="*/ 83729 h 218301"/>
                <a:gd name="connsiteX7" fmla="*/ 98445 w 272078"/>
                <a:gd name="connsiteY7" fmla="*/ 40596 h 218301"/>
                <a:gd name="connsiteX8" fmla="*/ 128385 w 272078"/>
                <a:gd name="connsiteY8" fmla="*/ 6089 h 218301"/>
                <a:gd name="connsiteX9" fmla="*/ 44148 w 272078"/>
                <a:gd name="connsiteY9" fmla="*/ 0 h 218301"/>
                <a:gd name="connsiteX10" fmla="*/ 0 w 272078"/>
                <a:gd name="connsiteY10" fmla="*/ 73073 h 218301"/>
                <a:gd name="connsiteX11" fmla="*/ 34507 w 272078"/>
                <a:gd name="connsiteY11" fmla="*/ 113161 h 218301"/>
                <a:gd name="connsiteX12" fmla="*/ 47700 w 272078"/>
                <a:gd name="connsiteY12" fmla="*/ 97938 h 218301"/>
                <a:gd name="connsiteX13" fmla="*/ 66983 w 272078"/>
                <a:gd name="connsiteY13" fmla="*/ 89311 h 218301"/>
                <a:gd name="connsiteX14" fmla="*/ 66983 w 272078"/>
                <a:gd name="connsiteY14" fmla="*/ 89311 h 218301"/>
                <a:gd name="connsiteX15" fmla="*/ 83729 w 272078"/>
                <a:gd name="connsiteY15" fmla="*/ 95401 h 218301"/>
                <a:gd name="connsiteX16" fmla="*/ 92356 w 272078"/>
                <a:gd name="connsiteY16" fmla="*/ 113669 h 218301"/>
                <a:gd name="connsiteX17" fmla="*/ 100983 w 272078"/>
                <a:gd name="connsiteY17" fmla="*/ 112146 h 218301"/>
                <a:gd name="connsiteX18" fmla="*/ 117728 w 272078"/>
                <a:gd name="connsiteY18" fmla="*/ 118236 h 218301"/>
                <a:gd name="connsiteX19" fmla="*/ 126355 w 272078"/>
                <a:gd name="connsiteY19" fmla="*/ 137012 h 218301"/>
                <a:gd name="connsiteX20" fmla="*/ 132952 w 272078"/>
                <a:gd name="connsiteY20" fmla="*/ 135997 h 218301"/>
                <a:gd name="connsiteX21" fmla="*/ 132952 w 272078"/>
                <a:gd name="connsiteY21" fmla="*/ 135997 h 218301"/>
                <a:gd name="connsiteX22" fmla="*/ 148175 w 272078"/>
                <a:gd name="connsiteY22" fmla="*/ 141579 h 218301"/>
                <a:gd name="connsiteX23" fmla="*/ 155787 w 272078"/>
                <a:gd name="connsiteY23" fmla="*/ 157310 h 218301"/>
                <a:gd name="connsiteX24" fmla="*/ 161369 w 272078"/>
                <a:gd name="connsiteY24" fmla="*/ 156295 h 218301"/>
                <a:gd name="connsiteX25" fmla="*/ 161369 w 272078"/>
                <a:gd name="connsiteY25" fmla="*/ 156295 h 218301"/>
                <a:gd name="connsiteX26" fmla="*/ 174563 w 272078"/>
                <a:gd name="connsiteY26" fmla="*/ 161369 h 218301"/>
                <a:gd name="connsiteX27" fmla="*/ 181667 w 272078"/>
                <a:gd name="connsiteY27" fmla="*/ 175070 h 218301"/>
                <a:gd name="connsiteX28" fmla="*/ 176593 w 272078"/>
                <a:gd name="connsiteY28" fmla="*/ 189786 h 218301"/>
                <a:gd name="connsiteX29" fmla="*/ 159339 w 272078"/>
                <a:gd name="connsiteY29" fmla="*/ 209577 h 218301"/>
                <a:gd name="connsiteX30" fmla="*/ 166444 w 272078"/>
                <a:gd name="connsiteY30" fmla="*/ 215159 h 218301"/>
                <a:gd name="connsiteX31" fmla="*/ 178622 w 272078"/>
                <a:gd name="connsiteY31" fmla="*/ 218204 h 218301"/>
                <a:gd name="connsiteX32" fmla="*/ 196891 w 272078"/>
                <a:gd name="connsiteY32" fmla="*/ 196383 h 218301"/>
                <a:gd name="connsiteX33" fmla="*/ 196891 w 272078"/>
                <a:gd name="connsiteY33" fmla="*/ 195876 h 218301"/>
                <a:gd name="connsiteX34" fmla="*/ 201965 w 272078"/>
                <a:gd name="connsiteY34" fmla="*/ 196383 h 218301"/>
                <a:gd name="connsiteX35" fmla="*/ 220233 w 272078"/>
                <a:gd name="connsiteY35" fmla="*/ 174563 h 218301"/>
                <a:gd name="connsiteX36" fmla="*/ 220233 w 272078"/>
                <a:gd name="connsiteY36" fmla="*/ 174055 h 218301"/>
                <a:gd name="connsiteX37" fmla="*/ 225308 w 272078"/>
                <a:gd name="connsiteY37" fmla="*/ 174563 h 218301"/>
                <a:gd name="connsiteX38" fmla="*/ 243576 w 272078"/>
                <a:gd name="connsiteY38" fmla="*/ 152742 h 218301"/>
                <a:gd name="connsiteX39" fmla="*/ 243069 w 272078"/>
                <a:gd name="connsiteY39" fmla="*/ 149698 h 218301"/>
                <a:gd name="connsiteX40" fmla="*/ 253725 w 272078"/>
                <a:gd name="connsiteY40" fmla="*/ 151728 h 218301"/>
                <a:gd name="connsiteX41" fmla="*/ 271993 w 272078"/>
                <a:gd name="connsiteY41" fmla="*/ 129907 h 218301"/>
                <a:gd name="connsiteX42" fmla="*/ 266411 w 272078"/>
                <a:gd name="connsiteY42" fmla="*/ 116206 h 21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2078" h="218301">
                  <a:moveTo>
                    <a:pt x="266411" y="116206"/>
                  </a:moveTo>
                  <a:lnTo>
                    <a:pt x="184712" y="46178"/>
                  </a:lnTo>
                  <a:lnTo>
                    <a:pt x="179130" y="41103"/>
                  </a:lnTo>
                  <a:lnTo>
                    <a:pt x="144116" y="81192"/>
                  </a:lnTo>
                  <a:cubicBezTo>
                    <a:pt x="139041" y="87281"/>
                    <a:pt x="131937" y="90834"/>
                    <a:pt x="123818" y="91341"/>
                  </a:cubicBezTo>
                  <a:cubicBezTo>
                    <a:pt x="122803" y="91341"/>
                    <a:pt x="121788" y="91341"/>
                    <a:pt x="121281" y="91341"/>
                  </a:cubicBezTo>
                  <a:cubicBezTo>
                    <a:pt x="113669" y="91341"/>
                    <a:pt x="106565" y="88804"/>
                    <a:pt x="101490" y="83729"/>
                  </a:cubicBezTo>
                  <a:cubicBezTo>
                    <a:pt x="88804" y="72565"/>
                    <a:pt x="87789" y="53282"/>
                    <a:pt x="98445" y="40596"/>
                  </a:cubicBezTo>
                  <a:lnTo>
                    <a:pt x="128385" y="6089"/>
                  </a:lnTo>
                  <a:cubicBezTo>
                    <a:pt x="105042" y="3045"/>
                    <a:pt x="75103" y="15224"/>
                    <a:pt x="44148" y="0"/>
                  </a:cubicBezTo>
                  <a:lnTo>
                    <a:pt x="0" y="73073"/>
                  </a:lnTo>
                  <a:lnTo>
                    <a:pt x="34507" y="113161"/>
                  </a:lnTo>
                  <a:lnTo>
                    <a:pt x="47700" y="97938"/>
                  </a:lnTo>
                  <a:cubicBezTo>
                    <a:pt x="52267" y="92356"/>
                    <a:pt x="59372" y="89311"/>
                    <a:pt x="66983" y="89311"/>
                  </a:cubicBezTo>
                  <a:lnTo>
                    <a:pt x="66983" y="89311"/>
                  </a:lnTo>
                  <a:cubicBezTo>
                    <a:pt x="73073" y="89311"/>
                    <a:pt x="79162" y="91341"/>
                    <a:pt x="83729" y="95401"/>
                  </a:cubicBezTo>
                  <a:cubicBezTo>
                    <a:pt x="89311" y="99968"/>
                    <a:pt x="91848" y="106565"/>
                    <a:pt x="92356" y="113669"/>
                  </a:cubicBezTo>
                  <a:cubicBezTo>
                    <a:pt x="94893" y="112654"/>
                    <a:pt x="97938" y="112146"/>
                    <a:pt x="100983" y="112146"/>
                  </a:cubicBezTo>
                  <a:cubicBezTo>
                    <a:pt x="107072" y="112146"/>
                    <a:pt x="113161" y="114176"/>
                    <a:pt x="117728" y="118236"/>
                  </a:cubicBezTo>
                  <a:cubicBezTo>
                    <a:pt x="123310" y="123310"/>
                    <a:pt x="126355" y="129907"/>
                    <a:pt x="126355" y="137012"/>
                  </a:cubicBezTo>
                  <a:cubicBezTo>
                    <a:pt x="128385" y="136504"/>
                    <a:pt x="130922" y="135997"/>
                    <a:pt x="132952" y="135997"/>
                  </a:cubicBezTo>
                  <a:lnTo>
                    <a:pt x="132952" y="135997"/>
                  </a:lnTo>
                  <a:cubicBezTo>
                    <a:pt x="138534" y="135997"/>
                    <a:pt x="143608" y="138026"/>
                    <a:pt x="148175" y="141579"/>
                  </a:cubicBezTo>
                  <a:cubicBezTo>
                    <a:pt x="152742" y="145638"/>
                    <a:pt x="155280" y="151220"/>
                    <a:pt x="155787" y="157310"/>
                  </a:cubicBezTo>
                  <a:cubicBezTo>
                    <a:pt x="157310" y="156802"/>
                    <a:pt x="159339" y="156295"/>
                    <a:pt x="161369" y="156295"/>
                  </a:cubicBezTo>
                  <a:lnTo>
                    <a:pt x="161369" y="156295"/>
                  </a:lnTo>
                  <a:cubicBezTo>
                    <a:pt x="166444" y="156295"/>
                    <a:pt x="171011" y="157817"/>
                    <a:pt x="174563" y="161369"/>
                  </a:cubicBezTo>
                  <a:cubicBezTo>
                    <a:pt x="178622" y="164921"/>
                    <a:pt x="181160" y="169996"/>
                    <a:pt x="181667" y="175070"/>
                  </a:cubicBezTo>
                  <a:cubicBezTo>
                    <a:pt x="182175" y="180652"/>
                    <a:pt x="180145" y="185727"/>
                    <a:pt x="176593" y="189786"/>
                  </a:cubicBezTo>
                  <a:lnTo>
                    <a:pt x="159339" y="209577"/>
                  </a:lnTo>
                  <a:lnTo>
                    <a:pt x="166444" y="215159"/>
                  </a:lnTo>
                  <a:cubicBezTo>
                    <a:pt x="169996" y="217189"/>
                    <a:pt x="174055" y="218711"/>
                    <a:pt x="178622" y="218204"/>
                  </a:cubicBezTo>
                  <a:cubicBezTo>
                    <a:pt x="189786" y="217189"/>
                    <a:pt x="197906" y="207547"/>
                    <a:pt x="196891" y="196383"/>
                  </a:cubicBezTo>
                  <a:cubicBezTo>
                    <a:pt x="196891" y="196383"/>
                    <a:pt x="196891" y="195876"/>
                    <a:pt x="196891" y="195876"/>
                  </a:cubicBezTo>
                  <a:cubicBezTo>
                    <a:pt x="198413" y="196383"/>
                    <a:pt x="200443" y="196383"/>
                    <a:pt x="201965" y="196383"/>
                  </a:cubicBezTo>
                  <a:cubicBezTo>
                    <a:pt x="213129" y="195368"/>
                    <a:pt x="221248" y="185727"/>
                    <a:pt x="220233" y="174563"/>
                  </a:cubicBezTo>
                  <a:cubicBezTo>
                    <a:pt x="220233" y="174563"/>
                    <a:pt x="220233" y="174055"/>
                    <a:pt x="220233" y="174055"/>
                  </a:cubicBezTo>
                  <a:cubicBezTo>
                    <a:pt x="221756" y="174563"/>
                    <a:pt x="223785" y="174563"/>
                    <a:pt x="225308" y="174563"/>
                  </a:cubicBezTo>
                  <a:cubicBezTo>
                    <a:pt x="236472" y="173548"/>
                    <a:pt x="244591" y="163906"/>
                    <a:pt x="243576" y="152742"/>
                  </a:cubicBezTo>
                  <a:cubicBezTo>
                    <a:pt x="243576" y="151728"/>
                    <a:pt x="243069" y="150713"/>
                    <a:pt x="243069" y="149698"/>
                  </a:cubicBezTo>
                  <a:cubicBezTo>
                    <a:pt x="246113" y="151220"/>
                    <a:pt x="249665" y="152235"/>
                    <a:pt x="253725" y="151728"/>
                  </a:cubicBezTo>
                  <a:cubicBezTo>
                    <a:pt x="264889" y="150713"/>
                    <a:pt x="273008" y="141071"/>
                    <a:pt x="271993" y="129907"/>
                  </a:cubicBezTo>
                  <a:cubicBezTo>
                    <a:pt x="272501" y="124325"/>
                    <a:pt x="269963" y="119758"/>
                    <a:pt x="266411" y="116206"/>
                  </a:cubicBezTo>
                  <a:close/>
                </a:path>
              </a:pathLst>
            </a:custGeom>
            <a:solidFill>
              <a:schemeClr val="tx1">
                <a:lumMod val="75000"/>
                <a:lumOff val="25000"/>
              </a:schemeClr>
            </a:solidFill>
            <a:ln w="5060" cap="flat">
              <a:noFill/>
              <a:prstDash val="solid"/>
              <a:miter/>
            </a:ln>
          </p:spPr>
          <p:txBody>
            <a:bodyPr rtlCol="0" anchor="ctr"/>
            <a:lstStyle/>
            <a:p>
              <a:endParaRPr lang="en-US"/>
            </a:p>
          </p:txBody>
        </p:sp>
      </p:grpSp>
      <p:grpSp>
        <p:nvGrpSpPr>
          <p:cNvPr id="116" name="Group 115">
            <a:extLst>
              <a:ext uri="{FF2B5EF4-FFF2-40B4-BE49-F238E27FC236}">
                <a16:creationId xmlns:a16="http://schemas.microsoft.com/office/drawing/2014/main" id="{DA32A20A-01C6-8B4B-B1F1-4EF84C158EF0}"/>
              </a:ext>
            </a:extLst>
          </p:cNvPr>
          <p:cNvGrpSpPr/>
          <p:nvPr/>
        </p:nvGrpSpPr>
        <p:grpSpPr>
          <a:xfrm>
            <a:off x="1064632" y="4787752"/>
            <a:ext cx="515743" cy="515743"/>
            <a:chOff x="3899960" y="2904070"/>
            <a:chExt cx="624049" cy="624049"/>
          </a:xfrm>
        </p:grpSpPr>
        <p:sp>
          <p:nvSpPr>
            <p:cNvPr id="117" name="Oval 116">
              <a:extLst>
                <a:ext uri="{FF2B5EF4-FFF2-40B4-BE49-F238E27FC236}">
                  <a16:creationId xmlns:a16="http://schemas.microsoft.com/office/drawing/2014/main" id="{766AC63A-F234-6A4B-8F0F-C38C64DAB42B}"/>
                </a:ext>
              </a:extLst>
            </p:cNvPr>
            <p:cNvSpPr/>
            <p:nvPr/>
          </p:nvSpPr>
          <p:spPr>
            <a:xfrm>
              <a:off x="3899960" y="2904070"/>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a:extLst>
                <a:ext uri="{FF2B5EF4-FFF2-40B4-BE49-F238E27FC236}">
                  <a16:creationId xmlns:a16="http://schemas.microsoft.com/office/drawing/2014/main" id="{86E473FC-379A-6B43-BECC-A327DD6EDA6D}"/>
                </a:ext>
              </a:extLst>
            </p:cNvPr>
            <p:cNvSpPr/>
            <p:nvPr/>
          </p:nvSpPr>
          <p:spPr>
            <a:xfrm>
              <a:off x="4029305" y="3042968"/>
              <a:ext cx="400050" cy="208597"/>
            </a:xfrm>
            <a:custGeom>
              <a:avLst/>
              <a:gdLst>
                <a:gd name="connsiteX0" fmla="*/ 314325 w 400050"/>
                <a:gd name="connsiteY0" fmla="*/ 108585 h 208597"/>
                <a:gd name="connsiteX1" fmla="*/ 314325 w 400050"/>
                <a:gd name="connsiteY1" fmla="*/ 28575 h 208597"/>
                <a:gd name="connsiteX2" fmla="*/ 276225 w 400050"/>
                <a:gd name="connsiteY2" fmla="*/ 28575 h 208597"/>
                <a:gd name="connsiteX3" fmla="*/ 276225 w 400050"/>
                <a:gd name="connsiteY3" fmla="*/ 72390 h 208597"/>
                <a:gd name="connsiteX4" fmla="*/ 200025 w 400050"/>
                <a:gd name="connsiteY4" fmla="*/ 0 h 208597"/>
                <a:gd name="connsiteX5" fmla="*/ 200025 w 400050"/>
                <a:gd name="connsiteY5" fmla="*/ 0 h 208597"/>
                <a:gd name="connsiteX6" fmla="*/ 0 w 400050"/>
                <a:gd name="connsiteY6" fmla="*/ 190500 h 208597"/>
                <a:gd name="connsiteX7" fmla="*/ 21431 w 400050"/>
                <a:gd name="connsiteY7" fmla="*/ 208598 h 208597"/>
                <a:gd name="connsiteX8" fmla="*/ 200025 w 400050"/>
                <a:gd name="connsiteY8" fmla="*/ 39053 h 208597"/>
                <a:gd name="connsiteX9" fmla="*/ 200025 w 400050"/>
                <a:gd name="connsiteY9" fmla="*/ 39053 h 208597"/>
                <a:gd name="connsiteX10" fmla="*/ 378619 w 400050"/>
                <a:gd name="connsiteY10" fmla="*/ 208598 h 208597"/>
                <a:gd name="connsiteX11" fmla="*/ 400050 w 400050"/>
                <a:gd name="connsiteY11" fmla="*/ 19050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08597">
                  <a:moveTo>
                    <a:pt x="314325" y="108585"/>
                  </a:moveTo>
                  <a:lnTo>
                    <a:pt x="314325" y="28575"/>
                  </a:lnTo>
                  <a:lnTo>
                    <a:pt x="276225" y="28575"/>
                  </a:lnTo>
                  <a:lnTo>
                    <a:pt x="276225" y="72390"/>
                  </a:lnTo>
                  <a:lnTo>
                    <a:pt x="200025" y="0"/>
                  </a:lnTo>
                  <a:lnTo>
                    <a:pt x="200025" y="0"/>
                  </a:lnTo>
                  <a:lnTo>
                    <a:pt x="0" y="190500"/>
                  </a:lnTo>
                  <a:lnTo>
                    <a:pt x="21431" y="208598"/>
                  </a:lnTo>
                  <a:lnTo>
                    <a:pt x="200025" y="39053"/>
                  </a:lnTo>
                  <a:lnTo>
                    <a:pt x="200025" y="39053"/>
                  </a:lnTo>
                  <a:lnTo>
                    <a:pt x="378619" y="208598"/>
                  </a:lnTo>
                  <a:lnTo>
                    <a:pt x="400050" y="190500"/>
                  </a:lnTo>
                  <a:close/>
                </a:path>
              </a:pathLst>
            </a:custGeom>
            <a:solidFill>
              <a:schemeClr val="accent1"/>
            </a:solidFill>
            <a:ln w="4763"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946262AB-2158-EC44-8627-12C02A6CB13F}"/>
                </a:ext>
              </a:extLst>
            </p:cNvPr>
            <p:cNvSpPr/>
            <p:nvPr/>
          </p:nvSpPr>
          <p:spPr>
            <a:xfrm>
              <a:off x="4086455" y="3081258"/>
              <a:ext cx="285750" cy="277177"/>
            </a:xfrm>
            <a:custGeom>
              <a:avLst/>
              <a:gdLst>
                <a:gd name="connsiteX0" fmla="*/ 0 w 285750"/>
                <a:gd name="connsiteY0" fmla="*/ 135731 h 277177"/>
                <a:gd name="connsiteX1" fmla="*/ 0 w 285750"/>
                <a:gd name="connsiteY1" fmla="*/ 277178 h 277177"/>
                <a:gd name="connsiteX2" fmla="*/ 114300 w 285750"/>
                <a:gd name="connsiteY2" fmla="*/ 277178 h 277177"/>
                <a:gd name="connsiteX3" fmla="*/ 114300 w 285750"/>
                <a:gd name="connsiteY3" fmla="*/ 158115 h 277177"/>
                <a:gd name="connsiteX4" fmla="*/ 171450 w 285750"/>
                <a:gd name="connsiteY4" fmla="*/ 158115 h 277177"/>
                <a:gd name="connsiteX5" fmla="*/ 171450 w 285750"/>
                <a:gd name="connsiteY5" fmla="*/ 277178 h 277177"/>
                <a:gd name="connsiteX6" fmla="*/ 285750 w 285750"/>
                <a:gd name="connsiteY6" fmla="*/ 277178 h 277177"/>
                <a:gd name="connsiteX7" fmla="*/ 285750 w 285750"/>
                <a:gd name="connsiteY7" fmla="*/ 135731 h 277177"/>
                <a:gd name="connsiteX8" fmla="*/ 142875 w 285750"/>
                <a:gd name="connsiteY8" fmla="*/ 0 h 277177"/>
                <a:gd name="connsiteX9" fmla="*/ 0 w 285750"/>
                <a:gd name="connsiteY9" fmla="*/ 135731 h 277177"/>
                <a:gd name="connsiteX10" fmla="*/ 85725 w 285750"/>
                <a:gd name="connsiteY10" fmla="*/ 215265 h 277177"/>
                <a:gd name="connsiteX11" fmla="*/ 28575 w 285750"/>
                <a:gd name="connsiteY11" fmla="*/ 215265 h 277177"/>
                <a:gd name="connsiteX12" fmla="*/ 28575 w 285750"/>
                <a:gd name="connsiteY12" fmla="*/ 158115 h 277177"/>
                <a:gd name="connsiteX13" fmla="*/ 85725 w 285750"/>
                <a:gd name="connsiteY13" fmla="*/ 158115 h 277177"/>
                <a:gd name="connsiteX14" fmla="*/ 85725 w 285750"/>
                <a:gd name="connsiteY14" fmla="*/ 215265 h 277177"/>
                <a:gd name="connsiteX15" fmla="*/ 200025 w 285750"/>
                <a:gd name="connsiteY15" fmla="*/ 158115 h 277177"/>
                <a:gd name="connsiteX16" fmla="*/ 257175 w 285750"/>
                <a:gd name="connsiteY16" fmla="*/ 158115 h 277177"/>
                <a:gd name="connsiteX17" fmla="*/ 257175 w 285750"/>
                <a:gd name="connsiteY17" fmla="*/ 215265 h 277177"/>
                <a:gd name="connsiteX18" fmla="*/ 200025 w 285750"/>
                <a:gd name="connsiteY18" fmla="*/ 215265 h 277177"/>
                <a:gd name="connsiteX19" fmla="*/ 200025 w 285750"/>
                <a:gd name="connsiteY19" fmla="*/ 158115 h 27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0" h="277177">
                  <a:moveTo>
                    <a:pt x="0" y="135731"/>
                  </a:moveTo>
                  <a:lnTo>
                    <a:pt x="0" y="277178"/>
                  </a:lnTo>
                  <a:lnTo>
                    <a:pt x="114300" y="277178"/>
                  </a:lnTo>
                  <a:lnTo>
                    <a:pt x="114300" y="158115"/>
                  </a:lnTo>
                  <a:lnTo>
                    <a:pt x="171450" y="158115"/>
                  </a:lnTo>
                  <a:lnTo>
                    <a:pt x="171450" y="277178"/>
                  </a:lnTo>
                  <a:lnTo>
                    <a:pt x="285750" y="277178"/>
                  </a:lnTo>
                  <a:lnTo>
                    <a:pt x="285750" y="135731"/>
                  </a:lnTo>
                  <a:lnTo>
                    <a:pt x="142875" y="0"/>
                  </a:lnTo>
                  <a:lnTo>
                    <a:pt x="0" y="135731"/>
                  </a:lnTo>
                  <a:close/>
                  <a:moveTo>
                    <a:pt x="85725" y="215265"/>
                  </a:moveTo>
                  <a:lnTo>
                    <a:pt x="28575" y="215265"/>
                  </a:lnTo>
                  <a:lnTo>
                    <a:pt x="28575" y="158115"/>
                  </a:lnTo>
                  <a:lnTo>
                    <a:pt x="85725" y="158115"/>
                  </a:lnTo>
                  <a:lnTo>
                    <a:pt x="85725" y="215265"/>
                  </a:lnTo>
                  <a:close/>
                  <a:moveTo>
                    <a:pt x="200025" y="158115"/>
                  </a:moveTo>
                  <a:lnTo>
                    <a:pt x="257175" y="158115"/>
                  </a:lnTo>
                  <a:lnTo>
                    <a:pt x="257175" y="215265"/>
                  </a:lnTo>
                  <a:lnTo>
                    <a:pt x="200025" y="215265"/>
                  </a:lnTo>
                  <a:lnTo>
                    <a:pt x="200025" y="158115"/>
                  </a:lnTo>
                  <a:close/>
                </a:path>
              </a:pathLst>
            </a:custGeom>
            <a:solidFill>
              <a:srgbClr val="8096AE"/>
            </a:solidFill>
            <a:ln w="4763" cap="flat">
              <a:noFill/>
              <a:prstDash val="solid"/>
              <a:miter/>
            </a:ln>
          </p:spPr>
          <p:txBody>
            <a:bodyPr rtlCol="0" anchor="ctr"/>
            <a:lstStyle/>
            <a:p>
              <a:endParaRPr lang="en-US"/>
            </a:p>
          </p:txBody>
        </p:sp>
      </p:grpSp>
      <p:grpSp>
        <p:nvGrpSpPr>
          <p:cNvPr id="123" name="Group 122">
            <a:extLst>
              <a:ext uri="{FF2B5EF4-FFF2-40B4-BE49-F238E27FC236}">
                <a16:creationId xmlns:a16="http://schemas.microsoft.com/office/drawing/2014/main" id="{42C2FC89-3E20-E746-AE47-647F5CC41E11}"/>
              </a:ext>
            </a:extLst>
          </p:cNvPr>
          <p:cNvGrpSpPr/>
          <p:nvPr/>
        </p:nvGrpSpPr>
        <p:grpSpPr>
          <a:xfrm>
            <a:off x="761535" y="4164855"/>
            <a:ext cx="515743" cy="515743"/>
            <a:chOff x="390216" y="4087864"/>
            <a:chExt cx="515743" cy="515743"/>
          </a:xfrm>
        </p:grpSpPr>
        <p:sp>
          <p:nvSpPr>
            <p:cNvPr id="124" name="Oval 123">
              <a:extLst>
                <a:ext uri="{FF2B5EF4-FFF2-40B4-BE49-F238E27FC236}">
                  <a16:creationId xmlns:a16="http://schemas.microsoft.com/office/drawing/2014/main" id="{E5F317AC-4832-3245-B490-FA44A737AB2C}"/>
                </a:ext>
              </a:extLst>
            </p:cNvPr>
            <p:cNvSpPr/>
            <p:nvPr/>
          </p:nvSpPr>
          <p:spPr>
            <a:xfrm>
              <a:off x="390216" y="4087864"/>
              <a:ext cx="515743" cy="515743"/>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698A444-224A-6746-BC25-FB823F1F2086}"/>
                </a:ext>
              </a:extLst>
            </p:cNvPr>
            <p:cNvGrpSpPr/>
            <p:nvPr/>
          </p:nvGrpSpPr>
          <p:grpSpPr>
            <a:xfrm>
              <a:off x="462923" y="4166870"/>
              <a:ext cx="363070" cy="363069"/>
              <a:chOff x="4590319" y="932399"/>
              <a:chExt cx="914401" cy="914401"/>
            </a:xfrm>
          </p:grpSpPr>
          <p:sp>
            <p:nvSpPr>
              <p:cNvPr id="126" name="Rectangle 125">
                <a:extLst>
                  <a:ext uri="{FF2B5EF4-FFF2-40B4-BE49-F238E27FC236}">
                    <a16:creationId xmlns:a16="http://schemas.microsoft.com/office/drawing/2014/main" id="{1DA88E72-4901-9E45-95D5-8B888AF1406F}"/>
                  </a:ext>
                </a:extLst>
              </p:cNvPr>
              <p:cNvSpPr/>
              <p:nvPr/>
            </p:nvSpPr>
            <p:spPr>
              <a:xfrm>
                <a:off x="4660835" y="1232890"/>
                <a:ext cx="775391" cy="3371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7" name="Graphic 126" descr="Bank check with solid fill">
                <a:extLst>
                  <a:ext uri="{FF2B5EF4-FFF2-40B4-BE49-F238E27FC236}">
                    <a16:creationId xmlns:a16="http://schemas.microsoft.com/office/drawing/2014/main" id="{A1C7DDFC-F2D3-484D-BD6F-FB138FBC55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90319" y="932399"/>
                <a:ext cx="914401" cy="914401"/>
              </a:xfrm>
              <a:prstGeom prst="rect">
                <a:avLst/>
              </a:prstGeom>
            </p:spPr>
          </p:pic>
        </p:grpSp>
      </p:grpSp>
      <p:grpSp>
        <p:nvGrpSpPr>
          <p:cNvPr id="128" name="Group 127">
            <a:extLst>
              <a:ext uri="{FF2B5EF4-FFF2-40B4-BE49-F238E27FC236}">
                <a16:creationId xmlns:a16="http://schemas.microsoft.com/office/drawing/2014/main" id="{B22686AC-3B25-114E-83D1-2FD6C4C09F0C}"/>
              </a:ext>
            </a:extLst>
          </p:cNvPr>
          <p:cNvGrpSpPr/>
          <p:nvPr/>
        </p:nvGrpSpPr>
        <p:grpSpPr>
          <a:xfrm>
            <a:off x="908009" y="2811531"/>
            <a:ext cx="515743" cy="515743"/>
            <a:chOff x="4016893" y="2362891"/>
            <a:chExt cx="515743" cy="515743"/>
          </a:xfrm>
        </p:grpSpPr>
        <p:sp>
          <p:nvSpPr>
            <p:cNvPr id="129" name="Oval 128">
              <a:extLst>
                <a:ext uri="{FF2B5EF4-FFF2-40B4-BE49-F238E27FC236}">
                  <a16:creationId xmlns:a16="http://schemas.microsoft.com/office/drawing/2014/main" id="{13A05185-BBAA-B74A-B495-556F59A26159}"/>
                </a:ext>
              </a:extLst>
            </p:cNvPr>
            <p:cNvSpPr/>
            <p:nvPr/>
          </p:nvSpPr>
          <p:spPr>
            <a:xfrm>
              <a:off x="4016893" y="2362891"/>
              <a:ext cx="515743" cy="515743"/>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A8772770-C68B-5B42-AC56-A828BE3D9633}"/>
                </a:ext>
              </a:extLst>
            </p:cNvPr>
            <p:cNvGrpSpPr/>
            <p:nvPr/>
          </p:nvGrpSpPr>
          <p:grpSpPr>
            <a:xfrm>
              <a:off x="4148215" y="2494236"/>
              <a:ext cx="287914" cy="245657"/>
              <a:chOff x="6833855" y="1118011"/>
              <a:chExt cx="604245" cy="515559"/>
            </a:xfrm>
          </p:grpSpPr>
          <p:sp>
            <p:nvSpPr>
              <p:cNvPr id="131" name="Right Arrow 130">
                <a:extLst>
                  <a:ext uri="{FF2B5EF4-FFF2-40B4-BE49-F238E27FC236}">
                    <a16:creationId xmlns:a16="http://schemas.microsoft.com/office/drawing/2014/main" id="{C763C18B-0FE0-2848-AE32-D7EA32D641AF}"/>
                  </a:ext>
                </a:extLst>
              </p:cNvPr>
              <p:cNvSpPr/>
              <p:nvPr/>
            </p:nvSpPr>
            <p:spPr>
              <a:xfrm>
                <a:off x="6858823" y="1118011"/>
                <a:ext cx="579277" cy="25263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ight Arrow 131">
                <a:extLst>
                  <a:ext uri="{FF2B5EF4-FFF2-40B4-BE49-F238E27FC236}">
                    <a16:creationId xmlns:a16="http://schemas.microsoft.com/office/drawing/2014/main" id="{55F02109-C7F2-1149-827E-EB44F90F11AE}"/>
                  </a:ext>
                </a:extLst>
              </p:cNvPr>
              <p:cNvSpPr/>
              <p:nvPr/>
            </p:nvSpPr>
            <p:spPr>
              <a:xfrm rot="10800000">
                <a:off x="6833855" y="1380931"/>
                <a:ext cx="579277" cy="252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5830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EE9D47-2DD9-5F44-A889-7D0FD9FCEF73}"/>
              </a:ext>
            </a:extLst>
          </p:cNvPr>
          <p:cNvSpPr/>
          <p:nvPr/>
        </p:nvSpPr>
        <p:spPr>
          <a:xfrm>
            <a:off x="0" y="-886"/>
            <a:ext cx="12192000" cy="6858000"/>
          </a:xfrm>
          <a:prstGeom prst="rect">
            <a:avLst/>
          </a:prstGeom>
          <a:gradFill>
            <a:gsLst>
              <a:gs pos="100000">
                <a:srgbClr val="00C9FF">
                  <a:alpha val="26000"/>
                </a:srgbClr>
              </a:gs>
              <a:gs pos="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99C9D09C-AFCB-2640-8704-BAC8728B5598}"/>
              </a:ext>
            </a:extLst>
          </p:cNvPr>
          <p:cNvSpPr/>
          <p:nvPr/>
        </p:nvSpPr>
        <p:spPr>
          <a:xfrm>
            <a:off x="9619089" y="1962068"/>
            <a:ext cx="216642" cy="1267184"/>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Icon&#10;&#10;Description automatically generated with medium confidence">
            <a:extLst>
              <a:ext uri="{FF2B5EF4-FFF2-40B4-BE49-F238E27FC236}">
                <a16:creationId xmlns:a16="http://schemas.microsoft.com/office/drawing/2014/main" id="{B46BDACE-31C4-F04F-A414-925BDA1A268D}"/>
              </a:ext>
            </a:extLst>
          </p:cNvPr>
          <p:cNvPicPr>
            <a:picLocks noChangeAspect="1"/>
          </p:cNvPicPr>
          <p:nvPr/>
        </p:nvPicPr>
        <p:blipFill>
          <a:blip r:embed="rId3"/>
          <a:stretch>
            <a:fillRect/>
          </a:stretch>
        </p:blipFill>
        <p:spPr>
          <a:xfrm>
            <a:off x="2109232" y="2095870"/>
            <a:ext cx="3354493" cy="4768541"/>
          </a:xfrm>
          <a:prstGeom prst="rect">
            <a:avLst/>
          </a:prstGeom>
        </p:spPr>
      </p:pic>
      <p:cxnSp>
        <p:nvCxnSpPr>
          <p:cNvPr id="35" name="Straight Connector 34">
            <a:extLst>
              <a:ext uri="{FF2B5EF4-FFF2-40B4-BE49-F238E27FC236}">
                <a16:creationId xmlns:a16="http://schemas.microsoft.com/office/drawing/2014/main" id="{4ABF1CBC-C6E0-4C49-8697-96941A672837}"/>
              </a:ext>
            </a:extLst>
          </p:cNvPr>
          <p:cNvCxnSpPr>
            <a:cxnSpLocks/>
          </p:cNvCxnSpPr>
          <p:nvPr/>
        </p:nvCxnSpPr>
        <p:spPr>
          <a:xfrm flipH="1" flipV="1">
            <a:off x="5052721" y="1327516"/>
            <a:ext cx="2227964" cy="452178"/>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F908EB11-CD42-7A42-AD62-277B30B934FE}"/>
              </a:ext>
            </a:extLst>
          </p:cNvPr>
          <p:cNvSpPr>
            <a:spLocks noGrp="1"/>
          </p:cNvSpPr>
          <p:nvPr>
            <p:ph type="body" sz="quarter" idx="11"/>
          </p:nvPr>
        </p:nvSpPr>
        <p:spPr/>
        <p:txBody>
          <a:bodyPr>
            <a:normAutofit fontScale="92500" lnSpcReduction="20000"/>
          </a:bodyPr>
          <a:lstStyle/>
          <a:p>
            <a:r>
              <a:rPr lang="en-US"/>
              <a:t>Accounts</a:t>
            </a:r>
          </a:p>
        </p:txBody>
      </p:sp>
      <p:sp>
        <p:nvSpPr>
          <p:cNvPr id="8" name="Rectangle 7">
            <a:extLst>
              <a:ext uri="{FF2B5EF4-FFF2-40B4-BE49-F238E27FC236}">
                <a16:creationId xmlns:a16="http://schemas.microsoft.com/office/drawing/2014/main" id="{859148C3-4536-3B42-9803-3D4936453DD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F779303-BBFB-F94A-B68F-612DC8207FA9}"/>
              </a:ext>
            </a:extLst>
          </p:cNvPr>
          <p:cNvGrpSpPr/>
          <p:nvPr/>
        </p:nvGrpSpPr>
        <p:grpSpPr>
          <a:xfrm>
            <a:off x="6885263" y="1347987"/>
            <a:ext cx="4595459" cy="4586631"/>
            <a:chOff x="7943492" y="1264063"/>
            <a:chExt cx="4595459" cy="4586631"/>
          </a:xfrm>
        </p:grpSpPr>
        <p:cxnSp>
          <p:nvCxnSpPr>
            <p:cNvPr id="39" name="Straight Connector 38">
              <a:extLst>
                <a:ext uri="{FF2B5EF4-FFF2-40B4-BE49-F238E27FC236}">
                  <a16:creationId xmlns:a16="http://schemas.microsoft.com/office/drawing/2014/main" id="{F6D7505B-217C-DB40-ACFC-F615B6598DE7}"/>
                </a:ext>
              </a:extLst>
            </p:cNvPr>
            <p:cNvCxnSpPr>
              <a:cxnSpLocks/>
              <a:stCxn id="40" idx="2"/>
            </p:cNvCxnSpPr>
            <p:nvPr/>
          </p:nvCxnSpPr>
          <p:spPr>
            <a:xfrm>
              <a:off x="7943492" y="1264063"/>
              <a:ext cx="2052036" cy="4288491"/>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C8F374E7-0E51-CA4F-BB5E-D7E5C3553167}"/>
                </a:ext>
              </a:extLst>
            </p:cNvPr>
            <p:cNvSpPr/>
            <p:nvPr/>
          </p:nvSpPr>
          <p:spPr>
            <a:xfrm>
              <a:off x="9865005" y="4882457"/>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a:extLst>
                <a:ext uri="{FF2B5EF4-FFF2-40B4-BE49-F238E27FC236}">
                  <a16:creationId xmlns:a16="http://schemas.microsoft.com/office/drawing/2014/main" id="{3A4AFDAE-5ACC-EF45-9262-FDE89FF164FF}"/>
                </a:ext>
              </a:extLst>
            </p:cNvPr>
            <p:cNvSpPr txBox="1"/>
            <p:nvPr/>
          </p:nvSpPr>
          <p:spPr>
            <a:xfrm>
              <a:off x="9865004" y="5085228"/>
              <a:ext cx="2673947" cy="560923"/>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Risk Propensity</a:t>
              </a:r>
            </a:p>
            <a:p>
              <a:pPr algn="ctr">
                <a:lnSpc>
                  <a:spcPct val="110000"/>
                </a:lnSpc>
              </a:pPr>
              <a:r>
                <a:rPr lang="en-US" sz="1400">
                  <a:latin typeface="Poppins" pitchFamily="2" charset="77"/>
                  <a:cs typeface="Poppins" pitchFamily="2" charset="77"/>
                </a:rPr>
                <a:t>She is unlikely to default </a:t>
              </a:r>
            </a:p>
          </p:txBody>
        </p:sp>
      </p:grpSp>
      <p:sp>
        <p:nvSpPr>
          <p:cNvPr id="41" name="Rounded Rectangle 40">
            <a:extLst>
              <a:ext uri="{FF2B5EF4-FFF2-40B4-BE49-F238E27FC236}">
                <a16:creationId xmlns:a16="http://schemas.microsoft.com/office/drawing/2014/main" id="{A89F8AD1-B13B-1741-BBD1-DFF225189B62}"/>
              </a:ext>
            </a:extLst>
          </p:cNvPr>
          <p:cNvSpPr/>
          <p:nvPr/>
        </p:nvSpPr>
        <p:spPr>
          <a:xfrm>
            <a:off x="-683649" y="769277"/>
            <a:ext cx="7594403" cy="1267690"/>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TextBox 46">
            <a:extLst>
              <a:ext uri="{FF2B5EF4-FFF2-40B4-BE49-F238E27FC236}">
                <a16:creationId xmlns:a16="http://schemas.microsoft.com/office/drawing/2014/main" id="{075502D0-233C-2F45-B1CF-5A0FC4893653}"/>
              </a:ext>
            </a:extLst>
          </p:cNvPr>
          <p:cNvSpPr txBox="1"/>
          <p:nvPr/>
        </p:nvSpPr>
        <p:spPr>
          <a:xfrm>
            <a:off x="401891" y="1003209"/>
            <a:ext cx="5893962" cy="861774"/>
          </a:xfrm>
          <a:prstGeom prst="rect">
            <a:avLst/>
          </a:prstGeom>
          <a:noFill/>
        </p:spPr>
        <p:txBody>
          <a:bodyPr wrap="square" rtlCol="0">
            <a:spAutoFit/>
          </a:bodyPr>
          <a:lstStyle/>
          <a:p>
            <a:r>
              <a:rPr lang="en-US" sz="2400">
                <a:latin typeface="Poppins" pitchFamily="2" charset="77"/>
                <a:cs typeface="Poppins" pitchFamily="2" charset="77"/>
              </a:rPr>
              <a:t>Before we offer her a loan, how likely is she to default in the future?</a:t>
            </a:r>
          </a:p>
        </p:txBody>
      </p:sp>
      <p:pic>
        <p:nvPicPr>
          <p:cNvPr id="4" name="Picture 3" descr="Icon&#10;&#10;Description automatically generated">
            <a:extLst>
              <a:ext uri="{FF2B5EF4-FFF2-40B4-BE49-F238E27FC236}">
                <a16:creationId xmlns:a16="http://schemas.microsoft.com/office/drawing/2014/main" id="{1FCED27F-E02F-804A-A912-FE59AC21BEE6}"/>
              </a:ext>
            </a:extLst>
          </p:cNvPr>
          <p:cNvPicPr>
            <a:picLocks noChangeAspect="1"/>
          </p:cNvPicPr>
          <p:nvPr/>
        </p:nvPicPr>
        <p:blipFill rotWithShape="1">
          <a:blip r:embed="rId4"/>
          <a:srcRect r="73585" b="77447"/>
          <a:stretch/>
        </p:blipFill>
        <p:spPr>
          <a:xfrm>
            <a:off x="4937661" y="2503481"/>
            <a:ext cx="932599" cy="968131"/>
          </a:xfrm>
          <a:prstGeom prst="rect">
            <a:avLst/>
          </a:prstGeom>
        </p:spPr>
      </p:pic>
      <p:pic>
        <p:nvPicPr>
          <p:cNvPr id="23" name="Picture 22" descr="Icon&#10;&#10;Description automatically generated">
            <a:extLst>
              <a:ext uri="{FF2B5EF4-FFF2-40B4-BE49-F238E27FC236}">
                <a16:creationId xmlns:a16="http://schemas.microsoft.com/office/drawing/2014/main" id="{421ED1E7-A8F2-3E4D-A7AF-BF75AD5ED9E4}"/>
              </a:ext>
            </a:extLst>
          </p:cNvPr>
          <p:cNvPicPr>
            <a:picLocks noChangeAspect="1"/>
          </p:cNvPicPr>
          <p:nvPr/>
        </p:nvPicPr>
        <p:blipFill rotWithShape="1">
          <a:blip r:embed="rId4"/>
          <a:srcRect l="56233" t="80352" r="17352" b="-2905"/>
          <a:stretch/>
        </p:blipFill>
        <p:spPr>
          <a:xfrm>
            <a:off x="5592247" y="3428114"/>
            <a:ext cx="932599" cy="968131"/>
          </a:xfrm>
          <a:prstGeom prst="rect">
            <a:avLst/>
          </a:prstGeom>
        </p:spPr>
      </p:pic>
      <p:pic>
        <p:nvPicPr>
          <p:cNvPr id="10" name="Picture 9" descr="Background pattern&#10;&#10;Description automatically generated">
            <a:extLst>
              <a:ext uri="{FF2B5EF4-FFF2-40B4-BE49-F238E27FC236}">
                <a16:creationId xmlns:a16="http://schemas.microsoft.com/office/drawing/2014/main" id="{13AFD54F-8BE9-E143-8033-17D32D7A8EDD}"/>
              </a:ext>
            </a:extLst>
          </p:cNvPr>
          <p:cNvPicPr>
            <a:picLocks noChangeAspect="1"/>
          </p:cNvPicPr>
          <p:nvPr/>
        </p:nvPicPr>
        <p:blipFill>
          <a:blip r:embed="rId5">
            <a:alphaModFix amt="35000"/>
          </a:blip>
          <a:stretch>
            <a:fillRect/>
          </a:stretch>
        </p:blipFill>
        <p:spPr>
          <a:xfrm>
            <a:off x="810333" y="4466492"/>
            <a:ext cx="1358634" cy="2387600"/>
          </a:xfrm>
          <a:prstGeom prst="rect">
            <a:avLst/>
          </a:prstGeom>
        </p:spPr>
      </p:pic>
      <p:pic>
        <p:nvPicPr>
          <p:cNvPr id="33" name="Picture 32" descr="A picture containing clock&#10;&#10;Description automatically generated">
            <a:extLst>
              <a:ext uri="{FF2B5EF4-FFF2-40B4-BE49-F238E27FC236}">
                <a16:creationId xmlns:a16="http://schemas.microsoft.com/office/drawing/2014/main" id="{B2907217-89F7-6942-938B-0E6BA606693B}"/>
              </a:ext>
            </a:extLst>
          </p:cNvPr>
          <p:cNvPicPr>
            <a:picLocks noChangeAspect="1"/>
          </p:cNvPicPr>
          <p:nvPr/>
        </p:nvPicPr>
        <p:blipFill>
          <a:blip r:embed="rId6"/>
          <a:stretch>
            <a:fillRect/>
          </a:stretch>
        </p:blipFill>
        <p:spPr>
          <a:xfrm flipH="1">
            <a:off x="1503342" y="2333581"/>
            <a:ext cx="954735" cy="954735"/>
          </a:xfrm>
          <a:prstGeom prst="rect">
            <a:avLst/>
          </a:prstGeom>
        </p:spPr>
      </p:pic>
      <p:grpSp>
        <p:nvGrpSpPr>
          <p:cNvPr id="13" name="Group 12">
            <a:extLst>
              <a:ext uri="{FF2B5EF4-FFF2-40B4-BE49-F238E27FC236}">
                <a16:creationId xmlns:a16="http://schemas.microsoft.com/office/drawing/2014/main" id="{FB0600D1-8076-104B-A0D0-4F833DF8613F}"/>
              </a:ext>
            </a:extLst>
          </p:cNvPr>
          <p:cNvGrpSpPr/>
          <p:nvPr/>
        </p:nvGrpSpPr>
        <p:grpSpPr>
          <a:xfrm>
            <a:off x="8868620" y="3222726"/>
            <a:ext cx="2673947" cy="968237"/>
            <a:chOff x="8868620" y="3293312"/>
            <a:chExt cx="2673947" cy="968237"/>
          </a:xfrm>
        </p:grpSpPr>
        <p:sp>
          <p:nvSpPr>
            <p:cNvPr id="29" name="Rounded Rectangle 28">
              <a:extLst>
                <a:ext uri="{FF2B5EF4-FFF2-40B4-BE49-F238E27FC236}">
                  <a16:creationId xmlns:a16="http://schemas.microsoft.com/office/drawing/2014/main" id="{0ED0522C-C06E-2041-BB71-2AE1C3640B06}"/>
                </a:ext>
              </a:extLst>
            </p:cNvPr>
            <p:cNvSpPr/>
            <p:nvPr/>
          </p:nvSpPr>
          <p:spPr>
            <a:xfrm>
              <a:off x="8868621" y="3293312"/>
              <a:ext cx="2673946" cy="968237"/>
            </a:xfrm>
            <a:prstGeom prst="roundRect">
              <a:avLst/>
            </a:prstGeom>
            <a:gradFill>
              <a:gsLst>
                <a:gs pos="0">
                  <a:schemeClr val="accent2"/>
                </a:gs>
                <a:gs pos="91000">
                  <a:schemeClr val="accent2">
                    <a:lumMod val="40000"/>
                    <a:lumOff val="6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328CCAC0-54CF-D145-8D78-0CF1CB83CC22}"/>
                </a:ext>
              </a:extLst>
            </p:cNvPr>
            <p:cNvSpPr txBox="1"/>
            <p:nvPr/>
          </p:nvSpPr>
          <p:spPr>
            <a:xfrm>
              <a:off x="8868620" y="3641231"/>
              <a:ext cx="2673947" cy="323935"/>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Defaulter Profile</a:t>
              </a:r>
            </a:p>
          </p:txBody>
        </p:sp>
      </p:grpSp>
      <p:grpSp>
        <p:nvGrpSpPr>
          <p:cNvPr id="12" name="Group 11">
            <a:extLst>
              <a:ext uri="{FF2B5EF4-FFF2-40B4-BE49-F238E27FC236}">
                <a16:creationId xmlns:a16="http://schemas.microsoft.com/office/drawing/2014/main" id="{A0144B16-8A89-6844-9CBB-E3586CEFD69F}"/>
              </a:ext>
            </a:extLst>
          </p:cNvPr>
          <p:cNvGrpSpPr/>
          <p:nvPr/>
        </p:nvGrpSpPr>
        <p:grpSpPr>
          <a:xfrm>
            <a:off x="6979994" y="1196764"/>
            <a:ext cx="4538740" cy="760942"/>
            <a:chOff x="6979994" y="1196764"/>
            <a:chExt cx="4538740" cy="760942"/>
          </a:xfrm>
        </p:grpSpPr>
        <p:cxnSp>
          <p:nvCxnSpPr>
            <p:cNvPr id="34" name="Straight Connector 33">
              <a:extLst>
                <a:ext uri="{FF2B5EF4-FFF2-40B4-BE49-F238E27FC236}">
                  <a16:creationId xmlns:a16="http://schemas.microsoft.com/office/drawing/2014/main" id="{DF30C4D7-F9FB-854C-93EE-50F3AF47DC29}"/>
                </a:ext>
              </a:extLst>
            </p:cNvPr>
            <p:cNvCxnSpPr>
              <a:cxnSpLocks/>
              <a:stCxn id="42" idx="0"/>
            </p:cNvCxnSpPr>
            <p:nvPr/>
          </p:nvCxnSpPr>
          <p:spPr>
            <a:xfrm>
              <a:off x="6979994" y="1339486"/>
              <a:ext cx="2004932" cy="217213"/>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3FA0CF25-AF43-AF49-9109-5A411479AFF9}"/>
                </a:ext>
              </a:extLst>
            </p:cNvPr>
            <p:cNvSpPr/>
            <p:nvPr/>
          </p:nvSpPr>
          <p:spPr>
            <a:xfrm>
              <a:off x="8844788" y="1196764"/>
              <a:ext cx="2673946" cy="760942"/>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TextBox 25">
              <a:extLst>
                <a:ext uri="{FF2B5EF4-FFF2-40B4-BE49-F238E27FC236}">
                  <a16:creationId xmlns:a16="http://schemas.microsoft.com/office/drawing/2014/main" id="{37955E77-73CD-9641-8F0D-318BB9CDB891}"/>
                </a:ext>
              </a:extLst>
            </p:cNvPr>
            <p:cNvSpPr txBox="1"/>
            <p:nvPr/>
          </p:nvSpPr>
          <p:spPr>
            <a:xfrm>
              <a:off x="8844787" y="1427776"/>
              <a:ext cx="2673947" cy="323935"/>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Deposit History</a:t>
              </a:r>
            </a:p>
          </p:txBody>
        </p:sp>
      </p:grpSp>
      <p:grpSp>
        <p:nvGrpSpPr>
          <p:cNvPr id="19" name="Group 18">
            <a:extLst>
              <a:ext uri="{FF2B5EF4-FFF2-40B4-BE49-F238E27FC236}">
                <a16:creationId xmlns:a16="http://schemas.microsoft.com/office/drawing/2014/main" id="{EA09176B-A1CA-3C48-ABAF-E63158C29934}"/>
              </a:ext>
            </a:extLst>
          </p:cNvPr>
          <p:cNvGrpSpPr/>
          <p:nvPr/>
        </p:nvGrpSpPr>
        <p:grpSpPr>
          <a:xfrm>
            <a:off x="6814270" y="1424577"/>
            <a:ext cx="4719362" cy="1543533"/>
            <a:chOff x="6814270" y="1424577"/>
            <a:chExt cx="4719362" cy="1543533"/>
          </a:xfrm>
        </p:grpSpPr>
        <p:cxnSp>
          <p:nvCxnSpPr>
            <p:cNvPr id="36" name="Straight Connector 35">
              <a:extLst>
                <a:ext uri="{FF2B5EF4-FFF2-40B4-BE49-F238E27FC236}">
                  <a16:creationId xmlns:a16="http://schemas.microsoft.com/office/drawing/2014/main" id="{B65B2AD4-F36C-B743-B44C-C33B31F0B490}"/>
                </a:ext>
              </a:extLst>
            </p:cNvPr>
            <p:cNvCxnSpPr>
              <a:cxnSpLocks/>
              <a:stCxn id="42" idx="1"/>
            </p:cNvCxnSpPr>
            <p:nvPr/>
          </p:nvCxnSpPr>
          <p:spPr>
            <a:xfrm>
              <a:off x="6814270" y="1424577"/>
              <a:ext cx="2286402" cy="1173844"/>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E3F2B9D4-6481-BA4B-A48B-8470009438D6}"/>
                </a:ext>
              </a:extLst>
            </p:cNvPr>
            <p:cNvSpPr/>
            <p:nvPr/>
          </p:nvSpPr>
          <p:spPr>
            <a:xfrm>
              <a:off x="8859686" y="2207169"/>
              <a:ext cx="2673946" cy="760941"/>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TextBox 27">
              <a:extLst>
                <a:ext uri="{FF2B5EF4-FFF2-40B4-BE49-F238E27FC236}">
                  <a16:creationId xmlns:a16="http://schemas.microsoft.com/office/drawing/2014/main" id="{599D75DC-FB82-5744-BD41-8CAA59D30059}"/>
                </a:ext>
              </a:extLst>
            </p:cNvPr>
            <p:cNvSpPr txBox="1"/>
            <p:nvPr/>
          </p:nvSpPr>
          <p:spPr>
            <a:xfrm>
              <a:off x="8859685" y="2433090"/>
              <a:ext cx="2673947" cy="323935"/>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Loan History</a:t>
              </a:r>
            </a:p>
          </p:txBody>
        </p:sp>
      </p:grpSp>
      <p:sp>
        <p:nvSpPr>
          <p:cNvPr id="48" name="Down Arrow 47">
            <a:extLst>
              <a:ext uri="{FF2B5EF4-FFF2-40B4-BE49-F238E27FC236}">
                <a16:creationId xmlns:a16="http://schemas.microsoft.com/office/drawing/2014/main" id="{C6BA20EF-F62C-C14C-A8DF-278ADD02D9C8}"/>
              </a:ext>
            </a:extLst>
          </p:cNvPr>
          <p:cNvSpPr/>
          <p:nvPr/>
        </p:nvSpPr>
        <p:spPr>
          <a:xfrm>
            <a:off x="10545064" y="2968109"/>
            <a:ext cx="216642" cy="261143"/>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wn Arrow 48">
            <a:extLst>
              <a:ext uri="{FF2B5EF4-FFF2-40B4-BE49-F238E27FC236}">
                <a16:creationId xmlns:a16="http://schemas.microsoft.com/office/drawing/2014/main" id="{8F27A34C-B5FD-D94F-A16A-791170DEEE43}"/>
              </a:ext>
            </a:extLst>
          </p:cNvPr>
          <p:cNvSpPr/>
          <p:nvPr/>
        </p:nvSpPr>
        <p:spPr>
          <a:xfrm>
            <a:off x="9945280" y="4179059"/>
            <a:ext cx="472960" cy="795830"/>
          </a:xfrm>
          <a:prstGeom prst="downArrow">
            <a:avLst/>
          </a:prstGeom>
          <a:gradFill>
            <a:gsLst>
              <a:gs pos="0">
                <a:srgbClr val="00C9FF"/>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7897B648-CC9E-4F42-9BBC-3808B044EEBC}"/>
              </a:ext>
            </a:extLst>
          </p:cNvPr>
          <p:cNvGrpSpPr/>
          <p:nvPr/>
        </p:nvGrpSpPr>
        <p:grpSpPr>
          <a:xfrm>
            <a:off x="6256168" y="769277"/>
            <a:ext cx="1216095" cy="1216095"/>
            <a:chOff x="6256168" y="769277"/>
            <a:chExt cx="1216095" cy="1216095"/>
          </a:xfrm>
        </p:grpSpPr>
        <p:sp>
          <p:nvSpPr>
            <p:cNvPr id="44" name="Oval 43">
              <a:extLst>
                <a:ext uri="{FF2B5EF4-FFF2-40B4-BE49-F238E27FC236}">
                  <a16:creationId xmlns:a16="http://schemas.microsoft.com/office/drawing/2014/main" id="{53DAE151-467B-A144-8CF6-1D33A7723278}"/>
                </a:ext>
              </a:extLst>
            </p:cNvPr>
            <p:cNvSpPr/>
            <p:nvPr/>
          </p:nvSpPr>
          <p:spPr>
            <a:xfrm>
              <a:off x="6256168" y="769277"/>
              <a:ext cx="1216095" cy="1216095"/>
            </a:xfrm>
            <a:prstGeom prst="ellipse">
              <a:avLst/>
            </a:prstGeom>
            <a:solidFill>
              <a:schemeClr val="accent5"/>
            </a:solidFill>
            <a:ln w="1143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DD1E29A-7990-314B-BA4B-F017A6081B45}"/>
                </a:ext>
              </a:extLst>
            </p:cNvPr>
            <p:cNvGrpSpPr/>
            <p:nvPr/>
          </p:nvGrpSpPr>
          <p:grpSpPr>
            <a:xfrm>
              <a:off x="6502630" y="1011887"/>
              <a:ext cx="723169" cy="703022"/>
              <a:chOff x="6297791" y="449288"/>
              <a:chExt cx="1725151" cy="1677087"/>
            </a:xfrm>
          </p:grpSpPr>
          <p:sp>
            <p:nvSpPr>
              <p:cNvPr id="40" name="Rounded Rectangle 39">
                <a:extLst>
                  <a:ext uri="{FF2B5EF4-FFF2-40B4-BE49-F238E27FC236}">
                    <a16:creationId xmlns:a16="http://schemas.microsoft.com/office/drawing/2014/main" id="{49A532E4-56DA-0F48-97EA-7BCCBACD3239}"/>
                  </a:ext>
                </a:extLst>
              </p:cNvPr>
              <p:cNvSpPr/>
              <p:nvPr/>
            </p:nvSpPr>
            <p:spPr>
              <a:xfrm rot="20761688">
                <a:off x="6297791" y="841304"/>
                <a:ext cx="1725151" cy="415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75101010-94A2-0B45-917C-69BD5C26FD53}"/>
                  </a:ext>
                </a:extLst>
              </p:cNvPr>
              <p:cNvSpPr/>
              <p:nvPr/>
            </p:nvSpPr>
            <p:spPr>
              <a:xfrm rot="345259">
                <a:off x="7039342" y="1229572"/>
                <a:ext cx="745995" cy="483206"/>
              </a:xfrm>
              <a:prstGeom prst="roundRect">
                <a:avLst/>
              </a:prstGeom>
              <a:solidFill>
                <a:srgbClr val="2F5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0A43F487-2C0D-8F4E-BFA7-695F3D6C6C3E}"/>
                  </a:ext>
                </a:extLst>
              </p:cNvPr>
              <p:cNvSpPr/>
              <p:nvPr/>
            </p:nvSpPr>
            <p:spPr>
              <a:xfrm rot="20973267">
                <a:off x="6645456" y="1646887"/>
                <a:ext cx="476664" cy="465483"/>
              </a:xfrm>
              <a:prstGeom prst="roundRect">
                <a:avLst/>
              </a:prstGeom>
              <a:solidFill>
                <a:srgbClr val="577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ECD165FA-3286-3047-B280-3F59D1B7E2BB}"/>
                  </a:ext>
                </a:extLst>
              </p:cNvPr>
              <p:cNvSpPr/>
              <p:nvPr/>
            </p:nvSpPr>
            <p:spPr>
              <a:xfrm rot="496985">
                <a:off x="7163445" y="1733149"/>
                <a:ext cx="380368" cy="39322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079790D9-582A-E749-8C5A-FB68A3760BE5}"/>
                  </a:ext>
                </a:extLst>
              </p:cNvPr>
              <p:cNvSpPr/>
              <p:nvPr/>
            </p:nvSpPr>
            <p:spPr>
              <a:xfrm rot="21424654">
                <a:off x="6716710" y="449288"/>
                <a:ext cx="638238" cy="399149"/>
              </a:xfrm>
              <a:prstGeom prst="roundRect">
                <a:avLst/>
              </a:prstGeom>
              <a:solidFill>
                <a:srgbClr val="809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7290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22" presetClass="entr" presetSubtype="1" fill="hold" grpId="0" nodeType="afterEffect">
                                  <p:stCondLst>
                                    <p:cond delay="1000"/>
                                  </p:stCondLst>
                                  <p:childTnLst>
                                    <p:set>
                                      <p:cBhvr>
                                        <p:cTn id="26" dur="1" fill="hold">
                                          <p:stCondLst>
                                            <p:cond delay="0"/>
                                          </p:stCondLst>
                                        </p:cTn>
                                        <p:tgtEl>
                                          <p:spTgt spid="49"/>
                                        </p:tgtEl>
                                        <p:attrNameLst>
                                          <p:attrName>style.visibility</p:attrName>
                                        </p:attrNameLst>
                                      </p:cBhvr>
                                      <p:to>
                                        <p:strVal val="visible"/>
                                      </p:to>
                                    </p:set>
                                    <p:animEffect transition="in" filter="wipe(up)">
                                      <p:cBhvr>
                                        <p:cTn id="27" dur="500"/>
                                        <p:tgtEl>
                                          <p:spTgt spid="49"/>
                                        </p:tgtEl>
                                      </p:cBhvr>
                                    </p:animEffect>
                                  </p:childTnLst>
                                </p:cTn>
                              </p:par>
                            </p:childTnLst>
                          </p:cTn>
                        </p:par>
                        <p:par>
                          <p:cTn id="28" fill="hold">
                            <p:stCondLst>
                              <p:cond delay="4000"/>
                            </p:stCondLst>
                            <p:childTnLst>
                              <p:par>
                                <p:cTn id="29" presetID="9" presetClass="entr" presetSubtype="0" fill="hold" nodeType="afterEffect">
                                  <p:stCondLst>
                                    <p:cond delay="50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8" grpId="0" animBg="1"/>
      <p:bldP spid="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EE9D47-2DD9-5F44-A889-7D0FD9FCEF73}"/>
              </a:ext>
            </a:extLst>
          </p:cNvPr>
          <p:cNvSpPr/>
          <p:nvPr/>
        </p:nvSpPr>
        <p:spPr>
          <a:xfrm>
            <a:off x="0" y="1"/>
            <a:ext cx="12192000" cy="6858000"/>
          </a:xfrm>
          <a:prstGeom prst="rect">
            <a:avLst/>
          </a:prstGeom>
          <a:gradFill>
            <a:gsLst>
              <a:gs pos="100000">
                <a:srgbClr val="00C9FF">
                  <a:alpha val="26000"/>
                </a:srgbClr>
              </a:gs>
              <a:gs pos="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E67A309A-D15E-1941-82B0-E3DAA0B6DA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49428" y="1403122"/>
            <a:ext cx="7728117" cy="6056070"/>
          </a:xfrm>
          <a:prstGeom prst="rect">
            <a:avLst/>
          </a:prstGeom>
        </p:spPr>
      </p:pic>
      <p:pic>
        <p:nvPicPr>
          <p:cNvPr id="18" name="Picture 17" descr="Icon&#10;&#10;Description automatically generated with medium confidence">
            <a:extLst>
              <a:ext uri="{FF2B5EF4-FFF2-40B4-BE49-F238E27FC236}">
                <a16:creationId xmlns:a16="http://schemas.microsoft.com/office/drawing/2014/main" id="{B46BDACE-31C4-F04F-A414-925BDA1A268D}"/>
              </a:ext>
            </a:extLst>
          </p:cNvPr>
          <p:cNvPicPr>
            <a:picLocks noChangeAspect="1"/>
          </p:cNvPicPr>
          <p:nvPr/>
        </p:nvPicPr>
        <p:blipFill>
          <a:blip r:embed="rId5"/>
          <a:stretch>
            <a:fillRect/>
          </a:stretch>
        </p:blipFill>
        <p:spPr>
          <a:xfrm flipH="1">
            <a:off x="-923511" y="2094632"/>
            <a:ext cx="3354493" cy="4768541"/>
          </a:xfrm>
          <a:prstGeom prst="rect">
            <a:avLst/>
          </a:prstGeom>
        </p:spPr>
      </p:pic>
      <p:sp>
        <p:nvSpPr>
          <p:cNvPr id="9" name="Text Placeholder 8">
            <a:extLst>
              <a:ext uri="{FF2B5EF4-FFF2-40B4-BE49-F238E27FC236}">
                <a16:creationId xmlns:a16="http://schemas.microsoft.com/office/drawing/2014/main" id="{F908EB11-CD42-7A42-AD62-277B30B934FE}"/>
              </a:ext>
            </a:extLst>
          </p:cNvPr>
          <p:cNvSpPr>
            <a:spLocks noGrp="1"/>
          </p:cNvSpPr>
          <p:nvPr>
            <p:ph type="body" sz="quarter" idx="11"/>
          </p:nvPr>
        </p:nvSpPr>
        <p:spPr/>
        <p:txBody>
          <a:bodyPr>
            <a:normAutofit fontScale="92500" lnSpcReduction="20000"/>
          </a:bodyPr>
          <a:lstStyle/>
          <a:p>
            <a:r>
              <a:rPr lang="en-US"/>
              <a:t>Accounts</a:t>
            </a:r>
          </a:p>
        </p:txBody>
      </p:sp>
      <p:sp>
        <p:nvSpPr>
          <p:cNvPr id="8" name="Rectangle 7">
            <a:extLst>
              <a:ext uri="{FF2B5EF4-FFF2-40B4-BE49-F238E27FC236}">
                <a16:creationId xmlns:a16="http://schemas.microsoft.com/office/drawing/2014/main" id="{859148C3-4536-3B42-9803-3D4936453DD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8D03BC5-63C2-B746-AC44-41A2CCDA08CC}"/>
              </a:ext>
            </a:extLst>
          </p:cNvPr>
          <p:cNvGrpSpPr/>
          <p:nvPr/>
        </p:nvGrpSpPr>
        <p:grpSpPr>
          <a:xfrm>
            <a:off x="6487662" y="1397058"/>
            <a:ext cx="4775935" cy="1969461"/>
            <a:chOff x="6487662" y="1397058"/>
            <a:chExt cx="4775935" cy="1969461"/>
          </a:xfrm>
        </p:grpSpPr>
        <p:cxnSp>
          <p:nvCxnSpPr>
            <p:cNvPr id="35" name="Straight Connector 34">
              <a:extLst>
                <a:ext uri="{FF2B5EF4-FFF2-40B4-BE49-F238E27FC236}">
                  <a16:creationId xmlns:a16="http://schemas.microsoft.com/office/drawing/2014/main" id="{4ABF1CBC-C6E0-4C49-8697-96941A672837}"/>
                </a:ext>
              </a:extLst>
            </p:cNvPr>
            <p:cNvCxnSpPr>
              <a:cxnSpLocks/>
              <a:endCxn id="43" idx="2"/>
            </p:cNvCxnSpPr>
            <p:nvPr/>
          </p:nvCxnSpPr>
          <p:spPr>
            <a:xfrm flipH="1" flipV="1">
              <a:off x="6487662" y="1397058"/>
              <a:ext cx="2274055" cy="1190373"/>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86D3B267-68E4-4048-82BA-A78B419F4E56}"/>
                </a:ext>
              </a:extLst>
            </p:cNvPr>
            <p:cNvSpPr/>
            <p:nvPr/>
          </p:nvSpPr>
          <p:spPr>
            <a:xfrm>
              <a:off x="8589650" y="2003930"/>
              <a:ext cx="2673946" cy="1159456"/>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7F869156-343A-F649-9531-E087810AAEF4}"/>
                </a:ext>
              </a:extLst>
            </p:cNvPr>
            <p:cNvSpPr txBox="1"/>
            <p:nvPr/>
          </p:nvSpPr>
          <p:spPr>
            <a:xfrm>
              <a:off x="8589650" y="2094632"/>
              <a:ext cx="2673947" cy="1271887"/>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Checking Account</a:t>
              </a:r>
            </a:p>
            <a:p>
              <a:pPr algn="ctr">
                <a:lnSpc>
                  <a:spcPct val="110000"/>
                </a:lnSpc>
              </a:pPr>
              <a:r>
                <a:rPr lang="en-US" sz="1400">
                  <a:latin typeface="Poppins" pitchFamily="2" charset="77"/>
                  <a:cs typeface="Poppins" pitchFamily="2" charset="77"/>
                </a:rPr>
                <a:t>Balance dropped from  $13,205.20 to $1,400.00 </a:t>
              </a:r>
              <a:br>
                <a:rPr lang="en-US" sz="1400">
                  <a:latin typeface="Poppins" pitchFamily="2" charset="77"/>
                  <a:cs typeface="Poppins" pitchFamily="2" charset="77"/>
                </a:rPr>
              </a:br>
              <a:r>
                <a:rPr lang="en-US" sz="1400">
                  <a:latin typeface="Poppins" pitchFamily="2" charset="77"/>
                  <a:cs typeface="Poppins" pitchFamily="2" charset="77"/>
                </a:rPr>
                <a:t>this month.</a:t>
              </a:r>
              <a:endParaRPr lang="en-US" sz="1600">
                <a:latin typeface="Poppins" pitchFamily="2" charset="77"/>
                <a:cs typeface="Poppins" pitchFamily="2" charset="77"/>
              </a:endParaRPr>
            </a:p>
            <a:p>
              <a:pPr algn="ctr">
                <a:lnSpc>
                  <a:spcPct val="110000"/>
                </a:lnSpc>
              </a:pPr>
              <a:endParaRPr lang="en-US" sz="1400">
                <a:solidFill>
                  <a:srgbClr val="002E5C"/>
                </a:solidFill>
                <a:latin typeface="Poppins" pitchFamily="2" charset="77"/>
                <a:ea typeface="Open Sans" panose="020B0606030504020204" pitchFamily="34" charset="0"/>
                <a:cs typeface="Poppins" pitchFamily="2" charset="77"/>
              </a:endParaRPr>
            </a:p>
          </p:txBody>
        </p:sp>
      </p:grpSp>
      <p:grpSp>
        <p:nvGrpSpPr>
          <p:cNvPr id="5" name="Group 4">
            <a:extLst>
              <a:ext uri="{FF2B5EF4-FFF2-40B4-BE49-F238E27FC236}">
                <a16:creationId xmlns:a16="http://schemas.microsoft.com/office/drawing/2014/main" id="{4E49DDFB-9B50-B34B-8F3E-387FDD93B113}"/>
              </a:ext>
            </a:extLst>
          </p:cNvPr>
          <p:cNvGrpSpPr/>
          <p:nvPr/>
        </p:nvGrpSpPr>
        <p:grpSpPr>
          <a:xfrm>
            <a:off x="6450905" y="1404009"/>
            <a:ext cx="3135048" cy="4244032"/>
            <a:chOff x="6450905" y="1404009"/>
            <a:chExt cx="3135048" cy="4244032"/>
          </a:xfrm>
        </p:grpSpPr>
        <p:cxnSp>
          <p:nvCxnSpPr>
            <p:cNvPr id="39" name="Straight Connector 38">
              <a:extLst>
                <a:ext uri="{FF2B5EF4-FFF2-40B4-BE49-F238E27FC236}">
                  <a16:creationId xmlns:a16="http://schemas.microsoft.com/office/drawing/2014/main" id="{F6D7505B-217C-DB40-ACFC-F615B6598DE7}"/>
                </a:ext>
              </a:extLst>
            </p:cNvPr>
            <p:cNvCxnSpPr>
              <a:cxnSpLocks/>
            </p:cNvCxnSpPr>
            <p:nvPr/>
          </p:nvCxnSpPr>
          <p:spPr>
            <a:xfrm>
              <a:off x="6450905" y="1404009"/>
              <a:ext cx="1845479" cy="3361085"/>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C8F374E7-0E51-CA4F-BB5E-D7E5C3553167}"/>
                </a:ext>
              </a:extLst>
            </p:cNvPr>
            <p:cNvSpPr/>
            <p:nvPr/>
          </p:nvSpPr>
          <p:spPr>
            <a:xfrm>
              <a:off x="6912006" y="4507821"/>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a:extLst>
                <a:ext uri="{FF2B5EF4-FFF2-40B4-BE49-F238E27FC236}">
                  <a16:creationId xmlns:a16="http://schemas.microsoft.com/office/drawing/2014/main" id="{3A4AFDAE-5ACC-EF45-9262-FDE89FF164FF}"/>
                </a:ext>
              </a:extLst>
            </p:cNvPr>
            <p:cNvSpPr txBox="1"/>
            <p:nvPr/>
          </p:nvSpPr>
          <p:spPr>
            <a:xfrm>
              <a:off x="6912006" y="4598523"/>
              <a:ext cx="2673947" cy="1049518"/>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Auto Loan</a:t>
              </a:r>
            </a:p>
            <a:p>
              <a:pPr algn="ctr">
                <a:lnSpc>
                  <a:spcPct val="110000"/>
                </a:lnSpc>
              </a:pPr>
              <a:r>
                <a:rPr lang="en-US" sz="1400">
                  <a:latin typeface="Poppins" pitchFamily="2" charset="77"/>
                  <a:cs typeface="Poppins" pitchFamily="2" charset="77"/>
                </a:rPr>
                <a:t>Active since 12/14/19</a:t>
              </a:r>
            </a:p>
            <a:p>
              <a:pPr algn="ctr">
                <a:lnSpc>
                  <a:spcPct val="110000"/>
                </a:lnSpc>
              </a:pPr>
              <a:r>
                <a:rPr lang="en-US" sz="1400">
                  <a:latin typeface="Poppins" pitchFamily="2" charset="77"/>
                  <a:cs typeface="Poppins" pitchFamily="2" charset="77"/>
                </a:rPr>
                <a:t>Balance of $22,617.00</a:t>
              </a:r>
            </a:p>
            <a:p>
              <a:pPr algn="ctr"/>
              <a:endParaRPr lang="en-US" sz="1600">
                <a:latin typeface="Poppins" pitchFamily="2" charset="77"/>
                <a:cs typeface="Poppins" pitchFamily="2" charset="77"/>
              </a:endParaRPr>
            </a:p>
          </p:txBody>
        </p:sp>
      </p:grpSp>
      <p:sp>
        <p:nvSpPr>
          <p:cNvPr id="41" name="Rounded Rectangle 40">
            <a:extLst>
              <a:ext uri="{FF2B5EF4-FFF2-40B4-BE49-F238E27FC236}">
                <a16:creationId xmlns:a16="http://schemas.microsoft.com/office/drawing/2014/main" id="{A89F8AD1-B13B-1741-BBD1-DFF225189B62}"/>
              </a:ext>
            </a:extLst>
          </p:cNvPr>
          <p:cNvSpPr/>
          <p:nvPr/>
        </p:nvSpPr>
        <p:spPr>
          <a:xfrm>
            <a:off x="-683649" y="769277"/>
            <a:ext cx="7098497" cy="1267690"/>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TextBox 46">
            <a:extLst>
              <a:ext uri="{FF2B5EF4-FFF2-40B4-BE49-F238E27FC236}">
                <a16:creationId xmlns:a16="http://schemas.microsoft.com/office/drawing/2014/main" id="{075502D0-233C-2F45-B1CF-5A0FC4893653}"/>
              </a:ext>
            </a:extLst>
          </p:cNvPr>
          <p:cNvSpPr txBox="1"/>
          <p:nvPr/>
        </p:nvSpPr>
        <p:spPr>
          <a:xfrm>
            <a:off x="401891" y="1003209"/>
            <a:ext cx="4949972" cy="861774"/>
          </a:xfrm>
          <a:prstGeom prst="rect">
            <a:avLst/>
          </a:prstGeom>
          <a:noFill/>
        </p:spPr>
        <p:txBody>
          <a:bodyPr wrap="square" rtlCol="0">
            <a:spAutoFit/>
          </a:bodyPr>
          <a:lstStyle/>
          <a:p>
            <a:r>
              <a:rPr lang="en-US" sz="2400">
                <a:latin typeface="Poppins" pitchFamily="2" charset="77"/>
                <a:cs typeface="Poppins" pitchFamily="2" charset="77"/>
              </a:rPr>
              <a:t>Is this customer likely to churn in the next 30 days?</a:t>
            </a:r>
          </a:p>
        </p:txBody>
      </p:sp>
      <p:pic>
        <p:nvPicPr>
          <p:cNvPr id="25" name="Picture 24" descr="A picture containing text, vector graphics&#10;&#10;Description automatically generated">
            <a:extLst>
              <a:ext uri="{FF2B5EF4-FFF2-40B4-BE49-F238E27FC236}">
                <a16:creationId xmlns:a16="http://schemas.microsoft.com/office/drawing/2014/main" id="{EC56CFD7-DA7E-2E48-B776-032968182717}"/>
              </a:ext>
            </a:extLst>
          </p:cNvPr>
          <p:cNvPicPr>
            <a:picLocks noChangeAspect="1"/>
          </p:cNvPicPr>
          <p:nvPr/>
        </p:nvPicPr>
        <p:blipFill>
          <a:blip r:embed="rId6">
            <a:alphaModFix amt="50000"/>
          </a:blip>
          <a:stretch>
            <a:fillRect/>
          </a:stretch>
        </p:blipFill>
        <p:spPr>
          <a:xfrm>
            <a:off x="3437533" y="4135222"/>
            <a:ext cx="1771771" cy="2760666"/>
          </a:xfrm>
          <a:prstGeom prst="rect">
            <a:avLst/>
          </a:prstGeom>
        </p:spPr>
      </p:pic>
      <p:grpSp>
        <p:nvGrpSpPr>
          <p:cNvPr id="6" name="Group 5">
            <a:extLst>
              <a:ext uri="{FF2B5EF4-FFF2-40B4-BE49-F238E27FC236}">
                <a16:creationId xmlns:a16="http://schemas.microsoft.com/office/drawing/2014/main" id="{5A19AD34-135B-7D47-83F6-D29F3807C15E}"/>
              </a:ext>
            </a:extLst>
          </p:cNvPr>
          <p:cNvGrpSpPr/>
          <p:nvPr/>
        </p:nvGrpSpPr>
        <p:grpSpPr>
          <a:xfrm>
            <a:off x="5897669" y="780122"/>
            <a:ext cx="1216095" cy="1216095"/>
            <a:chOff x="6641431" y="769277"/>
            <a:chExt cx="1216095" cy="1216095"/>
          </a:xfrm>
        </p:grpSpPr>
        <p:sp>
          <p:nvSpPr>
            <p:cNvPr id="44" name="Oval 43">
              <a:extLst>
                <a:ext uri="{FF2B5EF4-FFF2-40B4-BE49-F238E27FC236}">
                  <a16:creationId xmlns:a16="http://schemas.microsoft.com/office/drawing/2014/main" id="{53DAE151-467B-A144-8CF6-1D33A7723278}"/>
                </a:ext>
              </a:extLst>
            </p:cNvPr>
            <p:cNvSpPr/>
            <p:nvPr/>
          </p:nvSpPr>
          <p:spPr>
            <a:xfrm>
              <a:off x="6641431" y="769277"/>
              <a:ext cx="1216095" cy="1216095"/>
            </a:xfrm>
            <a:prstGeom prst="ellipse">
              <a:avLst/>
            </a:prstGeom>
            <a:solidFill>
              <a:schemeClr val="accent5"/>
            </a:solidFill>
            <a:ln w="1143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DE888E51-4FB7-474F-8EBC-AE7666FA0A67}"/>
                </a:ext>
              </a:extLst>
            </p:cNvPr>
            <p:cNvGrpSpPr/>
            <p:nvPr/>
          </p:nvGrpSpPr>
          <p:grpSpPr>
            <a:xfrm>
              <a:off x="7044044" y="1028544"/>
              <a:ext cx="642863" cy="733281"/>
              <a:chOff x="5860450" y="4269023"/>
              <a:chExt cx="584419" cy="733282"/>
            </a:xfrm>
          </p:grpSpPr>
          <p:sp>
            <p:nvSpPr>
              <p:cNvPr id="37" name="Rectangle 36">
                <a:extLst>
                  <a:ext uri="{FF2B5EF4-FFF2-40B4-BE49-F238E27FC236}">
                    <a16:creationId xmlns:a16="http://schemas.microsoft.com/office/drawing/2014/main" id="{9719D3EB-CBB3-E644-BA23-2DE7EE538F49}"/>
                  </a:ext>
                </a:extLst>
              </p:cNvPr>
              <p:cNvSpPr/>
              <p:nvPr/>
            </p:nvSpPr>
            <p:spPr>
              <a:xfrm>
                <a:off x="5876364" y="4269023"/>
                <a:ext cx="322729" cy="595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descr="Walk with solid fill">
                <a:extLst>
                  <a:ext uri="{FF2B5EF4-FFF2-40B4-BE49-F238E27FC236}">
                    <a16:creationId xmlns:a16="http://schemas.microsoft.com/office/drawing/2014/main" id="{4D44BB20-1DA3-9048-93A0-7CBF9DC413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5873252" y="4356960"/>
                <a:ext cx="571617" cy="553367"/>
              </a:xfrm>
              <a:prstGeom prst="rect">
                <a:avLst/>
              </a:prstGeom>
            </p:spPr>
          </p:pic>
          <p:sp>
            <p:nvSpPr>
              <p:cNvPr id="42" name="Rectangle 13">
                <a:extLst>
                  <a:ext uri="{FF2B5EF4-FFF2-40B4-BE49-F238E27FC236}">
                    <a16:creationId xmlns:a16="http://schemas.microsoft.com/office/drawing/2014/main" id="{D50B59AA-225D-AA4F-92E3-3DBE7A6A84B2}"/>
                  </a:ext>
                </a:extLst>
              </p:cNvPr>
              <p:cNvSpPr/>
              <p:nvPr/>
            </p:nvSpPr>
            <p:spPr>
              <a:xfrm>
                <a:off x="5860450" y="4269023"/>
                <a:ext cx="261677" cy="733282"/>
              </a:xfrm>
              <a:custGeom>
                <a:avLst/>
                <a:gdLst>
                  <a:gd name="connsiteX0" fmla="*/ 0 w 322729"/>
                  <a:gd name="connsiteY0" fmla="*/ 0 h 625706"/>
                  <a:gd name="connsiteX1" fmla="*/ 322729 w 322729"/>
                  <a:gd name="connsiteY1" fmla="*/ 0 h 625706"/>
                  <a:gd name="connsiteX2" fmla="*/ 322729 w 322729"/>
                  <a:gd name="connsiteY2" fmla="*/ 625706 h 625706"/>
                  <a:gd name="connsiteX3" fmla="*/ 0 w 322729"/>
                  <a:gd name="connsiteY3" fmla="*/ 625706 h 625706"/>
                  <a:gd name="connsiteX4" fmla="*/ 0 w 322729"/>
                  <a:gd name="connsiteY4" fmla="*/ 0 h 625706"/>
                  <a:gd name="connsiteX0" fmla="*/ 0 w 322729"/>
                  <a:gd name="connsiteY0" fmla="*/ 0 h 625706"/>
                  <a:gd name="connsiteX1" fmla="*/ 322729 w 322729"/>
                  <a:gd name="connsiteY1" fmla="*/ 80682 h 625706"/>
                  <a:gd name="connsiteX2" fmla="*/ 322729 w 322729"/>
                  <a:gd name="connsiteY2" fmla="*/ 625706 h 625706"/>
                  <a:gd name="connsiteX3" fmla="*/ 0 w 322729"/>
                  <a:gd name="connsiteY3" fmla="*/ 625706 h 625706"/>
                  <a:gd name="connsiteX4" fmla="*/ 0 w 322729"/>
                  <a:gd name="connsiteY4" fmla="*/ 0 h 625706"/>
                  <a:gd name="connsiteX0" fmla="*/ 0 w 322729"/>
                  <a:gd name="connsiteY0" fmla="*/ 0 h 733282"/>
                  <a:gd name="connsiteX1" fmla="*/ 322729 w 322729"/>
                  <a:gd name="connsiteY1" fmla="*/ 80682 h 733282"/>
                  <a:gd name="connsiteX2" fmla="*/ 322729 w 322729"/>
                  <a:gd name="connsiteY2" fmla="*/ 733282 h 733282"/>
                  <a:gd name="connsiteX3" fmla="*/ 0 w 322729"/>
                  <a:gd name="connsiteY3" fmla="*/ 625706 h 733282"/>
                  <a:gd name="connsiteX4" fmla="*/ 0 w 322729"/>
                  <a:gd name="connsiteY4" fmla="*/ 0 h 733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29" h="733282">
                    <a:moveTo>
                      <a:pt x="0" y="0"/>
                    </a:moveTo>
                    <a:lnTo>
                      <a:pt x="322729" y="80682"/>
                    </a:lnTo>
                    <a:lnTo>
                      <a:pt x="322729" y="733282"/>
                    </a:lnTo>
                    <a:lnTo>
                      <a:pt x="0" y="625706"/>
                    </a:lnTo>
                    <a:lnTo>
                      <a:pt x="0" y="0"/>
                    </a:ln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5457BD8-4424-FD47-AEF2-8C7299BAB4D3}"/>
                  </a:ext>
                </a:extLst>
              </p:cNvPr>
              <p:cNvSpPr/>
              <p:nvPr/>
            </p:nvSpPr>
            <p:spPr>
              <a:xfrm>
                <a:off x="6030795" y="4587621"/>
                <a:ext cx="53135" cy="7814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85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text, light&#10;&#10;Description automatically generated">
            <a:extLst>
              <a:ext uri="{FF2B5EF4-FFF2-40B4-BE49-F238E27FC236}">
                <a16:creationId xmlns:a16="http://schemas.microsoft.com/office/drawing/2014/main" id="{6E94F5EC-F91F-3043-A1B0-FEE773CC8B42}"/>
              </a:ext>
            </a:extLst>
          </p:cNvPr>
          <p:cNvPicPr>
            <a:picLocks noChangeAspect="1"/>
          </p:cNvPicPr>
          <p:nvPr/>
        </p:nvPicPr>
        <p:blipFill>
          <a:blip r:embed="rId3"/>
          <a:stretch>
            <a:fillRect/>
          </a:stretch>
        </p:blipFill>
        <p:spPr>
          <a:xfrm>
            <a:off x="310978" y="2178196"/>
            <a:ext cx="2292742" cy="4363605"/>
          </a:xfrm>
          <a:prstGeom prst="rect">
            <a:avLst/>
          </a:prstGeom>
        </p:spPr>
      </p:pic>
      <p:sp>
        <p:nvSpPr>
          <p:cNvPr id="21" name="Rectangle 20">
            <a:extLst>
              <a:ext uri="{FF2B5EF4-FFF2-40B4-BE49-F238E27FC236}">
                <a16:creationId xmlns:a16="http://schemas.microsoft.com/office/drawing/2014/main" id="{99BC8F7B-BA18-9140-915E-8BBBC186E71D}"/>
              </a:ext>
            </a:extLst>
          </p:cNvPr>
          <p:cNvSpPr/>
          <p:nvPr/>
        </p:nvSpPr>
        <p:spPr>
          <a:xfrm rot="5400000" flipH="1">
            <a:off x="3290366" y="5588583"/>
            <a:ext cx="1927818" cy="86417"/>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C0E8747-AEA3-DC40-8399-D3AB0CA55797}"/>
              </a:ext>
            </a:extLst>
          </p:cNvPr>
          <p:cNvSpPr/>
          <p:nvPr/>
        </p:nvSpPr>
        <p:spPr>
          <a:xfrm rot="5400000" flipH="1">
            <a:off x="4345442" y="5588583"/>
            <a:ext cx="1927818" cy="86417"/>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EE9D47-2DD9-5F44-A889-7D0FD9FCEF73}"/>
              </a:ext>
            </a:extLst>
          </p:cNvPr>
          <p:cNvSpPr/>
          <p:nvPr/>
        </p:nvSpPr>
        <p:spPr>
          <a:xfrm>
            <a:off x="0" y="-1"/>
            <a:ext cx="12192000" cy="6858000"/>
          </a:xfrm>
          <a:prstGeom prst="rect">
            <a:avLst/>
          </a:prstGeom>
          <a:gradFill>
            <a:gsLst>
              <a:gs pos="100000">
                <a:srgbClr val="00C9FF">
                  <a:alpha val="26000"/>
                </a:srgbClr>
              </a:gs>
              <a:gs pos="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F908EB11-CD42-7A42-AD62-277B30B934FE}"/>
              </a:ext>
            </a:extLst>
          </p:cNvPr>
          <p:cNvSpPr>
            <a:spLocks noGrp="1"/>
          </p:cNvSpPr>
          <p:nvPr>
            <p:ph type="body" sz="quarter" idx="11"/>
          </p:nvPr>
        </p:nvSpPr>
        <p:spPr/>
        <p:txBody>
          <a:bodyPr>
            <a:normAutofit fontScale="92500" lnSpcReduction="20000"/>
          </a:bodyPr>
          <a:lstStyle/>
          <a:p>
            <a:r>
              <a:rPr lang="en-US"/>
              <a:t>Accounts</a:t>
            </a:r>
          </a:p>
        </p:txBody>
      </p:sp>
      <p:sp>
        <p:nvSpPr>
          <p:cNvPr id="8" name="Rectangle 7">
            <a:extLst>
              <a:ext uri="{FF2B5EF4-FFF2-40B4-BE49-F238E27FC236}">
                <a16:creationId xmlns:a16="http://schemas.microsoft.com/office/drawing/2014/main" id="{859148C3-4536-3B42-9803-3D4936453DD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44DEB135-376F-684A-A811-BABECC823AFE}"/>
              </a:ext>
            </a:extLst>
          </p:cNvPr>
          <p:cNvGrpSpPr/>
          <p:nvPr/>
        </p:nvGrpSpPr>
        <p:grpSpPr>
          <a:xfrm>
            <a:off x="5052721" y="1209959"/>
            <a:ext cx="4850552" cy="1159456"/>
            <a:chOff x="5052721" y="1209959"/>
            <a:chExt cx="4850552" cy="1159456"/>
          </a:xfrm>
        </p:grpSpPr>
        <p:cxnSp>
          <p:nvCxnSpPr>
            <p:cNvPr id="35" name="Straight Connector 34">
              <a:extLst>
                <a:ext uri="{FF2B5EF4-FFF2-40B4-BE49-F238E27FC236}">
                  <a16:creationId xmlns:a16="http://schemas.microsoft.com/office/drawing/2014/main" id="{4ABF1CBC-C6E0-4C49-8697-96941A672837}"/>
                </a:ext>
              </a:extLst>
            </p:cNvPr>
            <p:cNvCxnSpPr>
              <a:cxnSpLocks/>
            </p:cNvCxnSpPr>
            <p:nvPr/>
          </p:nvCxnSpPr>
          <p:spPr>
            <a:xfrm flipH="1" flipV="1">
              <a:off x="5052721" y="1327516"/>
              <a:ext cx="2227964" cy="452178"/>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86D3B267-68E4-4048-82BA-A78B419F4E56}"/>
                </a:ext>
              </a:extLst>
            </p:cNvPr>
            <p:cNvSpPr/>
            <p:nvPr/>
          </p:nvSpPr>
          <p:spPr>
            <a:xfrm>
              <a:off x="7229326" y="1209959"/>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7F869156-343A-F649-9531-E087810AAEF4}"/>
                </a:ext>
              </a:extLst>
            </p:cNvPr>
            <p:cNvSpPr txBox="1"/>
            <p:nvPr/>
          </p:nvSpPr>
          <p:spPr>
            <a:xfrm>
              <a:off x="7229326" y="1300661"/>
              <a:ext cx="2673947" cy="1068754"/>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Bitcoin</a:t>
              </a:r>
            </a:p>
            <a:p>
              <a:pPr algn="ctr">
                <a:lnSpc>
                  <a:spcPct val="110000"/>
                </a:lnSpc>
              </a:pPr>
              <a:r>
                <a:rPr lang="en-US" sz="1400">
                  <a:latin typeface="Poppins" pitchFamily="2" charset="77"/>
                  <a:cs typeface="Poppins" pitchFamily="2" charset="77"/>
                </a:rPr>
                <a:t>Outgoing</a:t>
              </a:r>
            </a:p>
            <a:p>
              <a:pPr algn="ctr">
                <a:lnSpc>
                  <a:spcPct val="110000"/>
                </a:lnSpc>
              </a:pPr>
              <a:r>
                <a:rPr lang="en-US" sz="1400">
                  <a:latin typeface="Poppins" pitchFamily="2" charset="77"/>
                  <a:cs typeface="Poppins" pitchFamily="2" charset="77"/>
                </a:rPr>
                <a:t>transaction of $1000</a:t>
              </a:r>
              <a:endParaRPr lang="en-US" sz="1600">
                <a:latin typeface="Poppins" pitchFamily="2" charset="77"/>
                <a:cs typeface="Poppins" pitchFamily="2" charset="77"/>
              </a:endParaRPr>
            </a:p>
            <a:p>
              <a:pPr algn="ctr">
                <a:lnSpc>
                  <a:spcPct val="110000"/>
                </a:lnSpc>
              </a:pPr>
              <a:endParaRPr lang="en-US" sz="1400">
                <a:solidFill>
                  <a:srgbClr val="002E5C"/>
                </a:solidFill>
                <a:latin typeface="Poppins" pitchFamily="2" charset="77"/>
                <a:ea typeface="Open Sans" panose="020B0606030504020204" pitchFamily="34" charset="0"/>
                <a:cs typeface="Poppins" pitchFamily="2" charset="77"/>
              </a:endParaRPr>
            </a:p>
          </p:txBody>
        </p:sp>
      </p:grpSp>
      <p:grpSp>
        <p:nvGrpSpPr>
          <p:cNvPr id="3" name="Group 2">
            <a:extLst>
              <a:ext uri="{FF2B5EF4-FFF2-40B4-BE49-F238E27FC236}">
                <a16:creationId xmlns:a16="http://schemas.microsoft.com/office/drawing/2014/main" id="{9DF6C56C-26B1-7D47-A21B-8394BC27A4FC}"/>
              </a:ext>
            </a:extLst>
          </p:cNvPr>
          <p:cNvGrpSpPr/>
          <p:nvPr/>
        </p:nvGrpSpPr>
        <p:grpSpPr>
          <a:xfrm>
            <a:off x="5052721" y="1403122"/>
            <a:ext cx="5680370" cy="2681979"/>
            <a:chOff x="5052721" y="1403122"/>
            <a:chExt cx="5680370" cy="2681979"/>
          </a:xfrm>
        </p:grpSpPr>
        <p:cxnSp>
          <p:nvCxnSpPr>
            <p:cNvPr id="39" name="Straight Connector 38">
              <a:extLst>
                <a:ext uri="{FF2B5EF4-FFF2-40B4-BE49-F238E27FC236}">
                  <a16:creationId xmlns:a16="http://schemas.microsoft.com/office/drawing/2014/main" id="{F6D7505B-217C-DB40-ACFC-F615B6598DE7}"/>
                </a:ext>
              </a:extLst>
            </p:cNvPr>
            <p:cNvCxnSpPr>
              <a:cxnSpLocks/>
            </p:cNvCxnSpPr>
            <p:nvPr/>
          </p:nvCxnSpPr>
          <p:spPr>
            <a:xfrm>
              <a:off x="5052721" y="1403122"/>
              <a:ext cx="3223532" cy="2025878"/>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C8F374E7-0E51-CA4F-BB5E-D7E5C3553167}"/>
                </a:ext>
              </a:extLst>
            </p:cNvPr>
            <p:cNvSpPr/>
            <p:nvPr/>
          </p:nvSpPr>
          <p:spPr>
            <a:xfrm>
              <a:off x="8059144" y="2944881"/>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a:extLst>
                <a:ext uri="{FF2B5EF4-FFF2-40B4-BE49-F238E27FC236}">
                  <a16:creationId xmlns:a16="http://schemas.microsoft.com/office/drawing/2014/main" id="{3A4AFDAE-5ACC-EF45-9262-FDE89FF164FF}"/>
                </a:ext>
              </a:extLst>
            </p:cNvPr>
            <p:cNvSpPr txBox="1"/>
            <p:nvPr/>
          </p:nvSpPr>
          <p:spPr>
            <a:xfrm>
              <a:off x="8059144" y="3035583"/>
              <a:ext cx="2673947" cy="1049518"/>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XYZ Crypto Exchange</a:t>
              </a:r>
            </a:p>
            <a:p>
              <a:pPr algn="ctr">
                <a:lnSpc>
                  <a:spcPct val="110000"/>
                </a:lnSpc>
              </a:pPr>
              <a:r>
                <a:rPr lang="en-US" sz="1400">
                  <a:latin typeface="Poppins" pitchFamily="2" charset="77"/>
                  <a:cs typeface="Poppins" pitchFamily="2" charset="77"/>
                </a:rPr>
                <a:t>Outgoing </a:t>
              </a:r>
            </a:p>
            <a:p>
              <a:pPr algn="ctr">
                <a:lnSpc>
                  <a:spcPct val="110000"/>
                </a:lnSpc>
              </a:pPr>
              <a:r>
                <a:rPr lang="en-US" sz="1400">
                  <a:latin typeface="Poppins" pitchFamily="2" charset="77"/>
                  <a:cs typeface="Poppins" pitchFamily="2" charset="77"/>
                </a:rPr>
                <a:t>transaction of $2000</a:t>
              </a:r>
            </a:p>
            <a:p>
              <a:pPr algn="ctr"/>
              <a:endParaRPr lang="en-US" sz="1600">
                <a:latin typeface="Poppins" pitchFamily="2" charset="77"/>
                <a:cs typeface="Poppins" pitchFamily="2" charset="77"/>
              </a:endParaRPr>
            </a:p>
          </p:txBody>
        </p:sp>
      </p:grpSp>
      <p:sp>
        <p:nvSpPr>
          <p:cNvPr id="41" name="Rounded Rectangle 40">
            <a:extLst>
              <a:ext uri="{FF2B5EF4-FFF2-40B4-BE49-F238E27FC236}">
                <a16:creationId xmlns:a16="http://schemas.microsoft.com/office/drawing/2014/main" id="{A89F8AD1-B13B-1741-BBD1-DFF225189B62}"/>
              </a:ext>
            </a:extLst>
          </p:cNvPr>
          <p:cNvSpPr/>
          <p:nvPr/>
        </p:nvSpPr>
        <p:spPr>
          <a:xfrm>
            <a:off x="-683649" y="769277"/>
            <a:ext cx="5787729" cy="1267690"/>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TextBox 46">
            <a:extLst>
              <a:ext uri="{FF2B5EF4-FFF2-40B4-BE49-F238E27FC236}">
                <a16:creationId xmlns:a16="http://schemas.microsoft.com/office/drawing/2014/main" id="{075502D0-233C-2F45-B1CF-5A0FC4893653}"/>
              </a:ext>
            </a:extLst>
          </p:cNvPr>
          <p:cNvSpPr txBox="1"/>
          <p:nvPr/>
        </p:nvSpPr>
        <p:spPr>
          <a:xfrm>
            <a:off x="401891" y="1003209"/>
            <a:ext cx="3555907" cy="861774"/>
          </a:xfrm>
          <a:prstGeom prst="rect">
            <a:avLst/>
          </a:prstGeom>
          <a:noFill/>
        </p:spPr>
        <p:txBody>
          <a:bodyPr wrap="square" rtlCol="0">
            <a:spAutoFit/>
          </a:bodyPr>
          <a:lstStyle/>
          <a:p>
            <a:r>
              <a:rPr lang="en-US" sz="2400">
                <a:latin typeface="Poppins" pitchFamily="2" charset="77"/>
                <a:cs typeface="Poppins" pitchFamily="2" charset="77"/>
              </a:rPr>
              <a:t>Is she making crypto purchases? </a:t>
            </a:r>
          </a:p>
        </p:txBody>
      </p:sp>
      <p:pic>
        <p:nvPicPr>
          <p:cNvPr id="20" name="Graphic 19">
            <a:extLst>
              <a:ext uri="{FF2B5EF4-FFF2-40B4-BE49-F238E27FC236}">
                <a16:creationId xmlns:a16="http://schemas.microsoft.com/office/drawing/2014/main" id="{A4232926-0D98-8F43-BF85-BE6BA5EDF0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5282" y="2730998"/>
            <a:ext cx="3697437" cy="4889285"/>
          </a:xfrm>
          <a:prstGeom prst="rect">
            <a:avLst/>
          </a:prstGeom>
        </p:spPr>
      </p:pic>
      <p:sp>
        <p:nvSpPr>
          <p:cNvPr id="23" name="Rectangle 22">
            <a:extLst>
              <a:ext uri="{FF2B5EF4-FFF2-40B4-BE49-F238E27FC236}">
                <a16:creationId xmlns:a16="http://schemas.microsoft.com/office/drawing/2014/main" id="{4686F0EB-B336-CD4D-A78F-9D22CEFAD5A5}"/>
              </a:ext>
            </a:extLst>
          </p:cNvPr>
          <p:cNvSpPr/>
          <p:nvPr/>
        </p:nvSpPr>
        <p:spPr>
          <a:xfrm flipH="1">
            <a:off x="3850833" y="4569834"/>
            <a:ext cx="1943100" cy="19674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68385AF-A5C6-E442-A12F-F3F8845787DA}"/>
              </a:ext>
            </a:extLst>
          </p:cNvPr>
          <p:cNvSpPr/>
          <p:nvPr/>
        </p:nvSpPr>
        <p:spPr>
          <a:xfrm rot="5400000" flipH="1">
            <a:off x="4469738" y="5715017"/>
            <a:ext cx="2199732" cy="106105"/>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DA53D29-25CD-E542-95D8-E16199603467}"/>
              </a:ext>
            </a:extLst>
          </p:cNvPr>
          <p:cNvSpPr/>
          <p:nvPr/>
        </p:nvSpPr>
        <p:spPr>
          <a:xfrm rot="5400000" flipH="1">
            <a:off x="2931085" y="5715018"/>
            <a:ext cx="2199732" cy="106105"/>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5806ED-C8FB-0349-A0C8-E69A4AD10745}"/>
              </a:ext>
            </a:extLst>
          </p:cNvPr>
          <p:cNvSpPr/>
          <p:nvPr/>
        </p:nvSpPr>
        <p:spPr>
          <a:xfrm rot="1074993" flipH="1">
            <a:off x="5292466" y="3531461"/>
            <a:ext cx="77932" cy="10191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C5860DC-5183-6D4D-8A6B-C72B01686131}"/>
              </a:ext>
            </a:extLst>
          </p:cNvPr>
          <p:cNvSpPr/>
          <p:nvPr/>
        </p:nvSpPr>
        <p:spPr>
          <a:xfrm rot="5400000" flipH="1">
            <a:off x="4659895" y="4035342"/>
            <a:ext cx="77932" cy="10191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037C187-F502-9942-96D1-E0A8CBF6287A}"/>
              </a:ext>
            </a:extLst>
          </p:cNvPr>
          <p:cNvGrpSpPr/>
          <p:nvPr/>
        </p:nvGrpSpPr>
        <p:grpSpPr>
          <a:xfrm>
            <a:off x="4434538" y="769277"/>
            <a:ext cx="1216095" cy="1216095"/>
            <a:chOff x="4434538" y="769277"/>
            <a:chExt cx="1216095" cy="1216095"/>
          </a:xfrm>
        </p:grpSpPr>
        <p:sp>
          <p:nvSpPr>
            <p:cNvPr id="44" name="Oval 43">
              <a:extLst>
                <a:ext uri="{FF2B5EF4-FFF2-40B4-BE49-F238E27FC236}">
                  <a16:creationId xmlns:a16="http://schemas.microsoft.com/office/drawing/2014/main" id="{53DAE151-467B-A144-8CF6-1D33A7723278}"/>
                </a:ext>
              </a:extLst>
            </p:cNvPr>
            <p:cNvSpPr/>
            <p:nvPr/>
          </p:nvSpPr>
          <p:spPr>
            <a:xfrm>
              <a:off x="4434538" y="769277"/>
              <a:ext cx="1216095" cy="1216095"/>
            </a:xfrm>
            <a:prstGeom prst="ellipse">
              <a:avLst/>
            </a:prstGeom>
            <a:solidFill>
              <a:schemeClr val="accent5"/>
            </a:solidFill>
            <a:ln w="1143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itcoin with solid fill">
              <a:extLst>
                <a:ext uri="{FF2B5EF4-FFF2-40B4-BE49-F238E27FC236}">
                  <a16:creationId xmlns:a16="http://schemas.microsoft.com/office/drawing/2014/main" id="{155117AF-9F69-B542-AF2B-E760433EAE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995949">
              <a:off x="4734268" y="1042631"/>
              <a:ext cx="669386" cy="669386"/>
            </a:xfrm>
            <a:prstGeom prst="rect">
              <a:avLst/>
            </a:prstGeom>
          </p:spPr>
        </p:pic>
      </p:grpSp>
      <p:pic>
        <p:nvPicPr>
          <p:cNvPr id="27" name="Graphic 26" descr="Bitcoin with solid fill">
            <a:extLst>
              <a:ext uri="{FF2B5EF4-FFF2-40B4-BE49-F238E27FC236}">
                <a16:creationId xmlns:a16="http://schemas.microsoft.com/office/drawing/2014/main" id="{16B55241-F43D-0644-A3BF-A39F24D6E2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995949">
            <a:off x="6475259" y="3162068"/>
            <a:ext cx="669386" cy="669386"/>
          </a:xfrm>
          <a:prstGeom prst="rect">
            <a:avLst/>
          </a:prstGeom>
        </p:spPr>
      </p:pic>
      <p:pic>
        <p:nvPicPr>
          <p:cNvPr id="28" name="Graphic 27" descr="Bitcoin with solid fill">
            <a:extLst>
              <a:ext uri="{FF2B5EF4-FFF2-40B4-BE49-F238E27FC236}">
                <a16:creationId xmlns:a16="http://schemas.microsoft.com/office/drawing/2014/main" id="{81546A19-9FDA-5F40-8454-0F5ABA4FC3F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995949">
            <a:off x="7016681" y="3436842"/>
            <a:ext cx="1022322" cy="1022322"/>
          </a:xfrm>
          <a:prstGeom prst="rect">
            <a:avLst/>
          </a:prstGeom>
        </p:spPr>
      </p:pic>
      <p:pic>
        <p:nvPicPr>
          <p:cNvPr id="37" name="Graphic 36" descr="Bitcoin with solid fill">
            <a:extLst>
              <a:ext uri="{FF2B5EF4-FFF2-40B4-BE49-F238E27FC236}">
                <a16:creationId xmlns:a16="http://schemas.microsoft.com/office/drawing/2014/main" id="{5605FA0F-52A6-7045-8707-D9E311FE14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346608">
            <a:off x="5805128" y="3901163"/>
            <a:ext cx="394600" cy="394600"/>
          </a:xfrm>
          <a:prstGeom prst="rect">
            <a:avLst/>
          </a:prstGeom>
        </p:spPr>
      </p:pic>
      <p:pic>
        <p:nvPicPr>
          <p:cNvPr id="38" name="Graphic 37" descr="Bitcoin with solid fill">
            <a:extLst>
              <a:ext uri="{FF2B5EF4-FFF2-40B4-BE49-F238E27FC236}">
                <a16:creationId xmlns:a16="http://schemas.microsoft.com/office/drawing/2014/main" id="{6D1AD4A7-12B8-2243-8C51-D48E97D21E1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0792646">
            <a:off x="5831292" y="3350768"/>
            <a:ext cx="544912" cy="544912"/>
          </a:xfrm>
          <a:prstGeom prst="rect">
            <a:avLst/>
          </a:prstGeom>
        </p:spPr>
      </p:pic>
      <p:pic>
        <p:nvPicPr>
          <p:cNvPr id="40" name="Graphic 39" descr="Bitcoin with solid fill">
            <a:extLst>
              <a:ext uri="{FF2B5EF4-FFF2-40B4-BE49-F238E27FC236}">
                <a16:creationId xmlns:a16="http://schemas.microsoft.com/office/drawing/2014/main" id="{7619733F-371B-8240-BD41-1F7DA16EF23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423358">
            <a:off x="5387882" y="4013821"/>
            <a:ext cx="395714" cy="395714"/>
          </a:xfrm>
          <a:prstGeom prst="rect">
            <a:avLst/>
          </a:prstGeom>
        </p:spPr>
      </p:pic>
    </p:spTree>
    <p:extLst>
      <p:ext uri="{BB962C8B-B14F-4D97-AF65-F5344CB8AC3E}">
        <p14:creationId xmlns:p14="http://schemas.microsoft.com/office/powerpoint/2010/main" val="412189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0-#ppt_w/2"/>
                                          </p:val>
                                        </p:tav>
                                        <p:tav tm="100000">
                                          <p:val>
                                            <p:strVal val="#ppt_x"/>
                                          </p:val>
                                        </p:tav>
                                      </p:tavLst>
                                    </p:anim>
                                    <p:anim calcmode="lin" valueType="num">
                                      <p:cBhvr additive="base">
                                        <p:cTn id="17" dur="500" fill="hold"/>
                                        <p:tgtEl>
                                          <p:spTgt spid="3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8"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0-#ppt_w/2"/>
                                          </p:val>
                                        </p:tav>
                                        <p:tav tm="100000">
                                          <p:val>
                                            <p:strVal val="#ppt_x"/>
                                          </p:val>
                                        </p:tav>
                                      </p:tavLst>
                                    </p:anim>
                                    <p:anim calcmode="lin" valueType="num">
                                      <p:cBhvr additive="base">
                                        <p:cTn id="37"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3C2AA0-21DD-8D45-9983-D5527C110987}"/>
              </a:ext>
            </a:extLst>
          </p:cNvPr>
          <p:cNvSpPr/>
          <p:nvPr/>
        </p:nvSpPr>
        <p:spPr>
          <a:xfrm>
            <a:off x="0" y="1"/>
            <a:ext cx="12192000" cy="6858000"/>
          </a:xfrm>
          <a:prstGeom prst="rect">
            <a:avLst/>
          </a:prstGeom>
          <a:gradFill>
            <a:gsLst>
              <a:gs pos="100000">
                <a:srgbClr val="00C9FF">
                  <a:alpha val="26000"/>
                </a:srgbClr>
              </a:gs>
              <a:gs pos="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F908EB11-CD42-7A42-AD62-277B30B934FE}"/>
              </a:ext>
            </a:extLst>
          </p:cNvPr>
          <p:cNvSpPr>
            <a:spLocks noGrp="1"/>
          </p:cNvSpPr>
          <p:nvPr>
            <p:ph type="body" sz="quarter" idx="11"/>
          </p:nvPr>
        </p:nvSpPr>
        <p:spPr>
          <a:xfrm>
            <a:off x="580378" y="701835"/>
            <a:ext cx="10953254" cy="695810"/>
          </a:xfrm>
        </p:spPr>
        <p:txBody>
          <a:bodyPr>
            <a:normAutofit/>
          </a:bodyPr>
          <a:lstStyle/>
          <a:p>
            <a:r>
              <a:rPr lang="en-US"/>
              <a:t>Reduce Risk</a:t>
            </a:r>
          </a:p>
          <a:p>
            <a:endParaRPr lang="en-US"/>
          </a:p>
        </p:txBody>
      </p:sp>
      <p:sp>
        <p:nvSpPr>
          <p:cNvPr id="8" name="Rectangle 7">
            <a:extLst>
              <a:ext uri="{FF2B5EF4-FFF2-40B4-BE49-F238E27FC236}">
                <a16:creationId xmlns:a16="http://schemas.microsoft.com/office/drawing/2014/main" id="{859148C3-4536-3B42-9803-3D4936453DD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356F5A2-DB54-7F41-AB29-09434ADFC71B}"/>
              </a:ext>
            </a:extLst>
          </p:cNvPr>
          <p:cNvSpPr txBox="1"/>
          <p:nvPr/>
        </p:nvSpPr>
        <p:spPr>
          <a:xfrm>
            <a:off x="6200646" y="2303559"/>
            <a:ext cx="5009545" cy="5170646"/>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a:latin typeface="Poppins" pitchFamily="2" charset="77"/>
                <a:cs typeface="Poppins" pitchFamily="2" charset="77"/>
              </a:rPr>
              <a:t>Identify the risk of a loan defaulting, assessed at the time the loan is funded.</a:t>
            </a:r>
          </a:p>
          <a:p>
            <a:pPr marL="342900" indent="-342900">
              <a:spcBef>
                <a:spcPts val="1200"/>
              </a:spcBef>
              <a:buFont typeface="Arial" panose="020B0604020202020204" pitchFamily="34" charset="0"/>
              <a:buChar char="•"/>
            </a:pPr>
            <a:r>
              <a:rPr lang="en-US">
                <a:latin typeface="Poppins" pitchFamily="2" charset="77"/>
                <a:cs typeface="Poppins" pitchFamily="2" charset="77"/>
              </a:rPr>
              <a:t>Reduce loss of deposits by identifying those most likely to move their money to a competitor. </a:t>
            </a:r>
          </a:p>
          <a:p>
            <a:pPr marL="342900" indent="-342900">
              <a:spcBef>
                <a:spcPts val="1200"/>
              </a:spcBef>
              <a:buFont typeface="Arial" panose="020B0604020202020204" pitchFamily="34" charset="0"/>
              <a:buChar char="•"/>
            </a:pPr>
            <a:r>
              <a:rPr lang="en-US">
                <a:solidFill>
                  <a:srgbClr val="002E5C"/>
                </a:solidFill>
                <a:latin typeface="Poppins" pitchFamily="2" charset="77"/>
                <a:ea typeface="Open Sans" panose="020B0606030504020204" pitchFamily="34" charset="0"/>
                <a:cs typeface="Poppins" pitchFamily="2" charset="77"/>
              </a:rPr>
              <a:t>Reach out to customers making crypto purchases to warn of fraud risk and provide information on our safer investment options; reduce our cyber risk.</a:t>
            </a:r>
            <a:endParaRPr lang="en-US" spc="20">
              <a:solidFill>
                <a:srgbClr val="002E5C"/>
              </a:solidFill>
              <a:latin typeface="Poppins" pitchFamily="2" charset="77"/>
              <a:ea typeface="Open Sans" panose="020B0606030504020204" pitchFamily="34" charset="0"/>
              <a:cs typeface="Poppins" pitchFamily="2" charset="77"/>
            </a:endParaRPr>
          </a:p>
          <a:p>
            <a:pPr marL="342900" indent="-342900">
              <a:spcBef>
                <a:spcPts val="1200"/>
              </a:spcBef>
              <a:buFont typeface="Arial" panose="020B0604020202020204" pitchFamily="34" charset="0"/>
              <a:buChar char="•"/>
            </a:pPr>
            <a:endParaRPr lang="en-US">
              <a:latin typeface="Poppins" pitchFamily="2" charset="77"/>
              <a:cs typeface="Poppins" pitchFamily="2" charset="77"/>
            </a:endParaRPr>
          </a:p>
          <a:p>
            <a:pPr marL="342900" indent="-342900">
              <a:spcBef>
                <a:spcPts val="1200"/>
              </a:spcBef>
              <a:buFont typeface="Arial" panose="020B0604020202020204" pitchFamily="34" charset="0"/>
              <a:buChar char="•"/>
            </a:pPr>
            <a:endParaRPr lang="en-US">
              <a:latin typeface="Poppins" pitchFamily="2" charset="77"/>
              <a:cs typeface="Poppins" pitchFamily="2" charset="77"/>
            </a:endParaRPr>
          </a:p>
          <a:p>
            <a:pPr marL="342900" indent="-342900">
              <a:spcBef>
                <a:spcPts val="1200"/>
              </a:spcBef>
              <a:buFont typeface="Arial" panose="020B0604020202020204" pitchFamily="34" charset="0"/>
              <a:buChar char="•"/>
            </a:pPr>
            <a:endParaRPr lang="en-US">
              <a:latin typeface="Poppins" pitchFamily="2" charset="77"/>
              <a:cs typeface="Poppins" pitchFamily="2" charset="77"/>
            </a:endParaRPr>
          </a:p>
          <a:p>
            <a:pPr marL="342900" indent="-342900">
              <a:spcBef>
                <a:spcPts val="1200"/>
              </a:spcBef>
              <a:buFont typeface="Arial" panose="020B0604020202020204" pitchFamily="34" charset="0"/>
              <a:buChar char="•"/>
            </a:pPr>
            <a:endParaRPr lang="en-US">
              <a:latin typeface="Poppins" pitchFamily="2" charset="77"/>
              <a:cs typeface="Poppins" pitchFamily="2" charset="77"/>
            </a:endParaRPr>
          </a:p>
        </p:txBody>
      </p:sp>
      <p:sp>
        <p:nvSpPr>
          <p:cNvPr id="86" name="TextBox 85">
            <a:extLst>
              <a:ext uri="{FF2B5EF4-FFF2-40B4-BE49-F238E27FC236}">
                <a16:creationId xmlns:a16="http://schemas.microsoft.com/office/drawing/2014/main" id="{08793212-1821-6740-B370-2757E706CB51}"/>
              </a:ext>
            </a:extLst>
          </p:cNvPr>
          <p:cNvSpPr txBox="1"/>
          <p:nvPr/>
        </p:nvSpPr>
        <p:spPr>
          <a:xfrm>
            <a:off x="6200647" y="1622425"/>
            <a:ext cx="4484950" cy="430887"/>
          </a:xfrm>
          <a:prstGeom prst="rect">
            <a:avLst/>
          </a:prstGeom>
          <a:noFill/>
        </p:spPr>
        <p:txBody>
          <a:bodyPr wrap="square" rtlCol="0">
            <a:spAutoFit/>
          </a:bodyPr>
          <a:lstStyle/>
          <a:p>
            <a:r>
              <a:rPr lang="en-US" sz="2200" b="1">
                <a:latin typeface="Poppins SemiBold" pitchFamily="2" charset="77"/>
                <a:cs typeface="Poppins SemiBold" pitchFamily="2" charset="77"/>
              </a:rPr>
              <a:t>Actionable Insights</a:t>
            </a:r>
          </a:p>
        </p:txBody>
      </p:sp>
      <p:pic>
        <p:nvPicPr>
          <p:cNvPr id="26" name="Picture 25">
            <a:extLst>
              <a:ext uri="{FF2B5EF4-FFF2-40B4-BE49-F238E27FC236}">
                <a16:creationId xmlns:a16="http://schemas.microsoft.com/office/drawing/2014/main" id="{D2BF49FD-4575-0A44-80C4-EF4DE2E7192B}"/>
              </a:ext>
            </a:extLst>
          </p:cNvPr>
          <p:cNvPicPr>
            <a:picLocks/>
          </p:cNvPicPr>
          <p:nvPr/>
        </p:nvPicPr>
        <p:blipFill rotWithShape="1">
          <a:blip r:embed="rId3"/>
          <a:srcRect l="22124" t="-604" r="17080" b="57743"/>
          <a:stretch/>
        </p:blipFill>
        <p:spPr>
          <a:xfrm>
            <a:off x="987899" y="2259963"/>
            <a:ext cx="3306501" cy="3306501"/>
          </a:xfrm>
          <a:prstGeom prst="ellipse">
            <a:avLst/>
          </a:prstGeom>
          <a:solidFill>
            <a:schemeClr val="accent5">
              <a:lumMod val="20000"/>
              <a:lumOff val="80000"/>
            </a:schemeClr>
          </a:solidFill>
          <a:ln w="98425">
            <a:solidFill>
              <a:schemeClr val="accent5"/>
            </a:solidFill>
          </a:ln>
        </p:spPr>
      </p:pic>
      <p:sp>
        <p:nvSpPr>
          <p:cNvPr id="27" name="Rounded Rectangle 26">
            <a:extLst>
              <a:ext uri="{FF2B5EF4-FFF2-40B4-BE49-F238E27FC236}">
                <a16:creationId xmlns:a16="http://schemas.microsoft.com/office/drawing/2014/main" id="{62867F07-FBED-FA47-808E-9CD5782A019C}"/>
              </a:ext>
            </a:extLst>
          </p:cNvPr>
          <p:cNvSpPr/>
          <p:nvPr/>
        </p:nvSpPr>
        <p:spPr>
          <a:xfrm>
            <a:off x="1322504" y="5387093"/>
            <a:ext cx="2600847" cy="494764"/>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24E698E-F107-6941-B140-AC20387C9EC9}"/>
              </a:ext>
            </a:extLst>
          </p:cNvPr>
          <p:cNvSpPr txBox="1"/>
          <p:nvPr/>
        </p:nvSpPr>
        <p:spPr>
          <a:xfrm>
            <a:off x="1322504" y="5450653"/>
            <a:ext cx="2600847" cy="400110"/>
          </a:xfrm>
          <a:prstGeom prst="rect">
            <a:avLst/>
          </a:prstGeom>
          <a:noFill/>
        </p:spPr>
        <p:txBody>
          <a:bodyPr wrap="square" rtlCol="0">
            <a:spAutoFit/>
          </a:bodyPr>
          <a:lstStyle/>
          <a:p>
            <a:pPr algn="ctr"/>
            <a:r>
              <a:rPr lang="en-US" sz="2000">
                <a:latin typeface="Poppins" pitchFamily="2" charset="77"/>
                <a:cs typeface="Poppins" pitchFamily="2" charset="77"/>
              </a:rPr>
              <a:t>Rachel Freeman</a:t>
            </a:r>
          </a:p>
        </p:txBody>
      </p:sp>
      <p:grpSp>
        <p:nvGrpSpPr>
          <p:cNvPr id="29" name="Group 28">
            <a:extLst>
              <a:ext uri="{FF2B5EF4-FFF2-40B4-BE49-F238E27FC236}">
                <a16:creationId xmlns:a16="http://schemas.microsoft.com/office/drawing/2014/main" id="{C99DC53A-3497-7A4D-939A-9DA20B27DEC9}"/>
              </a:ext>
            </a:extLst>
          </p:cNvPr>
          <p:cNvGrpSpPr/>
          <p:nvPr/>
        </p:nvGrpSpPr>
        <p:grpSpPr>
          <a:xfrm>
            <a:off x="2022307" y="1988302"/>
            <a:ext cx="515743" cy="515743"/>
            <a:chOff x="2643030" y="5735787"/>
            <a:chExt cx="624049" cy="624049"/>
          </a:xfrm>
        </p:grpSpPr>
        <p:sp>
          <p:nvSpPr>
            <p:cNvPr id="30" name="Oval 29">
              <a:extLst>
                <a:ext uri="{FF2B5EF4-FFF2-40B4-BE49-F238E27FC236}">
                  <a16:creationId xmlns:a16="http://schemas.microsoft.com/office/drawing/2014/main" id="{0079DE44-F041-A647-B4BE-FD17E20F9927}"/>
                </a:ext>
              </a:extLst>
            </p:cNvPr>
            <p:cNvSpPr/>
            <p:nvPr/>
          </p:nvSpPr>
          <p:spPr>
            <a:xfrm>
              <a:off x="2643030" y="5735787"/>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be 30">
              <a:extLst>
                <a:ext uri="{FF2B5EF4-FFF2-40B4-BE49-F238E27FC236}">
                  <a16:creationId xmlns:a16="http://schemas.microsoft.com/office/drawing/2014/main" id="{23909B21-E5B2-8446-BAF3-89B01FC9F715}"/>
                </a:ext>
              </a:extLst>
            </p:cNvPr>
            <p:cNvSpPr/>
            <p:nvPr/>
          </p:nvSpPr>
          <p:spPr>
            <a:xfrm>
              <a:off x="2817003" y="5921999"/>
              <a:ext cx="276100" cy="251623"/>
            </a:xfrm>
            <a:prstGeom prst="cub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A01FAF30-2048-6C43-8D17-BF9BE8EEF4A8}"/>
              </a:ext>
            </a:extLst>
          </p:cNvPr>
          <p:cNvGrpSpPr/>
          <p:nvPr/>
        </p:nvGrpSpPr>
        <p:grpSpPr>
          <a:xfrm>
            <a:off x="2742783" y="1964209"/>
            <a:ext cx="515743" cy="515743"/>
            <a:chOff x="1467255" y="2340233"/>
            <a:chExt cx="624049" cy="624049"/>
          </a:xfrm>
        </p:grpSpPr>
        <p:sp>
          <p:nvSpPr>
            <p:cNvPr id="33" name="Oval 32">
              <a:extLst>
                <a:ext uri="{FF2B5EF4-FFF2-40B4-BE49-F238E27FC236}">
                  <a16:creationId xmlns:a16="http://schemas.microsoft.com/office/drawing/2014/main" id="{15201449-BB79-3543-80E3-08F50012B15A}"/>
                </a:ext>
              </a:extLst>
            </p:cNvPr>
            <p:cNvSpPr/>
            <p:nvPr/>
          </p:nvSpPr>
          <p:spPr>
            <a:xfrm>
              <a:off x="1467255" y="2340233"/>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4FD7D139-0FF6-D24D-BB42-3F3C7CC7A7FC}"/>
                </a:ext>
              </a:extLst>
            </p:cNvPr>
            <p:cNvGrpSpPr/>
            <p:nvPr/>
          </p:nvGrpSpPr>
          <p:grpSpPr>
            <a:xfrm>
              <a:off x="1593729" y="2478679"/>
              <a:ext cx="371100" cy="360763"/>
              <a:chOff x="6297791" y="449288"/>
              <a:chExt cx="1725151" cy="1677087"/>
            </a:xfrm>
          </p:grpSpPr>
          <p:sp>
            <p:nvSpPr>
              <p:cNvPr id="35" name="Rounded Rectangle 34">
                <a:extLst>
                  <a:ext uri="{FF2B5EF4-FFF2-40B4-BE49-F238E27FC236}">
                    <a16:creationId xmlns:a16="http://schemas.microsoft.com/office/drawing/2014/main" id="{B7063AB2-E1AA-A14E-A702-E556760A8470}"/>
                  </a:ext>
                </a:extLst>
              </p:cNvPr>
              <p:cNvSpPr/>
              <p:nvPr/>
            </p:nvSpPr>
            <p:spPr>
              <a:xfrm rot="20761688">
                <a:off x="6297791" y="841304"/>
                <a:ext cx="1725151" cy="415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281FCE19-ADDB-304D-9A2A-F11EAB50E803}"/>
                  </a:ext>
                </a:extLst>
              </p:cNvPr>
              <p:cNvSpPr/>
              <p:nvPr/>
            </p:nvSpPr>
            <p:spPr>
              <a:xfrm rot="345259">
                <a:off x="7039342" y="1229572"/>
                <a:ext cx="745995" cy="483206"/>
              </a:xfrm>
              <a:prstGeom prst="roundRect">
                <a:avLst/>
              </a:prstGeom>
              <a:solidFill>
                <a:srgbClr val="2F5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D44B2A47-1BC6-464A-ABEA-2AA1E38504A0}"/>
                  </a:ext>
                </a:extLst>
              </p:cNvPr>
              <p:cNvSpPr/>
              <p:nvPr/>
            </p:nvSpPr>
            <p:spPr>
              <a:xfrm rot="20973267">
                <a:off x="6645456" y="1646887"/>
                <a:ext cx="476664" cy="465483"/>
              </a:xfrm>
              <a:prstGeom prst="roundRect">
                <a:avLst/>
              </a:prstGeom>
              <a:solidFill>
                <a:srgbClr val="577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0823E17F-CF18-E646-A7DF-7803A0EF90E4}"/>
                  </a:ext>
                </a:extLst>
              </p:cNvPr>
              <p:cNvSpPr/>
              <p:nvPr/>
            </p:nvSpPr>
            <p:spPr>
              <a:xfrm rot="496985">
                <a:off x="7163445" y="1733149"/>
                <a:ext cx="380368" cy="39322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20CC7208-B1EE-264A-AE58-ED68A648F2A6}"/>
                  </a:ext>
                </a:extLst>
              </p:cNvPr>
              <p:cNvSpPr/>
              <p:nvPr/>
            </p:nvSpPr>
            <p:spPr>
              <a:xfrm rot="21424654">
                <a:off x="6716710" y="449288"/>
                <a:ext cx="638238" cy="399149"/>
              </a:xfrm>
              <a:prstGeom prst="roundRect">
                <a:avLst/>
              </a:prstGeom>
              <a:solidFill>
                <a:srgbClr val="809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a:extLst>
              <a:ext uri="{FF2B5EF4-FFF2-40B4-BE49-F238E27FC236}">
                <a16:creationId xmlns:a16="http://schemas.microsoft.com/office/drawing/2014/main" id="{FF2AE93F-B855-8E48-92A0-CDCDDAA0E449}"/>
              </a:ext>
            </a:extLst>
          </p:cNvPr>
          <p:cNvGrpSpPr/>
          <p:nvPr/>
        </p:nvGrpSpPr>
        <p:grpSpPr>
          <a:xfrm>
            <a:off x="1379909" y="2290345"/>
            <a:ext cx="515743" cy="515743"/>
            <a:chOff x="1188005" y="3544116"/>
            <a:chExt cx="624049" cy="624049"/>
          </a:xfrm>
        </p:grpSpPr>
        <p:sp>
          <p:nvSpPr>
            <p:cNvPr id="41" name="Oval 40">
              <a:extLst>
                <a:ext uri="{FF2B5EF4-FFF2-40B4-BE49-F238E27FC236}">
                  <a16:creationId xmlns:a16="http://schemas.microsoft.com/office/drawing/2014/main" id="{8E5E7FCE-2DB8-5149-8AD3-38395B5D23C8}"/>
                </a:ext>
              </a:extLst>
            </p:cNvPr>
            <p:cNvSpPr/>
            <p:nvPr/>
          </p:nvSpPr>
          <p:spPr>
            <a:xfrm>
              <a:off x="1188005" y="3544116"/>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A4332235-458F-4A4C-8B68-1DFFDCED54ED}"/>
                </a:ext>
              </a:extLst>
            </p:cNvPr>
            <p:cNvGrpSpPr/>
            <p:nvPr/>
          </p:nvGrpSpPr>
          <p:grpSpPr>
            <a:xfrm rot="20355157">
              <a:off x="1282578" y="3747210"/>
              <a:ext cx="442410" cy="213381"/>
              <a:chOff x="1309638" y="3735947"/>
              <a:chExt cx="402191" cy="258191"/>
            </a:xfrm>
          </p:grpSpPr>
          <p:sp>
            <p:nvSpPr>
              <p:cNvPr id="43" name="Rectangle 42">
                <a:extLst>
                  <a:ext uri="{FF2B5EF4-FFF2-40B4-BE49-F238E27FC236}">
                    <a16:creationId xmlns:a16="http://schemas.microsoft.com/office/drawing/2014/main" id="{EECD6F30-8EE0-7D45-A6F9-68983E79E916}"/>
                  </a:ext>
                </a:extLst>
              </p:cNvPr>
              <p:cNvSpPr/>
              <p:nvPr/>
            </p:nvSpPr>
            <p:spPr>
              <a:xfrm>
                <a:off x="1309638" y="3735947"/>
                <a:ext cx="402191" cy="258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DB83F7F-8B20-5D46-B33A-9447474D4669}"/>
                  </a:ext>
                </a:extLst>
              </p:cNvPr>
              <p:cNvSpPr/>
              <p:nvPr/>
            </p:nvSpPr>
            <p:spPr>
              <a:xfrm>
                <a:off x="1455627" y="3770755"/>
                <a:ext cx="110214" cy="18857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a:extLst>
              <a:ext uri="{FF2B5EF4-FFF2-40B4-BE49-F238E27FC236}">
                <a16:creationId xmlns:a16="http://schemas.microsoft.com/office/drawing/2014/main" id="{FE5D5C8C-A89E-4646-A276-57795B81B0A5}"/>
              </a:ext>
            </a:extLst>
          </p:cNvPr>
          <p:cNvGrpSpPr/>
          <p:nvPr/>
        </p:nvGrpSpPr>
        <p:grpSpPr>
          <a:xfrm>
            <a:off x="3365267" y="2280889"/>
            <a:ext cx="515743" cy="515743"/>
            <a:chOff x="3474005" y="3544116"/>
            <a:chExt cx="624049" cy="624049"/>
          </a:xfrm>
        </p:grpSpPr>
        <p:sp>
          <p:nvSpPr>
            <p:cNvPr id="46" name="Oval 45">
              <a:extLst>
                <a:ext uri="{FF2B5EF4-FFF2-40B4-BE49-F238E27FC236}">
                  <a16:creationId xmlns:a16="http://schemas.microsoft.com/office/drawing/2014/main" id="{D0CD5B1B-87A9-704E-B006-18AF84C3FD1A}"/>
                </a:ext>
              </a:extLst>
            </p:cNvPr>
            <p:cNvSpPr/>
            <p:nvPr/>
          </p:nvSpPr>
          <p:spPr>
            <a:xfrm>
              <a:off x="3474005" y="3544116"/>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ABAB5E0-28F0-C74A-AB9E-950B43583481}"/>
                </a:ext>
              </a:extLst>
            </p:cNvPr>
            <p:cNvGrpSpPr/>
            <p:nvPr/>
          </p:nvGrpSpPr>
          <p:grpSpPr>
            <a:xfrm>
              <a:off x="3679268" y="3663271"/>
              <a:ext cx="362879" cy="413918"/>
              <a:chOff x="5860450" y="4269023"/>
              <a:chExt cx="584419" cy="733282"/>
            </a:xfrm>
          </p:grpSpPr>
          <p:sp>
            <p:nvSpPr>
              <p:cNvPr id="48" name="Rectangle 47">
                <a:extLst>
                  <a:ext uri="{FF2B5EF4-FFF2-40B4-BE49-F238E27FC236}">
                    <a16:creationId xmlns:a16="http://schemas.microsoft.com/office/drawing/2014/main" id="{9DF30940-E829-2D4F-97B8-1B783277BB46}"/>
                  </a:ext>
                </a:extLst>
              </p:cNvPr>
              <p:cNvSpPr/>
              <p:nvPr/>
            </p:nvSpPr>
            <p:spPr>
              <a:xfrm>
                <a:off x="5876364" y="4269023"/>
                <a:ext cx="322729" cy="595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Walk with solid fill">
                <a:extLst>
                  <a:ext uri="{FF2B5EF4-FFF2-40B4-BE49-F238E27FC236}">
                    <a16:creationId xmlns:a16="http://schemas.microsoft.com/office/drawing/2014/main" id="{9AFF442C-8C23-3342-BBB6-B19BE2AFE7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5873252" y="4356960"/>
                <a:ext cx="571617" cy="553367"/>
              </a:xfrm>
              <a:prstGeom prst="rect">
                <a:avLst/>
              </a:prstGeom>
            </p:spPr>
          </p:pic>
          <p:sp>
            <p:nvSpPr>
              <p:cNvPr id="50" name="Rectangle 13">
                <a:extLst>
                  <a:ext uri="{FF2B5EF4-FFF2-40B4-BE49-F238E27FC236}">
                    <a16:creationId xmlns:a16="http://schemas.microsoft.com/office/drawing/2014/main" id="{D02C7E95-1D97-B14B-847F-A83D633C8E70}"/>
                  </a:ext>
                </a:extLst>
              </p:cNvPr>
              <p:cNvSpPr/>
              <p:nvPr/>
            </p:nvSpPr>
            <p:spPr>
              <a:xfrm>
                <a:off x="5860450" y="4269023"/>
                <a:ext cx="261677" cy="733282"/>
              </a:xfrm>
              <a:custGeom>
                <a:avLst/>
                <a:gdLst>
                  <a:gd name="connsiteX0" fmla="*/ 0 w 322729"/>
                  <a:gd name="connsiteY0" fmla="*/ 0 h 625706"/>
                  <a:gd name="connsiteX1" fmla="*/ 322729 w 322729"/>
                  <a:gd name="connsiteY1" fmla="*/ 0 h 625706"/>
                  <a:gd name="connsiteX2" fmla="*/ 322729 w 322729"/>
                  <a:gd name="connsiteY2" fmla="*/ 625706 h 625706"/>
                  <a:gd name="connsiteX3" fmla="*/ 0 w 322729"/>
                  <a:gd name="connsiteY3" fmla="*/ 625706 h 625706"/>
                  <a:gd name="connsiteX4" fmla="*/ 0 w 322729"/>
                  <a:gd name="connsiteY4" fmla="*/ 0 h 625706"/>
                  <a:gd name="connsiteX0" fmla="*/ 0 w 322729"/>
                  <a:gd name="connsiteY0" fmla="*/ 0 h 625706"/>
                  <a:gd name="connsiteX1" fmla="*/ 322729 w 322729"/>
                  <a:gd name="connsiteY1" fmla="*/ 80682 h 625706"/>
                  <a:gd name="connsiteX2" fmla="*/ 322729 w 322729"/>
                  <a:gd name="connsiteY2" fmla="*/ 625706 h 625706"/>
                  <a:gd name="connsiteX3" fmla="*/ 0 w 322729"/>
                  <a:gd name="connsiteY3" fmla="*/ 625706 h 625706"/>
                  <a:gd name="connsiteX4" fmla="*/ 0 w 322729"/>
                  <a:gd name="connsiteY4" fmla="*/ 0 h 625706"/>
                  <a:gd name="connsiteX0" fmla="*/ 0 w 322729"/>
                  <a:gd name="connsiteY0" fmla="*/ 0 h 733282"/>
                  <a:gd name="connsiteX1" fmla="*/ 322729 w 322729"/>
                  <a:gd name="connsiteY1" fmla="*/ 80682 h 733282"/>
                  <a:gd name="connsiteX2" fmla="*/ 322729 w 322729"/>
                  <a:gd name="connsiteY2" fmla="*/ 733282 h 733282"/>
                  <a:gd name="connsiteX3" fmla="*/ 0 w 322729"/>
                  <a:gd name="connsiteY3" fmla="*/ 625706 h 733282"/>
                  <a:gd name="connsiteX4" fmla="*/ 0 w 322729"/>
                  <a:gd name="connsiteY4" fmla="*/ 0 h 733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29" h="733282">
                    <a:moveTo>
                      <a:pt x="0" y="0"/>
                    </a:moveTo>
                    <a:lnTo>
                      <a:pt x="322729" y="80682"/>
                    </a:lnTo>
                    <a:lnTo>
                      <a:pt x="322729" y="733282"/>
                    </a:lnTo>
                    <a:lnTo>
                      <a:pt x="0" y="625706"/>
                    </a:lnTo>
                    <a:lnTo>
                      <a:pt x="0" y="0"/>
                    </a:ln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C9BED30-3718-0B42-8F00-230F34ADA3B7}"/>
                  </a:ext>
                </a:extLst>
              </p:cNvPr>
              <p:cNvSpPr/>
              <p:nvPr/>
            </p:nvSpPr>
            <p:spPr>
              <a:xfrm>
                <a:off x="6030795" y="4587621"/>
                <a:ext cx="53135" cy="7814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77A5AB08-2A96-0541-BDC7-D997A46EB6D5}"/>
              </a:ext>
            </a:extLst>
          </p:cNvPr>
          <p:cNvGrpSpPr/>
          <p:nvPr/>
        </p:nvGrpSpPr>
        <p:grpSpPr>
          <a:xfrm>
            <a:off x="667199" y="3477507"/>
            <a:ext cx="515743" cy="515743"/>
            <a:chOff x="3259310" y="2172588"/>
            <a:chExt cx="624049" cy="624049"/>
          </a:xfrm>
        </p:grpSpPr>
        <p:sp>
          <p:nvSpPr>
            <p:cNvPr id="53" name="Oval 52">
              <a:extLst>
                <a:ext uri="{FF2B5EF4-FFF2-40B4-BE49-F238E27FC236}">
                  <a16:creationId xmlns:a16="http://schemas.microsoft.com/office/drawing/2014/main" id="{EC996551-A32C-4A41-B161-5EDA14098B63}"/>
                </a:ext>
              </a:extLst>
            </p:cNvPr>
            <p:cNvSpPr/>
            <p:nvPr/>
          </p:nvSpPr>
          <p:spPr>
            <a:xfrm>
              <a:off x="3259310" y="2172588"/>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a:extLst>
                <a:ext uri="{FF2B5EF4-FFF2-40B4-BE49-F238E27FC236}">
                  <a16:creationId xmlns:a16="http://schemas.microsoft.com/office/drawing/2014/main" id="{E2BB309A-CCD6-2C46-BD1A-A5B94D19C1F9}"/>
                </a:ext>
              </a:extLst>
            </p:cNvPr>
            <p:cNvSpPr/>
            <p:nvPr/>
          </p:nvSpPr>
          <p:spPr>
            <a:xfrm>
              <a:off x="3565453" y="2588790"/>
              <a:ext cx="39764" cy="42971"/>
            </a:xfrm>
            <a:custGeom>
              <a:avLst/>
              <a:gdLst>
                <a:gd name="connsiteX0" fmla="*/ 11002 w 39764"/>
                <a:gd name="connsiteY0" fmla="*/ 42971 h 42971"/>
                <a:gd name="connsiteX1" fmla="*/ 3390 w 39764"/>
                <a:gd name="connsiteY1" fmla="*/ 40434 h 42971"/>
                <a:gd name="connsiteX2" fmla="*/ 2375 w 39764"/>
                <a:gd name="connsiteY2" fmla="*/ 26226 h 42971"/>
                <a:gd name="connsiteX3" fmla="*/ 22166 w 39764"/>
                <a:gd name="connsiteY3" fmla="*/ 3390 h 42971"/>
                <a:gd name="connsiteX4" fmla="*/ 36375 w 39764"/>
                <a:gd name="connsiteY4" fmla="*/ 2375 h 42971"/>
                <a:gd name="connsiteX5" fmla="*/ 37389 w 39764"/>
                <a:gd name="connsiteY5" fmla="*/ 16584 h 42971"/>
                <a:gd name="connsiteX6" fmla="*/ 17599 w 39764"/>
                <a:gd name="connsiteY6" fmla="*/ 39419 h 42971"/>
                <a:gd name="connsiteX7" fmla="*/ 11002 w 39764"/>
                <a:gd name="connsiteY7" fmla="*/ 42971 h 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64" h="42971">
                  <a:moveTo>
                    <a:pt x="11002" y="42971"/>
                  </a:moveTo>
                  <a:cubicBezTo>
                    <a:pt x="8465" y="42971"/>
                    <a:pt x="5420" y="42464"/>
                    <a:pt x="3390" y="40434"/>
                  </a:cubicBezTo>
                  <a:cubicBezTo>
                    <a:pt x="-669" y="36882"/>
                    <a:pt x="-1177" y="30285"/>
                    <a:pt x="2375" y="26226"/>
                  </a:cubicBezTo>
                  <a:lnTo>
                    <a:pt x="22166" y="3390"/>
                  </a:lnTo>
                  <a:cubicBezTo>
                    <a:pt x="25718" y="-669"/>
                    <a:pt x="32315" y="-1177"/>
                    <a:pt x="36375" y="2375"/>
                  </a:cubicBezTo>
                  <a:cubicBezTo>
                    <a:pt x="40434" y="5928"/>
                    <a:pt x="40942" y="12524"/>
                    <a:pt x="37389" y="16584"/>
                  </a:cubicBezTo>
                  <a:lnTo>
                    <a:pt x="17599" y="39419"/>
                  </a:lnTo>
                  <a:cubicBezTo>
                    <a:pt x="16077" y="41449"/>
                    <a:pt x="13539" y="42464"/>
                    <a:pt x="11002" y="42971"/>
                  </a:cubicBezTo>
                  <a:close/>
                </a:path>
              </a:pathLst>
            </a:custGeom>
            <a:solidFill>
              <a:schemeClr val="tx1"/>
            </a:solidFill>
            <a:ln w="5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51FF4C1-C7EB-854D-A81F-857B0A7DF8A1}"/>
                </a:ext>
              </a:extLst>
            </p:cNvPr>
            <p:cNvSpPr/>
            <p:nvPr/>
          </p:nvSpPr>
          <p:spPr>
            <a:xfrm>
              <a:off x="3531714" y="2568244"/>
              <a:ext cx="48379" cy="51972"/>
            </a:xfrm>
            <a:custGeom>
              <a:avLst/>
              <a:gdLst>
                <a:gd name="connsiteX0" fmla="*/ 13787 w 48379"/>
                <a:gd name="connsiteY0" fmla="*/ 51846 h 51972"/>
                <a:gd name="connsiteX1" fmla="*/ 4146 w 48379"/>
                <a:gd name="connsiteY1" fmla="*/ 48801 h 51972"/>
                <a:gd name="connsiteX2" fmla="*/ 3131 w 48379"/>
                <a:gd name="connsiteY2" fmla="*/ 31040 h 51972"/>
                <a:gd name="connsiteX3" fmla="*/ 26473 w 48379"/>
                <a:gd name="connsiteY3" fmla="*/ 4146 h 51972"/>
                <a:gd name="connsiteX4" fmla="*/ 44234 w 48379"/>
                <a:gd name="connsiteY4" fmla="*/ 3131 h 51972"/>
                <a:gd name="connsiteX5" fmla="*/ 45249 w 48379"/>
                <a:gd name="connsiteY5" fmla="*/ 20891 h 51972"/>
                <a:gd name="connsiteX6" fmla="*/ 21906 w 48379"/>
                <a:gd name="connsiteY6" fmla="*/ 47786 h 51972"/>
                <a:gd name="connsiteX7" fmla="*/ 13787 w 48379"/>
                <a:gd name="connsiteY7" fmla="*/ 51846 h 5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79" h="51972">
                  <a:moveTo>
                    <a:pt x="13787" y="51846"/>
                  </a:moveTo>
                  <a:cubicBezTo>
                    <a:pt x="10235" y="52353"/>
                    <a:pt x="7190" y="51338"/>
                    <a:pt x="4146" y="48801"/>
                  </a:cubicBezTo>
                  <a:cubicBezTo>
                    <a:pt x="-929" y="44234"/>
                    <a:pt x="-1436" y="36115"/>
                    <a:pt x="3131" y="31040"/>
                  </a:cubicBezTo>
                  <a:lnTo>
                    <a:pt x="26473" y="4146"/>
                  </a:lnTo>
                  <a:cubicBezTo>
                    <a:pt x="31040" y="-929"/>
                    <a:pt x="39160" y="-1436"/>
                    <a:pt x="44234" y="3131"/>
                  </a:cubicBezTo>
                  <a:cubicBezTo>
                    <a:pt x="49309" y="7698"/>
                    <a:pt x="49816" y="15817"/>
                    <a:pt x="45249" y="20891"/>
                  </a:cubicBezTo>
                  <a:lnTo>
                    <a:pt x="21906" y="47786"/>
                  </a:lnTo>
                  <a:cubicBezTo>
                    <a:pt x="19876" y="50324"/>
                    <a:pt x="16832" y="51846"/>
                    <a:pt x="13787" y="51846"/>
                  </a:cubicBezTo>
                  <a:close/>
                </a:path>
              </a:pathLst>
            </a:custGeom>
            <a:solidFill>
              <a:schemeClr val="tx1"/>
            </a:solidFill>
            <a:ln w="5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7436AEC-CD89-EF45-82E7-657266CB84C6}"/>
                </a:ext>
              </a:extLst>
            </p:cNvPr>
            <p:cNvSpPr/>
            <p:nvPr/>
          </p:nvSpPr>
          <p:spPr>
            <a:xfrm>
              <a:off x="3497178" y="2544365"/>
              <a:ext cx="53512" cy="57046"/>
            </a:xfrm>
            <a:custGeom>
              <a:avLst/>
              <a:gdLst>
                <a:gd name="connsiteX0" fmla="*/ 16353 w 53512"/>
                <a:gd name="connsiteY0" fmla="*/ 56949 h 57046"/>
                <a:gd name="connsiteX1" fmla="*/ 5189 w 53512"/>
                <a:gd name="connsiteY1" fmla="*/ 53397 h 57046"/>
                <a:gd name="connsiteX2" fmla="*/ 3667 w 53512"/>
                <a:gd name="connsiteY2" fmla="*/ 32084 h 57046"/>
                <a:gd name="connsiteX3" fmla="*/ 27010 w 53512"/>
                <a:gd name="connsiteY3" fmla="*/ 5189 h 57046"/>
                <a:gd name="connsiteX4" fmla="*/ 48323 w 53512"/>
                <a:gd name="connsiteY4" fmla="*/ 3667 h 57046"/>
                <a:gd name="connsiteX5" fmla="*/ 49845 w 53512"/>
                <a:gd name="connsiteY5" fmla="*/ 24980 h 57046"/>
                <a:gd name="connsiteX6" fmla="*/ 26502 w 53512"/>
                <a:gd name="connsiteY6" fmla="*/ 51875 h 57046"/>
                <a:gd name="connsiteX7" fmla="*/ 16353 w 53512"/>
                <a:gd name="connsiteY7" fmla="*/ 56949 h 5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12" h="57046">
                  <a:moveTo>
                    <a:pt x="16353" y="56949"/>
                  </a:moveTo>
                  <a:cubicBezTo>
                    <a:pt x="12294" y="57457"/>
                    <a:pt x="8234" y="55934"/>
                    <a:pt x="5189" y="53397"/>
                  </a:cubicBezTo>
                  <a:cubicBezTo>
                    <a:pt x="-900" y="47815"/>
                    <a:pt x="-1915" y="38174"/>
                    <a:pt x="3667" y="32084"/>
                  </a:cubicBezTo>
                  <a:lnTo>
                    <a:pt x="27010" y="5189"/>
                  </a:lnTo>
                  <a:cubicBezTo>
                    <a:pt x="32592" y="-900"/>
                    <a:pt x="42233" y="-1915"/>
                    <a:pt x="48323" y="3667"/>
                  </a:cubicBezTo>
                  <a:cubicBezTo>
                    <a:pt x="54412" y="9249"/>
                    <a:pt x="55427" y="18891"/>
                    <a:pt x="49845" y="24980"/>
                  </a:cubicBezTo>
                  <a:lnTo>
                    <a:pt x="26502" y="51875"/>
                  </a:lnTo>
                  <a:cubicBezTo>
                    <a:pt x="23965" y="54920"/>
                    <a:pt x="19905" y="56949"/>
                    <a:pt x="16353" y="56949"/>
                  </a:cubicBezTo>
                  <a:close/>
                </a:path>
              </a:pathLst>
            </a:custGeom>
            <a:solidFill>
              <a:schemeClr val="tx1"/>
            </a:solidFill>
            <a:ln w="5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7DB0DAC0-2824-3949-9171-18CA7FA7BC46}"/>
                </a:ext>
              </a:extLst>
            </p:cNvPr>
            <p:cNvSpPr/>
            <p:nvPr/>
          </p:nvSpPr>
          <p:spPr>
            <a:xfrm>
              <a:off x="3460135" y="2522037"/>
              <a:ext cx="57064" cy="60598"/>
            </a:xfrm>
            <a:custGeom>
              <a:avLst/>
              <a:gdLst>
                <a:gd name="connsiteX0" fmla="*/ 16353 w 57064"/>
                <a:gd name="connsiteY0" fmla="*/ 60501 h 60598"/>
                <a:gd name="connsiteX1" fmla="*/ 5189 w 57064"/>
                <a:gd name="connsiteY1" fmla="*/ 56949 h 60598"/>
                <a:gd name="connsiteX2" fmla="*/ 3667 w 57064"/>
                <a:gd name="connsiteY2" fmla="*/ 35636 h 60598"/>
                <a:gd name="connsiteX3" fmla="*/ 30562 w 57064"/>
                <a:gd name="connsiteY3" fmla="*/ 5189 h 60598"/>
                <a:gd name="connsiteX4" fmla="*/ 51875 w 57064"/>
                <a:gd name="connsiteY4" fmla="*/ 3667 h 60598"/>
                <a:gd name="connsiteX5" fmla="*/ 53397 w 57064"/>
                <a:gd name="connsiteY5" fmla="*/ 24980 h 60598"/>
                <a:gd name="connsiteX6" fmla="*/ 26502 w 57064"/>
                <a:gd name="connsiteY6" fmla="*/ 55427 h 60598"/>
                <a:gd name="connsiteX7" fmla="*/ 16353 w 57064"/>
                <a:gd name="connsiteY7" fmla="*/ 60501 h 6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4" h="60598">
                  <a:moveTo>
                    <a:pt x="16353" y="60501"/>
                  </a:moveTo>
                  <a:cubicBezTo>
                    <a:pt x="12294" y="61009"/>
                    <a:pt x="8234" y="59487"/>
                    <a:pt x="5189" y="56949"/>
                  </a:cubicBezTo>
                  <a:cubicBezTo>
                    <a:pt x="-900" y="51367"/>
                    <a:pt x="-1915" y="41726"/>
                    <a:pt x="3667" y="35636"/>
                  </a:cubicBezTo>
                  <a:lnTo>
                    <a:pt x="30562" y="5189"/>
                  </a:lnTo>
                  <a:cubicBezTo>
                    <a:pt x="36144" y="-900"/>
                    <a:pt x="45785" y="-1915"/>
                    <a:pt x="51875" y="3667"/>
                  </a:cubicBezTo>
                  <a:cubicBezTo>
                    <a:pt x="57964" y="9249"/>
                    <a:pt x="58979" y="18891"/>
                    <a:pt x="53397" y="24980"/>
                  </a:cubicBezTo>
                  <a:lnTo>
                    <a:pt x="26502" y="55427"/>
                  </a:lnTo>
                  <a:cubicBezTo>
                    <a:pt x="23458" y="58472"/>
                    <a:pt x="19905" y="59994"/>
                    <a:pt x="16353" y="60501"/>
                  </a:cubicBezTo>
                  <a:close/>
                </a:path>
              </a:pathLst>
            </a:custGeom>
            <a:solidFill>
              <a:schemeClr val="tx1"/>
            </a:solidFill>
            <a:ln w="5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99FFF9C-C6CC-2E4F-9740-C0405D658360}"/>
                </a:ext>
              </a:extLst>
            </p:cNvPr>
            <p:cNvSpPr/>
            <p:nvPr/>
          </p:nvSpPr>
          <p:spPr>
            <a:xfrm>
              <a:off x="3710890" y="2366355"/>
              <a:ext cx="101529" cy="120812"/>
            </a:xfrm>
            <a:custGeom>
              <a:avLst/>
              <a:gdLst>
                <a:gd name="connsiteX0" fmla="*/ 101530 w 101529"/>
                <a:gd name="connsiteY0" fmla="*/ 95401 h 120812"/>
                <a:gd name="connsiteX1" fmla="*/ 62456 w 101529"/>
                <a:gd name="connsiteY1" fmla="*/ 119251 h 120812"/>
                <a:gd name="connsiteX2" fmla="*/ 48755 w 101529"/>
                <a:gd name="connsiteY2" fmla="*/ 115699 h 120812"/>
                <a:gd name="connsiteX3" fmla="*/ 1562 w 101529"/>
                <a:gd name="connsiteY3" fmla="*/ 37551 h 120812"/>
                <a:gd name="connsiteX4" fmla="*/ 5114 w 101529"/>
                <a:gd name="connsiteY4" fmla="*/ 23850 h 120812"/>
                <a:gd name="connsiteX5" fmla="*/ 44188 w 101529"/>
                <a:gd name="connsiteY5" fmla="*/ 0 h 120812"/>
                <a:gd name="connsiteX6" fmla="*/ 101530 w 101529"/>
                <a:gd name="connsiteY6" fmla="*/ 95401 h 12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29" h="120812">
                  <a:moveTo>
                    <a:pt x="101530" y="95401"/>
                  </a:moveTo>
                  <a:lnTo>
                    <a:pt x="62456" y="119251"/>
                  </a:lnTo>
                  <a:cubicBezTo>
                    <a:pt x="57889" y="122295"/>
                    <a:pt x="51292" y="120773"/>
                    <a:pt x="48755" y="115699"/>
                  </a:cubicBezTo>
                  <a:lnTo>
                    <a:pt x="1562" y="37551"/>
                  </a:lnTo>
                  <a:cubicBezTo>
                    <a:pt x="-1483" y="32984"/>
                    <a:pt x="40" y="26387"/>
                    <a:pt x="5114" y="23850"/>
                  </a:cubicBezTo>
                  <a:lnTo>
                    <a:pt x="44188" y="0"/>
                  </a:lnTo>
                  <a:lnTo>
                    <a:pt x="101530" y="95401"/>
                  </a:lnTo>
                  <a:close/>
                </a:path>
              </a:pathLst>
            </a:custGeom>
            <a:solidFill>
              <a:schemeClr val="tx1"/>
            </a:solidFill>
            <a:ln w="5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D8DEDEB-A02E-6346-9D46-6656A0915EFA}"/>
                </a:ext>
              </a:extLst>
            </p:cNvPr>
            <p:cNvSpPr/>
            <p:nvPr/>
          </p:nvSpPr>
          <p:spPr>
            <a:xfrm>
              <a:off x="3534791" y="2407383"/>
              <a:ext cx="214704" cy="119326"/>
            </a:xfrm>
            <a:custGeom>
              <a:avLst/>
              <a:gdLst>
                <a:gd name="connsiteX0" fmla="*/ 171572 w 214704"/>
                <a:gd name="connsiteY0" fmla="*/ 6672 h 119326"/>
                <a:gd name="connsiteX1" fmla="*/ 65007 w 214704"/>
                <a:gd name="connsiteY1" fmla="*/ 583 h 119326"/>
                <a:gd name="connsiteX2" fmla="*/ 62470 w 214704"/>
                <a:gd name="connsiteY2" fmla="*/ 76 h 119326"/>
                <a:gd name="connsiteX3" fmla="*/ 45216 w 214704"/>
                <a:gd name="connsiteY3" fmla="*/ 6672 h 119326"/>
                <a:gd name="connsiteX4" fmla="*/ 5128 w 214704"/>
                <a:gd name="connsiteY4" fmla="*/ 52343 h 119326"/>
                <a:gd name="connsiteX5" fmla="*/ 7158 w 214704"/>
                <a:gd name="connsiteY5" fmla="*/ 80760 h 119326"/>
                <a:gd name="connsiteX6" fmla="*/ 22381 w 214704"/>
                <a:gd name="connsiteY6" fmla="*/ 85835 h 119326"/>
                <a:gd name="connsiteX7" fmla="*/ 36082 w 214704"/>
                <a:gd name="connsiteY7" fmla="*/ 78730 h 119326"/>
                <a:gd name="connsiteX8" fmla="*/ 77693 w 214704"/>
                <a:gd name="connsiteY8" fmla="*/ 31030 h 119326"/>
                <a:gd name="connsiteX9" fmla="*/ 172586 w 214704"/>
                <a:gd name="connsiteY9" fmla="*/ 112730 h 119326"/>
                <a:gd name="connsiteX10" fmla="*/ 172586 w 214704"/>
                <a:gd name="connsiteY10" fmla="*/ 112730 h 119326"/>
                <a:gd name="connsiteX11" fmla="*/ 172586 w 214704"/>
                <a:gd name="connsiteY11" fmla="*/ 112730 h 119326"/>
                <a:gd name="connsiteX12" fmla="*/ 178168 w 214704"/>
                <a:gd name="connsiteY12" fmla="*/ 119326 h 119326"/>
                <a:gd name="connsiteX13" fmla="*/ 214705 w 214704"/>
                <a:gd name="connsiteY13" fmla="*/ 77208 h 119326"/>
                <a:gd name="connsiteX14" fmla="*/ 171572 w 214704"/>
                <a:gd name="connsiteY14" fmla="*/ 6672 h 11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704" h="119326">
                  <a:moveTo>
                    <a:pt x="171572" y="6672"/>
                  </a:moveTo>
                  <a:cubicBezTo>
                    <a:pt x="129453" y="21896"/>
                    <a:pt x="99006" y="7180"/>
                    <a:pt x="65007" y="583"/>
                  </a:cubicBezTo>
                  <a:cubicBezTo>
                    <a:pt x="64500" y="583"/>
                    <a:pt x="62470" y="76"/>
                    <a:pt x="62470" y="76"/>
                  </a:cubicBezTo>
                  <a:cubicBezTo>
                    <a:pt x="56380" y="-432"/>
                    <a:pt x="49784" y="1598"/>
                    <a:pt x="45216" y="6672"/>
                  </a:cubicBezTo>
                  <a:lnTo>
                    <a:pt x="5128" y="52343"/>
                  </a:lnTo>
                  <a:cubicBezTo>
                    <a:pt x="-2484" y="60970"/>
                    <a:pt x="-1469" y="73656"/>
                    <a:pt x="7158" y="80760"/>
                  </a:cubicBezTo>
                  <a:cubicBezTo>
                    <a:pt x="11725" y="84312"/>
                    <a:pt x="16799" y="86342"/>
                    <a:pt x="22381" y="85835"/>
                  </a:cubicBezTo>
                  <a:cubicBezTo>
                    <a:pt x="27456" y="85327"/>
                    <a:pt x="32530" y="83297"/>
                    <a:pt x="36082" y="78730"/>
                  </a:cubicBezTo>
                  <a:cubicBezTo>
                    <a:pt x="36082" y="78730"/>
                    <a:pt x="77693" y="31030"/>
                    <a:pt x="77693" y="31030"/>
                  </a:cubicBezTo>
                  <a:lnTo>
                    <a:pt x="172586" y="112730"/>
                  </a:lnTo>
                  <a:lnTo>
                    <a:pt x="172586" y="112730"/>
                  </a:lnTo>
                  <a:lnTo>
                    <a:pt x="172586" y="112730"/>
                  </a:lnTo>
                  <a:cubicBezTo>
                    <a:pt x="175124" y="115267"/>
                    <a:pt x="176139" y="116282"/>
                    <a:pt x="178168" y="119326"/>
                  </a:cubicBezTo>
                  <a:lnTo>
                    <a:pt x="214705" y="77208"/>
                  </a:lnTo>
                  <a:lnTo>
                    <a:pt x="171572" y="6672"/>
                  </a:lnTo>
                  <a:close/>
                </a:path>
              </a:pathLst>
            </a:custGeom>
            <a:solidFill>
              <a:schemeClr val="tx1"/>
            </a:solidFill>
            <a:ln w="5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AD197CE-9DD3-1F4E-8829-4357E74B7C84}"/>
                </a:ext>
              </a:extLst>
            </p:cNvPr>
            <p:cNvSpPr/>
            <p:nvPr/>
          </p:nvSpPr>
          <p:spPr>
            <a:xfrm>
              <a:off x="3371256" y="2371644"/>
              <a:ext cx="101529" cy="120812"/>
            </a:xfrm>
            <a:custGeom>
              <a:avLst/>
              <a:gdLst>
                <a:gd name="connsiteX0" fmla="*/ 0 w 101529"/>
                <a:gd name="connsiteY0" fmla="*/ 95401 h 120812"/>
                <a:gd name="connsiteX1" fmla="*/ 39074 w 101529"/>
                <a:gd name="connsiteY1" fmla="*/ 119251 h 120812"/>
                <a:gd name="connsiteX2" fmla="*/ 52775 w 101529"/>
                <a:gd name="connsiteY2" fmla="*/ 115699 h 120812"/>
                <a:gd name="connsiteX3" fmla="*/ 99968 w 101529"/>
                <a:gd name="connsiteY3" fmla="*/ 37551 h 120812"/>
                <a:gd name="connsiteX4" fmla="*/ 96416 w 101529"/>
                <a:gd name="connsiteY4" fmla="*/ 23850 h 120812"/>
                <a:gd name="connsiteX5" fmla="*/ 57849 w 101529"/>
                <a:gd name="connsiteY5" fmla="*/ 0 h 120812"/>
                <a:gd name="connsiteX6" fmla="*/ 0 w 101529"/>
                <a:gd name="connsiteY6" fmla="*/ 95401 h 12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29" h="120812">
                  <a:moveTo>
                    <a:pt x="0" y="95401"/>
                  </a:moveTo>
                  <a:lnTo>
                    <a:pt x="39074" y="119251"/>
                  </a:lnTo>
                  <a:cubicBezTo>
                    <a:pt x="43641" y="122295"/>
                    <a:pt x="50238" y="120773"/>
                    <a:pt x="52775" y="115699"/>
                  </a:cubicBezTo>
                  <a:lnTo>
                    <a:pt x="99968" y="37551"/>
                  </a:lnTo>
                  <a:cubicBezTo>
                    <a:pt x="103012" y="32984"/>
                    <a:pt x="101490" y="26387"/>
                    <a:pt x="96416" y="23850"/>
                  </a:cubicBezTo>
                  <a:lnTo>
                    <a:pt x="57849" y="0"/>
                  </a:lnTo>
                  <a:lnTo>
                    <a:pt x="0" y="95401"/>
                  </a:lnTo>
                  <a:close/>
                </a:path>
              </a:pathLst>
            </a:custGeom>
            <a:solidFill>
              <a:schemeClr val="tx1">
                <a:lumMod val="75000"/>
                <a:lumOff val="25000"/>
              </a:schemeClr>
            </a:solidFill>
            <a:ln w="5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1565113-49FA-A64B-954F-0BE723F34535}"/>
                </a:ext>
              </a:extLst>
            </p:cNvPr>
            <p:cNvSpPr/>
            <p:nvPr/>
          </p:nvSpPr>
          <p:spPr>
            <a:xfrm>
              <a:off x="3433673" y="2417315"/>
              <a:ext cx="272078" cy="218301"/>
            </a:xfrm>
            <a:custGeom>
              <a:avLst/>
              <a:gdLst>
                <a:gd name="connsiteX0" fmla="*/ 266411 w 272078"/>
                <a:gd name="connsiteY0" fmla="*/ 116206 h 218301"/>
                <a:gd name="connsiteX1" fmla="*/ 184712 w 272078"/>
                <a:gd name="connsiteY1" fmla="*/ 46178 h 218301"/>
                <a:gd name="connsiteX2" fmla="*/ 179130 w 272078"/>
                <a:gd name="connsiteY2" fmla="*/ 41103 h 218301"/>
                <a:gd name="connsiteX3" fmla="*/ 144116 w 272078"/>
                <a:gd name="connsiteY3" fmla="*/ 81192 h 218301"/>
                <a:gd name="connsiteX4" fmla="*/ 123818 w 272078"/>
                <a:gd name="connsiteY4" fmla="*/ 91341 h 218301"/>
                <a:gd name="connsiteX5" fmla="*/ 121281 w 272078"/>
                <a:gd name="connsiteY5" fmla="*/ 91341 h 218301"/>
                <a:gd name="connsiteX6" fmla="*/ 101490 w 272078"/>
                <a:gd name="connsiteY6" fmla="*/ 83729 h 218301"/>
                <a:gd name="connsiteX7" fmla="*/ 98445 w 272078"/>
                <a:gd name="connsiteY7" fmla="*/ 40596 h 218301"/>
                <a:gd name="connsiteX8" fmla="*/ 128385 w 272078"/>
                <a:gd name="connsiteY8" fmla="*/ 6089 h 218301"/>
                <a:gd name="connsiteX9" fmla="*/ 44148 w 272078"/>
                <a:gd name="connsiteY9" fmla="*/ 0 h 218301"/>
                <a:gd name="connsiteX10" fmla="*/ 0 w 272078"/>
                <a:gd name="connsiteY10" fmla="*/ 73073 h 218301"/>
                <a:gd name="connsiteX11" fmla="*/ 34507 w 272078"/>
                <a:gd name="connsiteY11" fmla="*/ 113161 h 218301"/>
                <a:gd name="connsiteX12" fmla="*/ 47700 w 272078"/>
                <a:gd name="connsiteY12" fmla="*/ 97938 h 218301"/>
                <a:gd name="connsiteX13" fmla="*/ 66983 w 272078"/>
                <a:gd name="connsiteY13" fmla="*/ 89311 h 218301"/>
                <a:gd name="connsiteX14" fmla="*/ 66983 w 272078"/>
                <a:gd name="connsiteY14" fmla="*/ 89311 h 218301"/>
                <a:gd name="connsiteX15" fmla="*/ 83729 w 272078"/>
                <a:gd name="connsiteY15" fmla="*/ 95401 h 218301"/>
                <a:gd name="connsiteX16" fmla="*/ 92356 w 272078"/>
                <a:gd name="connsiteY16" fmla="*/ 113669 h 218301"/>
                <a:gd name="connsiteX17" fmla="*/ 100983 w 272078"/>
                <a:gd name="connsiteY17" fmla="*/ 112146 h 218301"/>
                <a:gd name="connsiteX18" fmla="*/ 117728 w 272078"/>
                <a:gd name="connsiteY18" fmla="*/ 118236 h 218301"/>
                <a:gd name="connsiteX19" fmla="*/ 126355 w 272078"/>
                <a:gd name="connsiteY19" fmla="*/ 137012 h 218301"/>
                <a:gd name="connsiteX20" fmla="*/ 132952 w 272078"/>
                <a:gd name="connsiteY20" fmla="*/ 135997 h 218301"/>
                <a:gd name="connsiteX21" fmla="*/ 132952 w 272078"/>
                <a:gd name="connsiteY21" fmla="*/ 135997 h 218301"/>
                <a:gd name="connsiteX22" fmla="*/ 148175 w 272078"/>
                <a:gd name="connsiteY22" fmla="*/ 141579 h 218301"/>
                <a:gd name="connsiteX23" fmla="*/ 155787 w 272078"/>
                <a:gd name="connsiteY23" fmla="*/ 157310 h 218301"/>
                <a:gd name="connsiteX24" fmla="*/ 161369 w 272078"/>
                <a:gd name="connsiteY24" fmla="*/ 156295 h 218301"/>
                <a:gd name="connsiteX25" fmla="*/ 161369 w 272078"/>
                <a:gd name="connsiteY25" fmla="*/ 156295 h 218301"/>
                <a:gd name="connsiteX26" fmla="*/ 174563 w 272078"/>
                <a:gd name="connsiteY26" fmla="*/ 161369 h 218301"/>
                <a:gd name="connsiteX27" fmla="*/ 181667 w 272078"/>
                <a:gd name="connsiteY27" fmla="*/ 175070 h 218301"/>
                <a:gd name="connsiteX28" fmla="*/ 176593 w 272078"/>
                <a:gd name="connsiteY28" fmla="*/ 189786 h 218301"/>
                <a:gd name="connsiteX29" fmla="*/ 159339 w 272078"/>
                <a:gd name="connsiteY29" fmla="*/ 209577 h 218301"/>
                <a:gd name="connsiteX30" fmla="*/ 166444 w 272078"/>
                <a:gd name="connsiteY30" fmla="*/ 215159 h 218301"/>
                <a:gd name="connsiteX31" fmla="*/ 178622 w 272078"/>
                <a:gd name="connsiteY31" fmla="*/ 218204 h 218301"/>
                <a:gd name="connsiteX32" fmla="*/ 196891 w 272078"/>
                <a:gd name="connsiteY32" fmla="*/ 196383 h 218301"/>
                <a:gd name="connsiteX33" fmla="*/ 196891 w 272078"/>
                <a:gd name="connsiteY33" fmla="*/ 195876 h 218301"/>
                <a:gd name="connsiteX34" fmla="*/ 201965 w 272078"/>
                <a:gd name="connsiteY34" fmla="*/ 196383 h 218301"/>
                <a:gd name="connsiteX35" fmla="*/ 220233 w 272078"/>
                <a:gd name="connsiteY35" fmla="*/ 174563 h 218301"/>
                <a:gd name="connsiteX36" fmla="*/ 220233 w 272078"/>
                <a:gd name="connsiteY36" fmla="*/ 174055 h 218301"/>
                <a:gd name="connsiteX37" fmla="*/ 225308 w 272078"/>
                <a:gd name="connsiteY37" fmla="*/ 174563 h 218301"/>
                <a:gd name="connsiteX38" fmla="*/ 243576 w 272078"/>
                <a:gd name="connsiteY38" fmla="*/ 152742 h 218301"/>
                <a:gd name="connsiteX39" fmla="*/ 243069 w 272078"/>
                <a:gd name="connsiteY39" fmla="*/ 149698 h 218301"/>
                <a:gd name="connsiteX40" fmla="*/ 253725 w 272078"/>
                <a:gd name="connsiteY40" fmla="*/ 151728 h 218301"/>
                <a:gd name="connsiteX41" fmla="*/ 271993 w 272078"/>
                <a:gd name="connsiteY41" fmla="*/ 129907 h 218301"/>
                <a:gd name="connsiteX42" fmla="*/ 266411 w 272078"/>
                <a:gd name="connsiteY42" fmla="*/ 116206 h 21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2078" h="218301">
                  <a:moveTo>
                    <a:pt x="266411" y="116206"/>
                  </a:moveTo>
                  <a:lnTo>
                    <a:pt x="184712" y="46178"/>
                  </a:lnTo>
                  <a:lnTo>
                    <a:pt x="179130" y="41103"/>
                  </a:lnTo>
                  <a:lnTo>
                    <a:pt x="144116" y="81192"/>
                  </a:lnTo>
                  <a:cubicBezTo>
                    <a:pt x="139041" y="87281"/>
                    <a:pt x="131937" y="90834"/>
                    <a:pt x="123818" y="91341"/>
                  </a:cubicBezTo>
                  <a:cubicBezTo>
                    <a:pt x="122803" y="91341"/>
                    <a:pt x="121788" y="91341"/>
                    <a:pt x="121281" y="91341"/>
                  </a:cubicBezTo>
                  <a:cubicBezTo>
                    <a:pt x="113669" y="91341"/>
                    <a:pt x="106565" y="88804"/>
                    <a:pt x="101490" y="83729"/>
                  </a:cubicBezTo>
                  <a:cubicBezTo>
                    <a:pt x="88804" y="72565"/>
                    <a:pt x="87789" y="53282"/>
                    <a:pt x="98445" y="40596"/>
                  </a:cubicBezTo>
                  <a:lnTo>
                    <a:pt x="128385" y="6089"/>
                  </a:lnTo>
                  <a:cubicBezTo>
                    <a:pt x="105042" y="3045"/>
                    <a:pt x="75103" y="15224"/>
                    <a:pt x="44148" y="0"/>
                  </a:cubicBezTo>
                  <a:lnTo>
                    <a:pt x="0" y="73073"/>
                  </a:lnTo>
                  <a:lnTo>
                    <a:pt x="34507" y="113161"/>
                  </a:lnTo>
                  <a:lnTo>
                    <a:pt x="47700" y="97938"/>
                  </a:lnTo>
                  <a:cubicBezTo>
                    <a:pt x="52267" y="92356"/>
                    <a:pt x="59372" y="89311"/>
                    <a:pt x="66983" y="89311"/>
                  </a:cubicBezTo>
                  <a:lnTo>
                    <a:pt x="66983" y="89311"/>
                  </a:lnTo>
                  <a:cubicBezTo>
                    <a:pt x="73073" y="89311"/>
                    <a:pt x="79162" y="91341"/>
                    <a:pt x="83729" y="95401"/>
                  </a:cubicBezTo>
                  <a:cubicBezTo>
                    <a:pt x="89311" y="99968"/>
                    <a:pt x="91848" y="106565"/>
                    <a:pt x="92356" y="113669"/>
                  </a:cubicBezTo>
                  <a:cubicBezTo>
                    <a:pt x="94893" y="112654"/>
                    <a:pt x="97938" y="112146"/>
                    <a:pt x="100983" y="112146"/>
                  </a:cubicBezTo>
                  <a:cubicBezTo>
                    <a:pt x="107072" y="112146"/>
                    <a:pt x="113161" y="114176"/>
                    <a:pt x="117728" y="118236"/>
                  </a:cubicBezTo>
                  <a:cubicBezTo>
                    <a:pt x="123310" y="123310"/>
                    <a:pt x="126355" y="129907"/>
                    <a:pt x="126355" y="137012"/>
                  </a:cubicBezTo>
                  <a:cubicBezTo>
                    <a:pt x="128385" y="136504"/>
                    <a:pt x="130922" y="135997"/>
                    <a:pt x="132952" y="135997"/>
                  </a:cubicBezTo>
                  <a:lnTo>
                    <a:pt x="132952" y="135997"/>
                  </a:lnTo>
                  <a:cubicBezTo>
                    <a:pt x="138534" y="135997"/>
                    <a:pt x="143608" y="138026"/>
                    <a:pt x="148175" y="141579"/>
                  </a:cubicBezTo>
                  <a:cubicBezTo>
                    <a:pt x="152742" y="145638"/>
                    <a:pt x="155280" y="151220"/>
                    <a:pt x="155787" y="157310"/>
                  </a:cubicBezTo>
                  <a:cubicBezTo>
                    <a:pt x="157310" y="156802"/>
                    <a:pt x="159339" y="156295"/>
                    <a:pt x="161369" y="156295"/>
                  </a:cubicBezTo>
                  <a:lnTo>
                    <a:pt x="161369" y="156295"/>
                  </a:lnTo>
                  <a:cubicBezTo>
                    <a:pt x="166444" y="156295"/>
                    <a:pt x="171011" y="157817"/>
                    <a:pt x="174563" y="161369"/>
                  </a:cubicBezTo>
                  <a:cubicBezTo>
                    <a:pt x="178622" y="164921"/>
                    <a:pt x="181160" y="169996"/>
                    <a:pt x="181667" y="175070"/>
                  </a:cubicBezTo>
                  <a:cubicBezTo>
                    <a:pt x="182175" y="180652"/>
                    <a:pt x="180145" y="185727"/>
                    <a:pt x="176593" y="189786"/>
                  </a:cubicBezTo>
                  <a:lnTo>
                    <a:pt x="159339" y="209577"/>
                  </a:lnTo>
                  <a:lnTo>
                    <a:pt x="166444" y="215159"/>
                  </a:lnTo>
                  <a:cubicBezTo>
                    <a:pt x="169996" y="217189"/>
                    <a:pt x="174055" y="218711"/>
                    <a:pt x="178622" y="218204"/>
                  </a:cubicBezTo>
                  <a:cubicBezTo>
                    <a:pt x="189786" y="217189"/>
                    <a:pt x="197906" y="207547"/>
                    <a:pt x="196891" y="196383"/>
                  </a:cubicBezTo>
                  <a:cubicBezTo>
                    <a:pt x="196891" y="196383"/>
                    <a:pt x="196891" y="195876"/>
                    <a:pt x="196891" y="195876"/>
                  </a:cubicBezTo>
                  <a:cubicBezTo>
                    <a:pt x="198413" y="196383"/>
                    <a:pt x="200443" y="196383"/>
                    <a:pt x="201965" y="196383"/>
                  </a:cubicBezTo>
                  <a:cubicBezTo>
                    <a:pt x="213129" y="195368"/>
                    <a:pt x="221248" y="185727"/>
                    <a:pt x="220233" y="174563"/>
                  </a:cubicBezTo>
                  <a:cubicBezTo>
                    <a:pt x="220233" y="174563"/>
                    <a:pt x="220233" y="174055"/>
                    <a:pt x="220233" y="174055"/>
                  </a:cubicBezTo>
                  <a:cubicBezTo>
                    <a:pt x="221756" y="174563"/>
                    <a:pt x="223785" y="174563"/>
                    <a:pt x="225308" y="174563"/>
                  </a:cubicBezTo>
                  <a:cubicBezTo>
                    <a:pt x="236472" y="173548"/>
                    <a:pt x="244591" y="163906"/>
                    <a:pt x="243576" y="152742"/>
                  </a:cubicBezTo>
                  <a:cubicBezTo>
                    <a:pt x="243576" y="151728"/>
                    <a:pt x="243069" y="150713"/>
                    <a:pt x="243069" y="149698"/>
                  </a:cubicBezTo>
                  <a:cubicBezTo>
                    <a:pt x="246113" y="151220"/>
                    <a:pt x="249665" y="152235"/>
                    <a:pt x="253725" y="151728"/>
                  </a:cubicBezTo>
                  <a:cubicBezTo>
                    <a:pt x="264889" y="150713"/>
                    <a:pt x="273008" y="141071"/>
                    <a:pt x="271993" y="129907"/>
                  </a:cubicBezTo>
                  <a:cubicBezTo>
                    <a:pt x="272501" y="124325"/>
                    <a:pt x="269963" y="119758"/>
                    <a:pt x="266411" y="116206"/>
                  </a:cubicBezTo>
                  <a:close/>
                </a:path>
              </a:pathLst>
            </a:custGeom>
            <a:solidFill>
              <a:schemeClr val="tx1">
                <a:lumMod val="75000"/>
                <a:lumOff val="25000"/>
              </a:schemeClr>
            </a:solidFill>
            <a:ln w="5060"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F44BE7A2-F36D-134A-9CCA-D58EBB310824}"/>
              </a:ext>
            </a:extLst>
          </p:cNvPr>
          <p:cNvGrpSpPr/>
          <p:nvPr/>
        </p:nvGrpSpPr>
        <p:grpSpPr>
          <a:xfrm>
            <a:off x="1064632" y="4787752"/>
            <a:ext cx="515743" cy="515743"/>
            <a:chOff x="3899960" y="2904070"/>
            <a:chExt cx="624049" cy="624049"/>
          </a:xfrm>
        </p:grpSpPr>
        <p:sp>
          <p:nvSpPr>
            <p:cNvPr id="63" name="Oval 62">
              <a:extLst>
                <a:ext uri="{FF2B5EF4-FFF2-40B4-BE49-F238E27FC236}">
                  <a16:creationId xmlns:a16="http://schemas.microsoft.com/office/drawing/2014/main" id="{775029FC-E3EB-CA46-B08E-14C744BA4D02}"/>
                </a:ext>
              </a:extLst>
            </p:cNvPr>
            <p:cNvSpPr/>
            <p:nvPr/>
          </p:nvSpPr>
          <p:spPr>
            <a:xfrm>
              <a:off x="3899960" y="2904070"/>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a16="http://schemas.microsoft.com/office/drawing/2014/main" id="{3DECD963-2067-8041-9794-686B49AB51BF}"/>
                </a:ext>
              </a:extLst>
            </p:cNvPr>
            <p:cNvSpPr/>
            <p:nvPr/>
          </p:nvSpPr>
          <p:spPr>
            <a:xfrm>
              <a:off x="4029305" y="3042968"/>
              <a:ext cx="400050" cy="208597"/>
            </a:xfrm>
            <a:custGeom>
              <a:avLst/>
              <a:gdLst>
                <a:gd name="connsiteX0" fmla="*/ 314325 w 400050"/>
                <a:gd name="connsiteY0" fmla="*/ 108585 h 208597"/>
                <a:gd name="connsiteX1" fmla="*/ 314325 w 400050"/>
                <a:gd name="connsiteY1" fmla="*/ 28575 h 208597"/>
                <a:gd name="connsiteX2" fmla="*/ 276225 w 400050"/>
                <a:gd name="connsiteY2" fmla="*/ 28575 h 208597"/>
                <a:gd name="connsiteX3" fmla="*/ 276225 w 400050"/>
                <a:gd name="connsiteY3" fmla="*/ 72390 h 208597"/>
                <a:gd name="connsiteX4" fmla="*/ 200025 w 400050"/>
                <a:gd name="connsiteY4" fmla="*/ 0 h 208597"/>
                <a:gd name="connsiteX5" fmla="*/ 200025 w 400050"/>
                <a:gd name="connsiteY5" fmla="*/ 0 h 208597"/>
                <a:gd name="connsiteX6" fmla="*/ 0 w 400050"/>
                <a:gd name="connsiteY6" fmla="*/ 190500 h 208597"/>
                <a:gd name="connsiteX7" fmla="*/ 21431 w 400050"/>
                <a:gd name="connsiteY7" fmla="*/ 208598 h 208597"/>
                <a:gd name="connsiteX8" fmla="*/ 200025 w 400050"/>
                <a:gd name="connsiteY8" fmla="*/ 39053 h 208597"/>
                <a:gd name="connsiteX9" fmla="*/ 200025 w 400050"/>
                <a:gd name="connsiteY9" fmla="*/ 39053 h 208597"/>
                <a:gd name="connsiteX10" fmla="*/ 378619 w 400050"/>
                <a:gd name="connsiteY10" fmla="*/ 208598 h 208597"/>
                <a:gd name="connsiteX11" fmla="*/ 400050 w 400050"/>
                <a:gd name="connsiteY11" fmla="*/ 19050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08597">
                  <a:moveTo>
                    <a:pt x="314325" y="108585"/>
                  </a:moveTo>
                  <a:lnTo>
                    <a:pt x="314325" y="28575"/>
                  </a:lnTo>
                  <a:lnTo>
                    <a:pt x="276225" y="28575"/>
                  </a:lnTo>
                  <a:lnTo>
                    <a:pt x="276225" y="72390"/>
                  </a:lnTo>
                  <a:lnTo>
                    <a:pt x="200025" y="0"/>
                  </a:lnTo>
                  <a:lnTo>
                    <a:pt x="200025" y="0"/>
                  </a:lnTo>
                  <a:lnTo>
                    <a:pt x="0" y="190500"/>
                  </a:lnTo>
                  <a:lnTo>
                    <a:pt x="21431" y="208598"/>
                  </a:lnTo>
                  <a:lnTo>
                    <a:pt x="200025" y="39053"/>
                  </a:lnTo>
                  <a:lnTo>
                    <a:pt x="200025" y="39053"/>
                  </a:lnTo>
                  <a:lnTo>
                    <a:pt x="378619" y="208598"/>
                  </a:lnTo>
                  <a:lnTo>
                    <a:pt x="400050" y="190500"/>
                  </a:lnTo>
                  <a:close/>
                </a:path>
              </a:pathLst>
            </a:custGeom>
            <a:solidFill>
              <a:schemeClr val="accent1"/>
            </a:solidFill>
            <a:ln w="476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3DA7AF5E-3121-9F4D-BCA5-5E7BD407B4F2}"/>
                </a:ext>
              </a:extLst>
            </p:cNvPr>
            <p:cNvSpPr/>
            <p:nvPr/>
          </p:nvSpPr>
          <p:spPr>
            <a:xfrm>
              <a:off x="4086455" y="3081258"/>
              <a:ext cx="285750" cy="277177"/>
            </a:xfrm>
            <a:custGeom>
              <a:avLst/>
              <a:gdLst>
                <a:gd name="connsiteX0" fmla="*/ 0 w 285750"/>
                <a:gd name="connsiteY0" fmla="*/ 135731 h 277177"/>
                <a:gd name="connsiteX1" fmla="*/ 0 w 285750"/>
                <a:gd name="connsiteY1" fmla="*/ 277178 h 277177"/>
                <a:gd name="connsiteX2" fmla="*/ 114300 w 285750"/>
                <a:gd name="connsiteY2" fmla="*/ 277178 h 277177"/>
                <a:gd name="connsiteX3" fmla="*/ 114300 w 285750"/>
                <a:gd name="connsiteY3" fmla="*/ 158115 h 277177"/>
                <a:gd name="connsiteX4" fmla="*/ 171450 w 285750"/>
                <a:gd name="connsiteY4" fmla="*/ 158115 h 277177"/>
                <a:gd name="connsiteX5" fmla="*/ 171450 w 285750"/>
                <a:gd name="connsiteY5" fmla="*/ 277178 h 277177"/>
                <a:gd name="connsiteX6" fmla="*/ 285750 w 285750"/>
                <a:gd name="connsiteY6" fmla="*/ 277178 h 277177"/>
                <a:gd name="connsiteX7" fmla="*/ 285750 w 285750"/>
                <a:gd name="connsiteY7" fmla="*/ 135731 h 277177"/>
                <a:gd name="connsiteX8" fmla="*/ 142875 w 285750"/>
                <a:gd name="connsiteY8" fmla="*/ 0 h 277177"/>
                <a:gd name="connsiteX9" fmla="*/ 0 w 285750"/>
                <a:gd name="connsiteY9" fmla="*/ 135731 h 277177"/>
                <a:gd name="connsiteX10" fmla="*/ 85725 w 285750"/>
                <a:gd name="connsiteY10" fmla="*/ 215265 h 277177"/>
                <a:gd name="connsiteX11" fmla="*/ 28575 w 285750"/>
                <a:gd name="connsiteY11" fmla="*/ 215265 h 277177"/>
                <a:gd name="connsiteX12" fmla="*/ 28575 w 285750"/>
                <a:gd name="connsiteY12" fmla="*/ 158115 h 277177"/>
                <a:gd name="connsiteX13" fmla="*/ 85725 w 285750"/>
                <a:gd name="connsiteY13" fmla="*/ 158115 h 277177"/>
                <a:gd name="connsiteX14" fmla="*/ 85725 w 285750"/>
                <a:gd name="connsiteY14" fmla="*/ 215265 h 277177"/>
                <a:gd name="connsiteX15" fmla="*/ 200025 w 285750"/>
                <a:gd name="connsiteY15" fmla="*/ 158115 h 277177"/>
                <a:gd name="connsiteX16" fmla="*/ 257175 w 285750"/>
                <a:gd name="connsiteY16" fmla="*/ 158115 h 277177"/>
                <a:gd name="connsiteX17" fmla="*/ 257175 w 285750"/>
                <a:gd name="connsiteY17" fmla="*/ 215265 h 277177"/>
                <a:gd name="connsiteX18" fmla="*/ 200025 w 285750"/>
                <a:gd name="connsiteY18" fmla="*/ 215265 h 277177"/>
                <a:gd name="connsiteX19" fmla="*/ 200025 w 285750"/>
                <a:gd name="connsiteY19" fmla="*/ 158115 h 27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0" h="277177">
                  <a:moveTo>
                    <a:pt x="0" y="135731"/>
                  </a:moveTo>
                  <a:lnTo>
                    <a:pt x="0" y="277178"/>
                  </a:lnTo>
                  <a:lnTo>
                    <a:pt x="114300" y="277178"/>
                  </a:lnTo>
                  <a:lnTo>
                    <a:pt x="114300" y="158115"/>
                  </a:lnTo>
                  <a:lnTo>
                    <a:pt x="171450" y="158115"/>
                  </a:lnTo>
                  <a:lnTo>
                    <a:pt x="171450" y="277178"/>
                  </a:lnTo>
                  <a:lnTo>
                    <a:pt x="285750" y="277178"/>
                  </a:lnTo>
                  <a:lnTo>
                    <a:pt x="285750" y="135731"/>
                  </a:lnTo>
                  <a:lnTo>
                    <a:pt x="142875" y="0"/>
                  </a:lnTo>
                  <a:lnTo>
                    <a:pt x="0" y="135731"/>
                  </a:lnTo>
                  <a:close/>
                  <a:moveTo>
                    <a:pt x="85725" y="215265"/>
                  </a:moveTo>
                  <a:lnTo>
                    <a:pt x="28575" y="215265"/>
                  </a:lnTo>
                  <a:lnTo>
                    <a:pt x="28575" y="158115"/>
                  </a:lnTo>
                  <a:lnTo>
                    <a:pt x="85725" y="158115"/>
                  </a:lnTo>
                  <a:lnTo>
                    <a:pt x="85725" y="215265"/>
                  </a:lnTo>
                  <a:close/>
                  <a:moveTo>
                    <a:pt x="200025" y="158115"/>
                  </a:moveTo>
                  <a:lnTo>
                    <a:pt x="257175" y="158115"/>
                  </a:lnTo>
                  <a:lnTo>
                    <a:pt x="257175" y="215265"/>
                  </a:lnTo>
                  <a:lnTo>
                    <a:pt x="200025" y="215265"/>
                  </a:lnTo>
                  <a:lnTo>
                    <a:pt x="200025" y="158115"/>
                  </a:lnTo>
                  <a:close/>
                </a:path>
              </a:pathLst>
            </a:custGeom>
            <a:solidFill>
              <a:srgbClr val="8096AE"/>
            </a:solidFill>
            <a:ln w="4763" cap="flat">
              <a:noFill/>
              <a:prstDash val="solid"/>
              <a:miter/>
            </a:ln>
          </p:spPr>
          <p:txBody>
            <a:bodyPr rtlCol="0" anchor="ctr"/>
            <a:lstStyle/>
            <a:p>
              <a:endParaRPr lang="en-US"/>
            </a:p>
          </p:txBody>
        </p:sp>
      </p:grpSp>
      <p:grpSp>
        <p:nvGrpSpPr>
          <p:cNvPr id="70" name="Group 69">
            <a:extLst>
              <a:ext uri="{FF2B5EF4-FFF2-40B4-BE49-F238E27FC236}">
                <a16:creationId xmlns:a16="http://schemas.microsoft.com/office/drawing/2014/main" id="{24297C0F-CE68-CD48-BD75-92F3522D3D23}"/>
              </a:ext>
            </a:extLst>
          </p:cNvPr>
          <p:cNvGrpSpPr/>
          <p:nvPr/>
        </p:nvGrpSpPr>
        <p:grpSpPr>
          <a:xfrm>
            <a:off x="761535" y="4164855"/>
            <a:ext cx="515743" cy="515743"/>
            <a:chOff x="390216" y="4087864"/>
            <a:chExt cx="515743" cy="515743"/>
          </a:xfrm>
        </p:grpSpPr>
        <p:sp>
          <p:nvSpPr>
            <p:cNvPr id="71" name="Oval 70">
              <a:extLst>
                <a:ext uri="{FF2B5EF4-FFF2-40B4-BE49-F238E27FC236}">
                  <a16:creationId xmlns:a16="http://schemas.microsoft.com/office/drawing/2014/main" id="{AED5C845-511E-C944-9271-CAC79BDCBF92}"/>
                </a:ext>
              </a:extLst>
            </p:cNvPr>
            <p:cNvSpPr/>
            <p:nvPr/>
          </p:nvSpPr>
          <p:spPr>
            <a:xfrm>
              <a:off x="390216" y="4087864"/>
              <a:ext cx="515743" cy="515743"/>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267B7D92-C742-954F-97F8-88213C063BB8}"/>
                </a:ext>
              </a:extLst>
            </p:cNvPr>
            <p:cNvGrpSpPr/>
            <p:nvPr/>
          </p:nvGrpSpPr>
          <p:grpSpPr>
            <a:xfrm>
              <a:off x="462923" y="4166870"/>
              <a:ext cx="363070" cy="363069"/>
              <a:chOff x="4590319" y="932399"/>
              <a:chExt cx="914401" cy="914401"/>
            </a:xfrm>
          </p:grpSpPr>
          <p:sp>
            <p:nvSpPr>
              <p:cNvPr id="73" name="Rectangle 72">
                <a:extLst>
                  <a:ext uri="{FF2B5EF4-FFF2-40B4-BE49-F238E27FC236}">
                    <a16:creationId xmlns:a16="http://schemas.microsoft.com/office/drawing/2014/main" id="{36483DEC-EA2C-1F4E-8736-D8F774122316}"/>
                  </a:ext>
                </a:extLst>
              </p:cNvPr>
              <p:cNvSpPr/>
              <p:nvPr/>
            </p:nvSpPr>
            <p:spPr>
              <a:xfrm>
                <a:off x="4660835" y="1232890"/>
                <a:ext cx="775391" cy="3371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Graphic 73" descr="Bank check with solid fill">
                <a:extLst>
                  <a:ext uri="{FF2B5EF4-FFF2-40B4-BE49-F238E27FC236}">
                    <a16:creationId xmlns:a16="http://schemas.microsoft.com/office/drawing/2014/main" id="{C4747B35-5AF4-7B48-9128-F6849CE3F8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90319" y="932399"/>
                <a:ext cx="914401" cy="914401"/>
              </a:xfrm>
              <a:prstGeom prst="rect">
                <a:avLst/>
              </a:prstGeom>
            </p:spPr>
          </p:pic>
        </p:grpSp>
      </p:grpSp>
      <p:grpSp>
        <p:nvGrpSpPr>
          <p:cNvPr id="75" name="Group 74">
            <a:extLst>
              <a:ext uri="{FF2B5EF4-FFF2-40B4-BE49-F238E27FC236}">
                <a16:creationId xmlns:a16="http://schemas.microsoft.com/office/drawing/2014/main" id="{25F0F1A1-1420-464B-968F-FD93054D7684}"/>
              </a:ext>
            </a:extLst>
          </p:cNvPr>
          <p:cNvGrpSpPr/>
          <p:nvPr/>
        </p:nvGrpSpPr>
        <p:grpSpPr>
          <a:xfrm>
            <a:off x="908009" y="2811531"/>
            <a:ext cx="515743" cy="515743"/>
            <a:chOff x="4016893" y="2362891"/>
            <a:chExt cx="515743" cy="515743"/>
          </a:xfrm>
        </p:grpSpPr>
        <p:sp>
          <p:nvSpPr>
            <p:cNvPr id="78" name="Oval 77">
              <a:extLst>
                <a:ext uri="{FF2B5EF4-FFF2-40B4-BE49-F238E27FC236}">
                  <a16:creationId xmlns:a16="http://schemas.microsoft.com/office/drawing/2014/main" id="{498316B7-4B5E-CD47-94CB-287634464757}"/>
                </a:ext>
              </a:extLst>
            </p:cNvPr>
            <p:cNvSpPr/>
            <p:nvPr/>
          </p:nvSpPr>
          <p:spPr>
            <a:xfrm>
              <a:off x="4016893" y="2362891"/>
              <a:ext cx="515743" cy="515743"/>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888FDE8C-CCED-B04B-88F0-934FD96F6F69}"/>
                </a:ext>
              </a:extLst>
            </p:cNvPr>
            <p:cNvGrpSpPr/>
            <p:nvPr/>
          </p:nvGrpSpPr>
          <p:grpSpPr>
            <a:xfrm>
              <a:off x="4148215" y="2494236"/>
              <a:ext cx="287914" cy="245657"/>
              <a:chOff x="6833855" y="1118011"/>
              <a:chExt cx="604245" cy="515559"/>
            </a:xfrm>
          </p:grpSpPr>
          <p:sp>
            <p:nvSpPr>
              <p:cNvPr id="80" name="Right Arrow 79">
                <a:extLst>
                  <a:ext uri="{FF2B5EF4-FFF2-40B4-BE49-F238E27FC236}">
                    <a16:creationId xmlns:a16="http://schemas.microsoft.com/office/drawing/2014/main" id="{76955463-DD30-E84C-A082-484240DDED08}"/>
                  </a:ext>
                </a:extLst>
              </p:cNvPr>
              <p:cNvSpPr/>
              <p:nvPr/>
            </p:nvSpPr>
            <p:spPr>
              <a:xfrm>
                <a:off x="6858823" y="1118011"/>
                <a:ext cx="579277" cy="25263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Arrow 80">
                <a:extLst>
                  <a:ext uri="{FF2B5EF4-FFF2-40B4-BE49-F238E27FC236}">
                    <a16:creationId xmlns:a16="http://schemas.microsoft.com/office/drawing/2014/main" id="{A727E804-0E3A-324A-B55F-7FE07DAB7BCF}"/>
                  </a:ext>
                </a:extLst>
              </p:cNvPr>
              <p:cNvSpPr/>
              <p:nvPr/>
            </p:nvSpPr>
            <p:spPr>
              <a:xfrm rot="10800000">
                <a:off x="6833855" y="1380931"/>
                <a:ext cx="579277" cy="252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a:extLst>
              <a:ext uri="{FF2B5EF4-FFF2-40B4-BE49-F238E27FC236}">
                <a16:creationId xmlns:a16="http://schemas.microsoft.com/office/drawing/2014/main" id="{0CEB9FC3-5540-9A4E-B4EB-83B8735B63A8}"/>
              </a:ext>
            </a:extLst>
          </p:cNvPr>
          <p:cNvGrpSpPr/>
          <p:nvPr/>
        </p:nvGrpSpPr>
        <p:grpSpPr>
          <a:xfrm>
            <a:off x="3858547" y="2803933"/>
            <a:ext cx="515743" cy="515743"/>
            <a:chOff x="3967290" y="2531030"/>
            <a:chExt cx="515743" cy="515743"/>
          </a:xfrm>
        </p:grpSpPr>
        <p:sp>
          <p:nvSpPr>
            <p:cNvPr id="88" name="Oval 87">
              <a:extLst>
                <a:ext uri="{FF2B5EF4-FFF2-40B4-BE49-F238E27FC236}">
                  <a16:creationId xmlns:a16="http://schemas.microsoft.com/office/drawing/2014/main" id="{360F269A-E0BE-1045-989F-0EE028A9A4D5}"/>
                </a:ext>
              </a:extLst>
            </p:cNvPr>
            <p:cNvSpPr/>
            <p:nvPr/>
          </p:nvSpPr>
          <p:spPr>
            <a:xfrm>
              <a:off x="3967290" y="2531030"/>
              <a:ext cx="515743" cy="515743"/>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Graphic 88" descr="Bitcoin with solid fill">
              <a:extLst>
                <a:ext uri="{FF2B5EF4-FFF2-40B4-BE49-F238E27FC236}">
                  <a16:creationId xmlns:a16="http://schemas.microsoft.com/office/drawing/2014/main" id="{B3D0955D-38C5-A048-926C-D75303A3D4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995949">
              <a:off x="4057487" y="2618437"/>
              <a:ext cx="352933" cy="352933"/>
            </a:xfrm>
            <a:prstGeom prst="rect">
              <a:avLst/>
            </a:prstGeom>
          </p:spPr>
        </p:pic>
      </p:grpSp>
    </p:spTree>
    <p:extLst>
      <p:ext uri="{BB962C8B-B14F-4D97-AF65-F5344CB8AC3E}">
        <p14:creationId xmlns:p14="http://schemas.microsoft.com/office/powerpoint/2010/main" val="288020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text, light&#10;&#10;Description automatically generated">
            <a:extLst>
              <a:ext uri="{FF2B5EF4-FFF2-40B4-BE49-F238E27FC236}">
                <a16:creationId xmlns:a16="http://schemas.microsoft.com/office/drawing/2014/main" id="{6E94F5EC-F91F-3043-A1B0-FEE773CC8B42}"/>
              </a:ext>
            </a:extLst>
          </p:cNvPr>
          <p:cNvPicPr>
            <a:picLocks noChangeAspect="1"/>
          </p:cNvPicPr>
          <p:nvPr/>
        </p:nvPicPr>
        <p:blipFill>
          <a:blip r:embed="rId3"/>
          <a:stretch>
            <a:fillRect/>
          </a:stretch>
        </p:blipFill>
        <p:spPr>
          <a:xfrm>
            <a:off x="310978" y="2178196"/>
            <a:ext cx="2292742" cy="4363605"/>
          </a:xfrm>
          <a:prstGeom prst="rect">
            <a:avLst/>
          </a:prstGeom>
        </p:spPr>
      </p:pic>
      <p:sp>
        <p:nvSpPr>
          <p:cNvPr id="8" name="Rectangle 7">
            <a:extLst>
              <a:ext uri="{FF2B5EF4-FFF2-40B4-BE49-F238E27FC236}">
                <a16:creationId xmlns:a16="http://schemas.microsoft.com/office/drawing/2014/main" id="{859148C3-4536-3B42-9803-3D4936453DD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BA9F678-ECC5-EE49-988F-EB7C348C8C7D}"/>
              </a:ext>
            </a:extLst>
          </p:cNvPr>
          <p:cNvGrpSpPr/>
          <p:nvPr/>
        </p:nvGrpSpPr>
        <p:grpSpPr>
          <a:xfrm>
            <a:off x="5052721" y="922902"/>
            <a:ext cx="6258381" cy="2342073"/>
            <a:chOff x="5052721" y="922902"/>
            <a:chExt cx="6258381" cy="2342073"/>
          </a:xfrm>
        </p:grpSpPr>
        <p:pic>
          <p:nvPicPr>
            <p:cNvPr id="3" name="Graphic 2">
              <a:extLst>
                <a:ext uri="{FF2B5EF4-FFF2-40B4-BE49-F238E27FC236}">
                  <a16:creationId xmlns:a16="http://schemas.microsoft.com/office/drawing/2014/main" id="{951DC647-CE5B-CF45-89DF-AEDC1EB2BF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25404" y="922902"/>
              <a:ext cx="2685698" cy="2342073"/>
            </a:xfrm>
            <a:prstGeom prst="rect">
              <a:avLst/>
            </a:prstGeom>
          </p:spPr>
        </p:pic>
        <p:cxnSp>
          <p:nvCxnSpPr>
            <p:cNvPr id="35" name="Straight Connector 34">
              <a:extLst>
                <a:ext uri="{FF2B5EF4-FFF2-40B4-BE49-F238E27FC236}">
                  <a16:creationId xmlns:a16="http://schemas.microsoft.com/office/drawing/2014/main" id="{4ABF1CBC-C6E0-4C49-8697-96941A672837}"/>
                </a:ext>
              </a:extLst>
            </p:cNvPr>
            <p:cNvCxnSpPr>
              <a:cxnSpLocks/>
            </p:cNvCxnSpPr>
            <p:nvPr/>
          </p:nvCxnSpPr>
          <p:spPr>
            <a:xfrm flipH="1" flipV="1">
              <a:off x="5052721" y="1327516"/>
              <a:ext cx="2227964" cy="452178"/>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86D3B267-68E4-4048-82BA-A78B419F4E56}"/>
                </a:ext>
              </a:extLst>
            </p:cNvPr>
            <p:cNvSpPr/>
            <p:nvPr/>
          </p:nvSpPr>
          <p:spPr>
            <a:xfrm>
              <a:off x="7229326" y="1209959"/>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7F869156-343A-F649-9531-E087810AAEF4}"/>
                </a:ext>
              </a:extLst>
            </p:cNvPr>
            <p:cNvSpPr txBox="1"/>
            <p:nvPr/>
          </p:nvSpPr>
          <p:spPr>
            <a:xfrm>
              <a:off x="7621720" y="1422803"/>
              <a:ext cx="1846659" cy="560923"/>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Signed up for </a:t>
              </a:r>
              <a:r>
                <a:rPr lang="en-US" sz="1400" b="1" err="1">
                  <a:latin typeface="Poppins" pitchFamily="2" charset="77"/>
                  <a:cs typeface="Poppins" pitchFamily="2" charset="77"/>
                </a:rPr>
                <a:t>eStatements</a:t>
              </a:r>
              <a:endParaRPr lang="en-US" sz="1400" b="1">
                <a:latin typeface="Poppins" pitchFamily="2" charset="77"/>
                <a:cs typeface="Poppins" pitchFamily="2" charset="77"/>
              </a:endParaRPr>
            </a:p>
          </p:txBody>
        </p:sp>
      </p:grpSp>
      <p:grpSp>
        <p:nvGrpSpPr>
          <p:cNvPr id="4" name="Group 3">
            <a:extLst>
              <a:ext uri="{FF2B5EF4-FFF2-40B4-BE49-F238E27FC236}">
                <a16:creationId xmlns:a16="http://schemas.microsoft.com/office/drawing/2014/main" id="{42423335-FA5B-A244-8702-36FF5185A8D2}"/>
              </a:ext>
            </a:extLst>
          </p:cNvPr>
          <p:cNvGrpSpPr/>
          <p:nvPr/>
        </p:nvGrpSpPr>
        <p:grpSpPr>
          <a:xfrm>
            <a:off x="5052721" y="1403122"/>
            <a:ext cx="5241497" cy="4611480"/>
            <a:chOff x="5052721" y="1403122"/>
            <a:chExt cx="5241497" cy="4611480"/>
          </a:xfrm>
        </p:grpSpPr>
        <p:pic>
          <p:nvPicPr>
            <p:cNvPr id="15" name="Picture 14" descr="A picture containing text, envelope, stationary, businesscard&#10;&#10;Description automatically generated">
              <a:extLst>
                <a:ext uri="{FF2B5EF4-FFF2-40B4-BE49-F238E27FC236}">
                  <a16:creationId xmlns:a16="http://schemas.microsoft.com/office/drawing/2014/main" id="{05C53465-CB9D-234E-A1AE-16E97984A311}"/>
                </a:ext>
              </a:extLst>
            </p:cNvPr>
            <p:cNvPicPr>
              <a:picLocks noChangeAspect="1"/>
            </p:cNvPicPr>
            <p:nvPr/>
          </p:nvPicPr>
          <p:blipFill>
            <a:blip r:embed="rId6"/>
            <a:stretch>
              <a:fillRect/>
            </a:stretch>
          </p:blipFill>
          <p:spPr>
            <a:xfrm rot="2086040">
              <a:off x="8211418" y="3640989"/>
              <a:ext cx="2082800" cy="1866900"/>
            </a:xfrm>
            <a:prstGeom prst="rect">
              <a:avLst/>
            </a:prstGeom>
          </p:spPr>
        </p:pic>
        <p:cxnSp>
          <p:nvCxnSpPr>
            <p:cNvPr id="39" name="Straight Connector 38">
              <a:extLst>
                <a:ext uri="{FF2B5EF4-FFF2-40B4-BE49-F238E27FC236}">
                  <a16:creationId xmlns:a16="http://schemas.microsoft.com/office/drawing/2014/main" id="{F6D7505B-217C-DB40-ACFC-F615B6598DE7}"/>
                </a:ext>
              </a:extLst>
            </p:cNvPr>
            <p:cNvCxnSpPr>
              <a:cxnSpLocks/>
            </p:cNvCxnSpPr>
            <p:nvPr/>
          </p:nvCxnSpPr>
          <p:spPr>
            <a:xfrm>
              <a:off x="5052721" y="1403122"/>
              <a:ext cx="3137790" cy="3828805"/>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C8F374E7-0E51-CA4F-BB5E-D7E5C3553167}"/>
                </a:ext>
              </a:extLst>
            </p:cNvPr>
            <p:cNvSpPr/>
            <p:nvPr/>
          </p:nvSpPr>
          <p:spPr>
            <a:xfrm>
              <a:off x="6939280" y="5046365"/>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a:extLst>
                <a:ext uri="{FF2B5EF4-FFF2-40B4-BE49-F238E27FC236}">
                  <a16:creationId xmlns:a16="http://schemas.microsoft.com/office/drawing/2014/main" id="{3A4AFDAE-5ACC-EF45-9262-FDE89FF164FF}"/>
                </a:ext>
              </a:extLst>
            </p:cNvPr>
            <p:cNvSpPr txBox="1"/>
            <p:nvPr/>
          </p:nvSpPr>
          <p:spPr>
            <a:xfrm>
              <a:off x="6939280" y="5250021"/>
              <a:ext cx="2673947" cy="560923"/>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Sent a mailing – </a:t>
              </a:r>
              <a:br>
                <a:rPr lang="en-US" sz="1400" b="1">
                  <a:latin typeface="Poppins" pitchFamily="2" charset="77"/>
                  <a:cs typeface="Poppins" pitchFamily="2" charset="77"/>
                </a:rPr>
              </a:br>
              <a:r>
                <a:rPr lang="en-US" sz="1400" b="1">
                  <a:latin typeface="Poppins" pitchFamily="2" charset="77"/>
                  <a:cs typeface="Poppins" pitchFamily="2" charset="77"/>
                </a:rPr>
                <a:t>no response</a:t>
              </a:r>
            </a:p>
          </p:txBody>
        </p:sp>
      </p:grpSp>
      <p:sp>
        <p:nvSpPr>
          <p:cNvPr id="41" name="Rounded Rectangle 40">
            <a:extLst>
              <a:ext uri="{FF2B5EF4-FFF2-40B4-BE49-F238E27FC236}">
                <a16:creationId xmlns:a16="http://schemas.microsoft.com/office/drawing/2014/main" id="{A89F8AD1-B13B-1741-BBD1-DFF225189B62}"/>
              </a:ext>
            </a:extLst>
          </p:cNvPr>
          <p:cNvSpPr/>
          <p:nvPr/>
        </p:nvSpPr>
        <p:spPr>
          <a:xfrm>
            <a:off x="-683649" y="769277"/>
            <a:ext cx="5787729" cy="1267690"/>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TextBox 46">
            <a:extLst>
              <a:ext uri="{FF2B5EF4-FFF2-40B4-BE49-F238E27FC236}">
                <a16:creationId xmlns:a16="http://schemas.microsoft.com/office/drawing/2014/main" id="{075502D0-233C-2F45-B1CF-5A0FC4893653}"/>
              </a:ext>
            </a:extLst>
          </p:cNvPr>
          <p:cNvSpPr txBox="1"/>
          <p:nvPr/>
        </p:nvSpPr>
        <p:spPr>
          <a:xfrm>
            <a:off x="401891" y="1003209"/>
            <a:ext cx="3555907" cy="861774"/>
          </a:xfrm>
          <a:prstGeom prst="rect">
            <a:avLst/>
          </a:prstGeom>
          <a:noFill/>
        </p:spPr>
        <p:txBody>
          <a:bodyPr wrap="square" rtlCol="0">
            <a:spAutoFit/>
          </a:bodyPr>
          <a:lstStyle/>
          <a:p>
            <a:r>
              <a:rPr lang="en-US" sz="2400">
                <a:latin typeface="Poppins" pitchFamily="2" charset="77"/>
                <a:cs typeface="Poppins" pitchFamily="2" charset="77"/>
              </a:rPr>
              <a:t>How does she prefer to be contacted?</a:t>
            </a:r>
          </a:p>
        </p:txBody>
      </p:sp>
      <p:pic>
        <p:nvPicPr>
          <p:cNvPr id="20" name="Graphic 19">
            <a:extLst>
              <a:ext uri="{FF2B5EF4-FFF2-40B4-BE49-F238E27FC236}">
                <a16:creationId xmlns:a16="http://schemas.microsoft.com/office/drawing/2014/main" id="{A4232926-0D98-8F43-BF85-BE6BA5EDF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55282" y="2730998"/>
            <a:ext cx="3697437" cy="4889285"/>
          </a:xfrm>
          <a:prstGeom prst="rect">
            <a:avLst/>
          </a:prstGeom>
        </p:spPr>
      </p:pic>
      <p:grpSp>
        <p:nvGrpSpPr>
          <p:cNvPr id="10" name="Group 9">
            <a:extLst>
              <a:ext uri="{FF2B5EF4-FFF2-40B4-BE49-F238E27FC236}">
                <a16:creationId xmlns:a16="http://schemas.microsoft.com/office/drawing/2014/main" id="{6315FA4E-E876-414F-913A-F359734209B1}"/>
              </a:ext>
            </a:extLst>
          </p:cNvPr>
          <p:cNvGrpSpPr/>
          <p:nvPr/>
        </p:nvGrpSpPr>
        <p:grpSpPr>
          <a:xfrm rot="1048265">
            <a:off x="3600116" y="4171815"/>
            <a:ext cx="1181117" cy="1052427"/>
            <a:chOff x="3292386" y="4039931"/>
            <a:chExt cx="1181117" cy="1052427"/>
          </a:xfrm>
        </p:grpSpPr>
        <p:sp>
          <p:nvSpPr>
            <p:cNvPr id="33" name="Rectangle 32">
              <a:extLst>
                <a:ext uri="{FF2B5EF4-FFF2-40B4-BE49-F238E27FC236}">
                  <a16:creationId xmlns:a16="http://schemas.microsoft.com/office/drawing/2014/main" id="{965806ED-C8FB-0349-A0C8-E69A4AD10745}"/>
                </a:ext>
              </a:extLst>
            </p:cNvPr>
            <p:cNvSpPr/>
            <p:nvPr/>
          </p:nvSpPr>
          <p:spPr>
            <a:xfrm rot="1074993" flipH="1">
              <a:off x="4395571" y="4039931"/>
              <a:ext cx="77932" cy="10191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C5860DC-5183-6D4D-8A6B-C72B01686131}"/>
                </a:ext>
              </a:extLst>
            </p:cNvPr>
            <p:cNvSpPr/>
            <p:nvPr/>
          </p:nvSpPr>
          <p:spPr>
            <a:xfrm rot="5400000" flipH="1">
              <a:off x="3763000" y="4543812"/>
              <a:ext cx="77932" cy="10191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A2BDF55D-3E3E-F84C-8AD3-C1FADF712123}"/>
              </a:ext>
            </a:extLst>
          </p:cNvPr>
          <p:cNvGrpSpPr/>
          <p:nvPr/>
        </p:nvGrpSpPr>
        <p:grpSpPr>
          <a:xfrm>
            <a:off x="4434538" y="769277"/>
            <a:ext cx="1216095" cy="1216095"/>
            <a:chOff x="4434538" y="769277"/>
            <a:chExt cx="1216095" cy="1216095"/>
          </a:xfrm>
        </p:grpSpPr>
        <p:sp>
          <p:nvSpPr>
            <p:cNvPr id="44" name="Oval 43">
              <a:extLst>
                <a:ext uri="{FF2B5EF4-FFF2-40B4-BE49-F238E27FC236}">
                  <a16:creationId xmlns:a16="http://schemas.microsoft.com/office/drawing/2014/main" id="{53DAE151-467B-A144-8CF6-1D33A7723278}"/>
                </a:ext>
              </a:extLst>
            </p:cNvPr>
            <p:cNvSpPr/>
            <p:nvPr/>
          </p:nvSpPr>
          <p:spPr>
            <a:xfrm>
              <a:off x="4434538" y="769277"/>
              <a:ext cx="1216095" cy="1216095"/>
            </a:xfrm>
            <a:prstGeom prst="ellipse">
              <a:avLst/>
            </a:prstGeom>
            <a:solidFill>
              <a:schemeClr val="accent5"/>
            </a:solidFill>
            <a:ln w="1143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789B824-2530-DB41-86CB-AB156413A3E1}"/>
                </a:ext>
              </a:extLst>
            </p:cNvPr>
            <p:cNvSpPr/>
            <p:nvPr/>
          </p:nvSpPr>
          <p:spPr>
            <a:xfrm>
              <a:off x="4897315" y="1107831"/>
              <a:ext cx="342900" cy="4644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056D78A-A0C9-724F-B30F-DC504E20EDFE}"/>
                </a:ext>
              </a:extLst>
            </p:cNvPr>
            <p:cNvSpPr/>
            <p:nvPr/>
          </p:nvSpPr>
          <p:spPr>
            <a:xfrm>
              <a:off x="4779240" y="1322956"/>
              <a:ext cx="548898" cy="371121"/>
            </a:xfrm>
            <a:custGeom>
              <a:avLst/>
              <a:gdLst>
                <a:gd name="connsiteX0" fmla="*/ 0 w 548898"/>
                <a:gd name="connsiteY0" fmla="*/ 0 h 366561"/>
                <a:gd name="connsiteX1" fmla="*/ 548898 w 548898"/>
                <a:gd name="connsiteY1" fmla="*/ 0 h 366561"/>
                <a:gd name="connsiteX2" fmla="*/ 548898 w 548898"/>
                <a:gd name="connsiteY2" fmla="*/ 366561 h 366561"/>
                <a:gd name="connsiteX3" fmla="*/ 0 w 548898"/>
                <a:gd name="connsiteY3" fmla="*/ 366561 h 366561"/>
                <a:gd name="connsiteX4" fmla="*/ 0 w 548898"/>
                <a:gd name="connsiteY4" fmla="*/ 0 h 366561"/>
                <a:gd name="connsiteX0" fmla="*/ 0 w 548898"/>
                <a:gd name="connsiteY0" fmla="*/ 0 h 366561"/>
                <a:gd name="connsiteX1" fmla="*/ 276337 w 548898"/>
                <a:gd name="connsiteY1" fmla="*/ 123215 h 366561"/>
                <a:gd name="connsiteX2" fmla="*/ 548898 w 548898"/>
                <a:gd name="connsiteY2" fmla="*/ 0 h 366561"/>
                <a:gd name="connsiteX3" fmla="*/ 548898 w 548898"/>
                <a:gd name="connsiteY3" fmla="*/ 366561 h 366561"/>
                <a:gd name="connsiteX4" fmla="*/ 0 w 548898"/>
                <a:gd name="connsiteY4" fmla="*/ 366561 h 366561"/>
                <a:gd name="connsiteX5" fmla="*/ 0 w 548898"/>
                <a:gd name="connsiteY5" fmla="*/ 0 h 366561"/>
                <a:gd name="connsiteX0" fmla="*/ 0 w 548898"/>
                <a:gd name="connsiteY0" fmla="*/ 0 h 366561"/>
                <a:gd name="connsiteX1" fmla="*/ 276337 w 548898"/>
                <a:gd name="connsiteY1" fmla="*/ 237515 h 366561"/>
                <a:gd name="connsiteX2" fmla="*/ 548898 w 548898"/>
                <a:gd name="connsiteY2" fmla="*/ 0 h 366561"/>
                <a:gd name="connsiteX3" fmla="*/ 548898 w 548898"/>
                <a:gd name="connsiteY3" fmla="*/ 366561 h 366561"/>
                <a:gd name="connsiteX4" fmla="*/ 0 w 548898"/>
                <a:gd name="connsiteY4" fmla="*/ 366561 h 366561"/>
                <a:gd name="connsiteX5" fmla="*/ 0 w 548898"/>
                <a:gd name="connsiteY5" fmla="*/ 0 h 366561"/>
                <a:gd name="connsiteX0" fmla="*/ 0 w 548898"/>
                <a:gd name="connsiteY0" fmla="*/ 0 h 366561"/>
                <a:gd name="connsiteX1" fmla="*/ 293921 w 548898"/>
                <a:gd name="connsiteY1" fmla="*/ 228723 h 366561"/>
                <a:gd name="connsiteX2" fmla="*/ 548898 w 548898"/>
                <a:gd name="connsiteY2" fmla="*/ 0 h 366561"/>
                <a:gd name="connsiteX3" fmla="*/ 548898 w 548898"/>
                <a:gd name="connsiteY3" fmla="*/ 366561 h 366561"/>
                <a:gd name="connsiteX4" fmla="*/ 0 w 548898"/>
                <a:gd name="connsiteY4" fmla="*/ 366561 h 366561"/>
                <a:gd name="connsiteX5" fmla="*/ 0 w 548898"/>
                <a:gd name="connsiteY5" fmla="*/ 0 h 366561"/>
                <a:gd name="connsiteX0" fmla="*/ 0 w 548898"/>
                <a:gd name="connsiteY0" fmla="*/ 3768 h 370329"/>
                <a:gd name="connsiteX1" fmla="*/ 223583 w 548898"/>
                <a:gd name="connsiteY1" fmla="*/ 188529 h 370329"/>
                <a:gd name="connsiteX2" fmla="*/ 293921 w 548898"/>
                <a:gd name="connsiteY2" fmla="*/ 232491 h 370329"/>
                <a:gd name="connsiteX3" fmla="*/ 548898 w 548898"/>
                <a:gd name="connsiteY3" fmla="*/ 3768 h 370329"/>
                <a:gd name="connsiteX4" fmla="*/ 548898 w 548898"/>
                <a:gd name="connsiteY4" fmla="*/ 370329 h 370329"/>
                <a:gd name="connsiteX5" fmla="*/ 0 w 548898"/>
                <a:gd name="connsiteY5" fmla="*/ 370329 h 370329"/>
                <a:gd name="connsiteX6" fmla="*/ 0 w 548898"/>
                <a:gd name="connsiteY6" fmla="*/ 3768 h 370329"/>
                <a:gd name="connsiteX0" fmla="*/ 0 w 548898"/>
                <a:gd name="connsiteY0" fmla="*/ 3768 h 370329"/>
                <a:gd name="connsiteX1" fmla="*/ 223583 w 548898"/>
                <a:gd name="connsiteY1" fmla="*/ 188529 h 370329"/>
                <a:gd name="connsiteX2" fmla="*/ 285129 w 548898"/>
                <a:gd name="connsiteY2" fmla="*/ 109398 h 370329"/>
                <a:gd name="connsiteX3" fmla="*/ 548898 w 548898"/>
                <a:gd name="connsiteY3" fmla="*/ 3768 h 370329"/>
                <a:gd name="connsiteX4" fmla="*/ 548898 w 548898"/>
                <a:gd name="connsiteY4" fmla="*/ 370329 h 370329"/>
                <a:gd name="connsiteX5" fmla="*/ 0 w 548898"/>
                <a:gd name="connsiteY5" fmla="*/ 370329 h 370329"/>
                <a:gd name="connsiteX6" fmla="*/ 0 w 548898"/>
                <a:gd name="connsiteY6" fmla="*/ 3768 h 370329"/>
                <a:gd name="connsiteX0" fmla="*/ 0 w 548898"/>
                <a:gd name="connsiteY0" fmla="*/ 3768 h 370329"/>
                <a:gd name="connsiteX1" fmla="*/ 223583 w 548898"/>
                <a:gd name="connsiteY1" fmla="*/ 188529 h 370329"/>
                <a:gd name="connsiteX2" fmla="*/ 285129 w 548898"/>
                <a:gd name="connsiteY2" fmla="*/ 109398 h 370329"/>
                <a:gd name="connsiteX3" fmla="*/ 443391 w 548898"/>
                <a:gd name="connsiteY3" fmla="*/ 144567 h 370329"/>
                <a:gd name="connsiteX4" fmla="*/ 548898 w 548898"/>
                <a:gd name="connsiteY4" fmla="*/ 3768 h 370329"/>
                <a:gd name="connsiteX5" fmla="*/ 548898 w 548898"/>
                <a:gd name="connsiteY5" fmla="*/ 370329 h 370329"/>
                <a:gd name="connsiteX6" fmla="*/ 0 w 548898"/>
                <a:gd name="connsiteY6" fmla="*/ 370329 h 370329"/>
                <a:gd name="connsiteX7" fmla="*/ 0 w 548898"/>
                <a:gd name="connsiteY7" fmla="*/ 3768 h 370329"/>
                <a:gd name="connsiteX0" fmla="*/ 0 w 548898"/>
                <a:gd name="connsiteY0" fmla="*/ 3768 h 370329"/>
                <a:gd name="connsiteX1" fmla="*/ 223583 w 548898"/>
                <a:gd name="connsiteY1" fmla="*/ 188529 h 370329"/>
                <a:gd name="connsiteX2" fmla="*/ 285129 w 548898"/>
                <a:gd name="connsiteY2" fmla="*/ 109398 h 370329"/>
                <a:gd name="connsiteX3" fmla="*/ 355468 w 548898"/>
                <a:gd name="connsiteY3" fmla="*/ 144567 h 370329"/>
                <a:gd name="connsiteX4" fmla="*/ 548898 w 548898"/>
                <a:gd name="connsiteY4" fmla="*/ 3768 h 370329"/>
                <a:gd name="connsiteX5" fmla="*/ 548898 w 548898"/>
                <a:gd name="connsiteY5" fmla="*/ 370329 h 370329"/>
                <a:gd name="connsiteX6" fmla="*/ 0 w 548898"/>
                <a:gd name="connsiteY6" fmla="*/ 370329 h 370329"/>
                <a:gd name="connsiteX7" fmla="*/ 0 w 548898"/>
                <a:gd name="connsiteY7" fmla="*/ 3768 h 370329"/>
                <a:gd name="connsiteX0" fmla="*/ 0 w 548898"/>
                <a:gd name="connsiteY0" fmla="*/ 4560 h 371121"/>
                <a:gd name="connsiteX1" fmla="*/ 162037 w 548898"/>
                <a:gd name="connsiteY1" fmla="*/ 154151 h 371121"/>
                <a:gd name="connsiteX2" fmla="*/ 285129 w 548898"/>
                <a:gd name="connsiteY2" fmla="*/ 110190 h 371121"/>
                <a:gd name="connsiteX3" fmla="*/ 355468 w 548898"/>
                <a:gd name="connsiteY3" fmla="*/ 145359 h 371121"/>
                <a:gd name="connsiteX4" fmla="*/ 548898 w 548898"/>
                <a:gd name="connsiteY4" fmla="*/ 4560 h 371121"/>
                <a:gd name="connsiteX5" fmla="*/ 548898 w 548898"/>
                <a:gd name="connsiteY5" fmla="*/ 371121 h 371121"/>
                <a:gd name="connsiteX6" fmla="*/ 0 w 548898"/>
                <a:gd name="connsiteY6" fmla="*/ 371121 h 371121"/>
                <a:gd name="connsiteX7" fmla="*/ 0 w 548898"/>
                <a:gd name="connsiteY7" fmla="*/ 4560 h 371121"/>
                <a:gd name="connsiteX0" fmla="*/ 0 w 548898"/>
                <a:gd name="connsiteY0" fmla="*/ 4560 h 371121"/>
                <a:gd name="connsiteX1" fmla="*/ 162037 w 548898"/>
                <a:gd name="connsiteY1" fmla="*/ 154151 h 371121"/>
                <a:gd name="connsiteX2" fmla="*/ 285129 w 548898"/>
                <a:gd name="connsiteY2" fmla="*/ 110190 h 371121"/>
                <a:gd name="connsiteX3" fmla="*/ 355468 w 548898"/>
                <a:gd name="connsiteY3" fmla="*/ 145359 h 371121"/>
                <a:gd name="connsiteX4" fmla="*/ 548898 w 548898"/>
                <a:gd name="connsiteY4" fmla="*/ 4560 h 371121"/>
                <a:gd name="connsiteX5" fmla="*/ 548898 w 548898"/>
                <a:gd name="connsiteY5" fmla="*/ 371121 h 371121"/>
                <a:gd name="connsiteX6" fmla="*/ 0 w 548898"/>
                <a:gd name="connsiteY6" fmla="*/ 371121 h 371121"/>
                <a:gd name="connsiteX7" fmla="*/ 0 w 548898"/>
                <a:gd name="connsiteY7" fmla="*/ 4560 h 37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898" h="371121">
                  <a:moveTo>
                    <a:pt x="0" y="4560"/>
                  </a:moveTo>
                  <a:cubicBezTo>
                    <a:pt x="35799" y="-27205"/>
                    <a:pt x="113050" y="116031"/>
                    <a:pt x="162037" y="154151"/>
                  </a:cubicBezTo>
                  <a:cubicBezTo>
                    <a:pt x="228609" y="130725"/>
                    <a:pt x="247029" y="133636"/>
                    <a:pt x="285129" y="110190"/>
                  </a:cubicBezTo>
                  <a:cubicBezTo>
                    <a:pt x="340814" y="89675"/>
                    <a:pt x="299783" y="165874"/>
                    <a:pt x="355468" y="145359"/>
                  </a:cubicBezTo>
                  <a:lnTo>
                    <a:pt x="548898" y="4560"/>
                  </a:lnTo>
                  <a:lnTo>
                    <a:pt x="548898" y="371121"/>
                  </a:lnTo>
                  <a:lnTo>
                    <a:pt x="0" y="371121"/>
                  </a:lnTo>
                  <a:lnTo>
                    <a:pt x="0" y="456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mail with solid fill">
              <a:extLst>
                <a:ext uri="{FF2B5EF4-FFF2-40B4-BE49-F238E27FC236}">
                  <a16:creationId xmlns:a16="http://schemas.microsoft.com/office/drawing/2014/main" id="{67A5E792-09C0-3446-8228-5BD507F4D1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80867" y="974328"/>
              <a:ext cx="743704" cy="743704"/>
            </a:xfrm>
            <a:prstGeom prst="rect">
              <a:avLst/>
            </a:prstGeom>
          </p:spPr>
        </p:pic>
      </p:grpSp>
    </p:spTree>
    <p:extLst>
      <p:ext uri="{BB962C8B-B14F-4D97-AF65-F5344CB8AC3E}">
        <p14:creationId xmlns:p14="http://schemas.microsoft.com/office/powerpoint/2010/main" val="420171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A2D96FD-CBCE-3946-8940-06A45B1067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59207" y="4250451"/>
            <a:ext cx="1295400" cy="2641600"/>
          </a:xfrm>
          <a:prstGeom prst="rect">
            <a:avLst/>
          </a:prstGeom>
        </p:spPr>
      </p:pic>
      <p:pic>
        <p:nvPicPr>
          <p:cNvPr id="32" name="Picture 31">
            <a:extLst>
              <a:ext uri="{FF2B5EF4-FFF2-40B4-BE49-F238E27FC236}">
                <a16:creationId xmlns:a16="http://schemas.microsoft.com/office/drawing/2014/main" id="{C4F69F13-4461-254B-AB26-48980085CFA4}"/>
              </a:ext>
            </a:extLst>
          </p:cNvPr>
          <p:cNvPicPr>
            <a:picLocks noChangeAspect="1"/>
          </p:cNvPicPr>
          <p:nvPr/>
        </p:nvPicPr>
        <p:blipFill rotWithShape="1">
          <a:blip r:embed="rId5"/>
          <a:srcRect l="-1" t="37805" r="64628" b="45706"/>
          <a:stretch/>
        </p:blipFill>
        <p:spPr>
          <a:xfrm rot="19259891" flipV="1">
            <a:off x="11038328" y="3285079"/>
            <a:ext cx="1392944" cy="929394"/>
          </a:xfrm>
          <a:prstGeom prst="rect">
            <a:avLst/>
          </a:prstGeom>
        </p:spPr>
      </p:pic>
      <p:pic>
        <p:nvPicPr>
          <p:cNvPr id="23" name="Picture 22" descr="A picture containing shape&#10;&#10;Description automatically generated">
            <a:extLst>
              <a:ext uri="{FF2B5EF4-FFF2-40B4-BE49-F238E27FC236}">
                <a16:creationId xmlns:a16="http://schemas.microsoft.com/office/drawing/2014/main" id="{638353C9-452A-5D4F-B248-33D1A8596F6B}"/>
              </a:ext>
            </a:extLst>
          </p:cNvPr>
          <p:cNvPicPr>
            <a:picLocks noChangeAspect="1"/>
          </p:cNvPicPr>
          <p:nvPr/>
        </p:nvPicPr>
        <p:blipFill>
          <a:blip r:embed="rId6"/>
          <a:stretch>
            <a:fillRect/>
          </a:stretch>
        </p:blipFill>
        <p:spPr>
          <a:xfrm>
            <a:off x="-951255" y="3415668"/>
            <a:ext cx="8013700" cy="3136900"/>
          </a:xfrm>
          <a:prstGeom prst="rect">
            <a:avLst/>
          </a:prstGeom>
        </p:spPr>
      </p:pic>
      <p:sp>
        <p:nvSpPr>
          <p:cNvPr id="53" name="Rounded Rectangle 52">
            <a:extLst>
              <a:ext uri="{FF2B5EF4-FFF2-40B4-BE49-F238E27FC236}">
                <a16:creationId xmlns:a16="http://schemas.microsoft.com/office/drawing/2014/main" id="{C7962A36-0DBE-2242-BDC5-C14EC728EE06}"/>
              </a:ext>
            </a:extLst>
          </p:cNvPr>
          <p:cNvSpPr/>
          <p:nvPr/>
        </p:nvSpPr>
        <p:spPr>
          <a:xfrm>
            <a:off x="-683649" y="769277"/>
            <a:ext cx="5484249" cy="1267690"/>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8" name="Picture 17" descr="Icon&#10;&#10;Description automatically generated with medium confidence">
            <a:extLst>
              <a:ext uri="{FF2B5EF4-FFF2-40B4-BE49-F238E27FC236}">
                <a16:creationId xmlns:a16="http://schemas.microsoft.com/office/drawing/2014/main" id="{B46BDACE-31C4-F04F-A414-925BDA1A268D}"/>
              </a:ext>
            </a:extLst>
          </p:cNvPr>
          <p:cNvPicPr>
            <a:picLocks noChangeAspect="1"/>
          </p:cNvPicPr>
          <p:nvPr/>
        </p:nvPicPr>
        <p:blipFill>
          <a:blip r:embed="rId7"/>
          <a:stretch>
            <a:fillRect/>
          </a:stretch>
        </p:blipFill>
        <p:spPr>
          <a:xfrm>
            <a:off x="7902687" y="2036967"/>
            <a:ext cx="3404220" cy="4839230"/>
          </a:xfrm>
          <a:prstGeom prst="rect">
            <a:avLst/>
          </a:prstGeom>
        </p:spPr>
      </p:pic>
      <p:sp>
        <p:nvSpPr>
          <p:cNvPr id="45" name="TextBox 44">
            <a:extLst>
              <a:ext uri="{FF2B5EF4-FFF2-40B4-BE49-F238E27FC236}">
                <a16:creationId xmlns:a16="http://schemas.microsoft.com/office/drawing/2014/main" id="{C42AD4F1-CD94-DD45-8631-67E67BE59CB8}"/>
              </a:ext>
            </a:extLst>
          </p:cNvPr>
          <p:cNvSpPr txBox="1"/>
          <p:nvPr/>
        </p:nvSpPr>
        <p:spPr>
          <a:xfrm>
            <a:off x="401891" y="1003209"/>
            <a:ext cx="3681863" cy="861774"/>
          </a:xfrm>
          <a:prstGeom prst="rect">
            <a:avLst/>
          </a:prstGeom>
          <a:noFill/>
        </p:spPr>
        <p:txBody>
          <a:bodyPr wrap="square" rtlCol="0">
            <a:spAutoFit/>
          </a:bodyPr>
          <a:lstStyle/>
          <a:p>
            <a:r>
              <a:rPr lang="en-US" sz="2400">
                <a:latin typeface="Poppins" pitchFamily="2" charset="77"/>
                <a:cs typeface="Poppins" pitchFamily="2" charset="77"/>
              </a:rPr>
              <a:t>Which branch does she visit most often?</a:t>
            </a:r>
          </a:p>
        </p:txBody>
      </p:sp>
      <p:sp>
        <p:nvSpPr>
          <p:cNvPr id="2" name="Rectangle 1">
            <a:extLst>
              <a:ext uri="{FF2B5EF4-FFF2-40B4-BE49-F238E27FC236}">
                <a16:creationId xmlns:a16="http://schemas.microsoft.com/office/drawing/2014/main" id="{EF0FF944-A78E-954F-8871-6EAFB93B4D49}"/>
              </a:ext>
            </a:extLst>
          </p:cNvPr>
          <p:cNvSpPr/>
          <p:nvPr/>
        </p:nvSpPr>
        <p:spPr>
          <a:xfrm>
            <a:off x="11412415" y="4123592"/>
            <a:ext cx="779585" cy="2752605"/>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23E9E84-FD5D-6348-9F8A-A559B5C25FC4}"/>
              </a:ext>
            </a:extLst>
          </p:cNvPr>
          <p:cNvSpPr/>
          <p:nvPr/>
        </p:nvSpPr>
        <p:spPr>
          <a:xfrm>
            <a:off x="11277600" y="4035669"/>
            <a:ext cx="914400" cy="175846"/>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B495263-3C0D-304C-8EBD-5011203A9202}"/>
              </a:ext>
            </a:extLst>
          </p:cNvPr>
          <p:cNvSpPr/>
          <p:nvPr/>
        </p:nvSpPr>
        <p:spPr>
          <a:xfrm>
            <a:off x="11872922" y="1864984"/>
            <a:ext cx="319078" cy="2170686"/>
          </a:xfrm>
          <a:prstGeom prst="rec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A picture containing text, vector graphics&#10;&#10;Description automatically generated">
            <a:extLst>
              <a:ext uri="{FF2B5EF4-FFF2-40B4-BE49-F238E27FC236}">
                <a16:creationId xmlns:a16="http://schemas.microsoft.com/office/drawing/2014/main" id="{391E5859-5BAD-FC46-AFAB-27EE082975B9}"/>
              </a:ext>
            </a:extLst>
          </p:cNvPr>
          <p:cNvPicPr>
            <a:picLocks noChangeAspect="1"/>
          </p:cNvPicPr>
          <p:nvPr/>
        </p:nvPicPr>
        <p:blipFill>
          <a:blip r:embed="rId8">
            <a:alphaModFix amt="50000"/>
          </a:blip>
          <a:stretch>
            <a:fillRect/>
          </a:stretch>
        </p:blipFill>
        <p:spPr>
          <a:xfrm>
            <a:off x="966895" y="4131385"/>
            <a:ext cx="1771771" cy="2760666"/>
          </a:xfrm>
          <a:prstGeom prst="rect">
            <a:avLst/>
          </a:prstGeom>
        </p:spPr>
      </p:pic>
      <p:pic>
        <p:nvPicPr>
          <p:cNvPr id="42" name="Graphic 41">
            <a:extLst>
              <a:ext uri="{FF2B5EF4-FFF2-40B4-BE49-F238E27FC236}">
                <a16:creationId xmlns:a16="http://schemas.microsoft.com/office/drawing/2014/main" id="{33E72271-764D-6D4D-B2BD-5B186E3EA6F3}"/>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65302"/>
          <a:stretch/>
        </p:blipFill>
        <p:spPr>
          <a:xfrm flipH="1">
            <a:off x="4698714" y="0"/>
            <a:ext cx="7728117" cy="2101362"/>
          </a:xfrm>
          <a:prstGeom prst="rect">
            <a:avLst/>
          </a:prstGeom>
        </p:spPr>
      </p:pic>
      <p:grpSp>
        <p:nvGrpSpPr>
          <p:cNvPr id="4" name="Group 3">
            <a:extLst>
              <a:ext uri="{FF2B5EF4-FFF2-40B4-BE49-F238E27FC236}">
                <a16:creationId xmlns:a16="http://schemas.microsoft.com/office/drawing/2014/main" id="{95F4B023-87C1-1B4E-80FD-81600D05A652}"/>
              </a:ext>
            </a:extLst>
          </p:cNvPr>
          <p:cNvGrpSpPr/>
          <p:nvPr/>
        </p:nvGrpSpPr>
        <p:grpSpPr>
          <a:xfrm>
            <a:off x="2131825" y="1400649"/>
            <a:ext cx="2673947" cy="2579824"/>
            <a:chOff x="2131825" y="1400649"/>
            <a:chExt cx="2673947" cy="2579824"/>
          </a:xfrm>
        </p:grpSpPr>
        <p:cxnSp>
          <p:nvCxnSpPr>
            <p:cNvPr id="64" name="Straight Connector 63">
              <a:extLst>
                <a:ext uri="{FF2B5EF4-FFF2-40B4-BE49-F238E27FC236}">
                  <a16:creationId xmlns:a16="http://schemas.microsoft.com/office/drawing/2014/main" id="{F75507C5-0865-B24E-ADE6-5A6411BF6276}"/>
                </a:ext>
              </a:extLst>
            </p:cNvPr>
            <p:cNvCxnSpPr>
              <a:cxnSpLocks/>
            </p:cNvCxnSpPr>
            <p:nvPr/>
          </p:nvCxnSpPr>
          <p:spPr>
            <a:xfrm flipH="1">
              <a:off x="3448878" y="1400649"/>
              <a:ext cx="1295687" cy="1869325"/>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5" name="Rounded Rectangle 64">
              <a:extLst>
                <a:ext uri="{FF2B5EF4-FFF2-40B4-BE49-F238E27FC236}">
                  <a16:creationId xmlns:a16="http://schemas.microsoft.com/office/drawing/2014/main" id="{41C0913F-85A0-E94C-B197-F9A2EE003636}"/>
                </a:ext>
              </a:extLst>
            </p:cNvPr>
            <p:cNvSpPr/>
            <p:nvPr/>
          </p:nvSpPr>
          <p:spPr>
            <a:xfrm>
              <a:off x="2131825" y="3012236"/>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TextBox 65">
              <a:extLst>
                <a:ext uri="{FF2B5EF4-FFF2-40B4-BE49-F238E27FC236}">
                  <a16:creationId xmlns:a16="http://schemas.microsoft.com/office/drawing/2014/main" id="{00473D93-8392-5A47-BEE5-B3CB063C311F}"/>
                </a:ext>
              </a:extLst>
            </p:cNvPr>
            <p:cNvSpPr txBox="1"/>
            <p:nvPr/>
          </p:nvSpPr>
          <p:spPr>
            <a:xfrm>
              <a:off x="2131825" y="3105382"/>
              <a:ext cx="2673947" cy="797911"/>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Teller Transaction</a:t>
              </a:r>
            </a:p>
            <a:p>
              <a:pPr algn="ctr">
                <a:lnSpc>
                  <a:spcPct val="110000"/>
                </a:lnSpc>
              </a:pPr>
              <a:r>
                <a:rPr lang="en-US" sz="1400">
                  <a:latin typeface="Poppins" pitchFamily="2" charset="77"/>
                  <a:cs typeface="Poppins" pitchFamily="2" charset="77"/>
                </a:rPr>
                <a:t>Branch 12</a:t>
              </a:r>
            </a:p>
            <a:p>
              <a:pPr algn="ctr">
                <a:lnSpc>
                  <a:spcPct val="110000"/>
                </a:lnSpc>
              </a:pPr>
              <a:r>
                <a:rPr lang="en-US" sz="1400">
                  <a:latin typeface="Poppins" pitchFamily="2" charset="77"/>
                  <a:cs typeface="Poppins" pitchFamily="2" charset="77"/>
                </a:rPr>
                <a:t>2/14/22</a:t>
              </a:r>
            </a:p>
          </p:txBody>
        </p:sp>
      </p:grpSp>
      <p:grpSp>
        <p:nvGrpSpPr>
          <p:cNvPr id="6" name="Group 5">
            <a:extLst>
              <a:ext uri="{FF2B5EF4-FFF2-40B4-BE49-F238E27FC236}">
                <a16:creationId xmlns:a16="http://schemas.microsoft.com/office/drawing/2014/main" id="{5D5BC473-55D6-6040-982A-F8A6C192E6D3}"/>
              </a:ext>
            </a:extLst>
          </p:cNvPr>
          <p:cNvGrpSpPr/>
          <p:nvPr/>
        </p:nvGrpSpPr>
        <p:grpSpPr>
          <a:xfrm>
            <a:off x="4698714" y="1400649"/>
            <a:ext cx="3237119" cy="3573355"/>
            <a:chOff x="4698714" y="1400649"/>
            <a:chExt cx="3237119" cy="3573355"/>
          </a:xfrm>
        </p:grpSpPr>
        <p:cxnSp>
          <p:nvCxnSpPr>
            <p:cNvPr id="61" name="Straight Connector 60">
              <a:extLst>
                <a:ext uri="{FF2B5EF4-FFF2-40B4-BE49-F238E27FC236}">
                  <a16:creationId xmlns:a16="http://schemas.microsoft.com/office/drawing/2014/main" id="{833A1F00-6B48-294B-819A-D9DEAEB1EDA0}"/>
                </a:ext>
              </a:extLst>
            </p:cNvPr>
            <p:cNvCxnSpPr>
              <a:cxnSpLocks/>
            </p:cNvCxnSpPr>
            <p:nvPr/>
          </p:nvCxnSpPr>
          <p:spPr>
            <a:xfrm>
              <a:off x="4698714" y="1400649"/>
              <a:ext cx="1056043" cy="2849802"/>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793F332E-E3E0-4A4C-9051-DEEA1DC7B2F2}"/>
                </a:ext>
              </a:extLst>
            </p:cNvPr>
            <p:cNvSpPr/>
            <p:nvPr/>
          </p:nvSpPr>
          <p:spPr>
            <a:xfrm>
              <a:off x="5244302" y="4005767"/>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7" name="TextBox 66">
              <a:extLst>
                <a:ext uri="{FF2B5EF4-FFF2-40B4-BE49-F238E27FC236}">
                  <a16:creationId xmlns:a16="http://schemas.microsoft.com/office/drawing/2014/main" id="{5A5E5EF7-9F1D-6A46-A84E-F9E2E0233015}"/>
                </a:ext>
              </a:extLst>
            </p:cNvPr>
            <p:cNvSpPr txBox="1"/>
            <p:nvPr/>
          </p:nvSpPr>
          <p:spPr>
            <a:xfrm>
              <a:off x="5261886" y="4107706"/>
              <a:ext cx="2673947" cy="797911"/>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Teller Transaction</a:t>
              </a:r>
            </a:p>
            <a:p>
              <a:pPr algn="ctr">
                <a:lnSpc>
                  <a:spcPct val="110000"/>
                </a:lnSpc>
              </a:pPr>
              <a:r>
                <a:rPr lang="en-US" sz="1400">
                  <a:latin typeface="Poppins" pitchFamily="2" charset="77"/>
                  <a:cs typeface="Poppins" pitchFamily="2" charset="77"/>
                </a:rPr>
                <a:t>Branch 12</a:t>
              </a:r>
            </a:p>
            <a:p>
              <a:pPr algn="ctr">
                <a:lnSpc>
                  <a:spcPct val="110000"/>
                </a:lnSpc>
              </a:pPr>
              <a:r>
                <a:rPr lang="en-US" sz="1400">
                  <a:latin typeface="Poppins" pitchFamily="2" charset="77"/>
                  <a:cs typeface="Poppins" pitchFamily="2" charset="77"/>
                </a:rPr>
                <a:t>3/20/22</a:t>
              </a:r>
            </a:p>
          </p:txBody>
        </p:sp>
      </p:grpSp>
      <p:grpSp>
        <p:nvGrpSpPr>
          <p:cNvPr id="9" name="Group 8">
            <a:extLst>
              <a:ext uri="{FF2B5EF4-FFF2-40B4-BE49-F238E27FC236}">
                <a16:creationId xmlns:a16="http://schemas.microsoft.com/office/drawing/2014/main" id="{EC2FF0D5-C920-DD49-BBF6-A42DB33F3BE7}"/>
              </a:ext>
            </a:extLst>
          </p:cNvPr>
          <p:cNvGrpSpPr/>
          <p:nvPr/>
        </p:nvGrpSpPr>
        <p:grpSpPr>
          <a:xfrm>
            <a:off x="4744565" y="1389675"/>
            <a:ext cx="3815521" cy="2142390"/>
            <a:chOff x="4744565" y="1389675"/>
            <a:chExt cx="3815521" cy="2142390"/>
          </a:xfrm>
        </p:grpSpPr>
        <p:cxnSp>
          <p:nvCxnSpPr>
            <p:cNvPr id="55" name="Straight Connector 54">
              <a:extLst>
                <a:ext uri="{FF2B5EF4-FFF2-40B4-BE49-F238E27FC236}">
                  <a16:creationId xmlns:a16="http://schemas.microsoft.com/office/drawing/2014/main" id="{8C67E169-EB18-A144-ABEF-DFE33664B4DD}"/>
                </a:ext>
              </a:extLst>
            </p:cNvPr>
            <p:cNvCxnSpPr>
              <a:cxnSpLocks/>
            </p:cNvCxnSpPr>
            <p:nvPr/>
          </p:nvCxnSpPr>
          <p:spPr>
            <a:xfrm>
              <a:off x="4744565" y="1389675"/>
              <a:ext cx="1351435" cy="1880299"/>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6" name="Rounded Rectangle 55">
              <a:extLst>
                <a:ext uri="{FF2B5EF4-FFF2-40B4-BE49-F238E27FC236}">
                  <a16:creationId xmlns:a16="http://schemas.microsoft.com/office/drawing/2014/main" id="{0043F7E9-6E43-884A-B3FE-2F2E8F5D5169}"/>
                </a:ext>
              </a:extLst>
            </p:cNvPr>
            <p:cNvSpPr/>
            <p:nvPr/>
          </p:nvSpPr>
          <p:spPr>
            <a:xfrm>
              <a:off x="5886140" y="2563828"/>
              <a:ext cx="2673946" cy="968237"/>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TextBox 67">
              <a:extLst>
                <a:ext uri="{FF2B5EF4-FFF2-40B4-BE49-F238E27FC236}">
                  <a16:creationId xmlns:a16="http://schemas.microsoft.com/office/drawing/2014/main" id="{F418786D-9E88-E94A-A66F-7B4C6E128BFD}"/>
                </a:ext>
              </a:extLst>
            </p:cNvPr>
            <p:cNvSpPr txBox="1"/>
            <p:nvPr/>
          </p:nvSpPr>
          <p:spPr>
            <a:xfrm>
              <a:off x="5868556" y="2674559"/>
              <a:ext cx="2673947" cy="797911"/>
            </a:xfrm>
            <a:prstGeom prst="rect">
              <a:avLst/>
            </a:prstGeom>
            <a:noFill/>
          </p:spPr>
          <p:txBody>
            <a:bodyPr wrap="square" rtlCol="0">
              <a:spAutoFit/>
            </a:bodyPr>
            <a:lstStyle/>
            <a:p>
              <a:pPr algn="ctr">
                <a:lnSpc>
                  <a:spcPct val="110000"/>
                </a:lnSpc>
              </a:pPr>
              <a:r>
                <a:rPr lang="en-US" sz="1400" b="1">
                  <a:latin typeface="Poppins" pitchFamily="2" charset="77"/>
                  <a:cs typeface="Poppins" pitchFamily="2" charset="77"/>
                </a:rPr>
                <a:t>Teller Transaction</a:t>
              </a:r>
            </a:p>
            <a:p>
              <a:pPr algn="ctr">
                <a:lnSpc>
                  <a:spcPct val="110000"/>
                </a:lnSpc>
              </a:pPr>
              <a:r>
                <a:rPr lang="en-US" sz="1400">
                  <a:latin typeface="Poppins" pitchFamily="2" charset="77"/>
                  <a:cs typeface="Poppins" pitchFamily="2" charset="77"/>
                </a:rPr>
                <a:t>Branch 12</a:t>
              </a:r>
            </a:p>
            <a:p>
              <a:pPr algn="ctr">
                <a:lnSpc>
                  <a:spcPct val="110000"/>
                </a:lnSpc>
              </a:pPr>
              <a:r>
                <a:rPr lang="en-US" sz="1400">
                  <a:latin typeface="Poppins" pitchFamily="2" charset="77"/>
                  <a:cs typeface="Poppins" pitchFamily="2" charset="77"/>
                </a:rPr>
                <a:t>3/17/22</a:t>
              </a:r>
            </a:p>
          </p:txBody>
        </p:sp>
      </p:grpSp>
      <p:grpSp>
        <p:nvGrpSpPr>
          <p:cNvPr id="11" name="Group 10">
            <a:extLst>
              <a:ext uri="{FF2B5EF4-FFF2-40B4-BE49-F238E27FC236}">
                <a16:creationId xmlns:a16="http://schemas.microsoft.com/office/drawing/2014/main" id="{5AE17ED3-1465-084B-8F45-8A137A94CD6D}"/>
              </a:ext>
            </a:extLst>
          </p:cNvPr>
          <p:cNvGrpSpPr/>
          <p:nvPr/>
        </p:nvGrpSpPr>
        <p:grpSpPr>
          <a:xfrm>
            <a:off x="4090668" y="768816"/>
            <a:ext cx="1216095" cy="1216095"/>
            <a:chOff x="4090668" y="768816"/>
            <a:chExt cx="1216095" cy="1216095"/>
          </a:xfrm>
        </p:grpSpPr>
        <p:sp>
          <p:nvSpPr>
            <p:cNvPr id="15" name="Oval 14">
              <a:extLst>
                <a:ext uri="{FF2B5EF4-FFF2-40B4-BE49-F238E27FC236}">
                  <a16:creationId xmlns:a16="http://schemas.microsoft.com/office/drawing/2014/main" id="{CB8121B9-96FB-9C46-A22A-079D28FBA9A4}"/>
                </a:ext>
              </a:extLst>
            </p:cNvPr>
            <p:cNvSpPr/>
            <p:nvPr/>
          </p:nvSpPr>
          <p:spPr>
            <a:xfrm>
              <a:off x="4090668" y="768816"/>
              <a:ext cx="1216095" cy="1216095"/>
            </a:xfrm>
            <a:prstGeom prst="ellipse">
              <a:avLst/>
            </a:prstGeom>
            <a:solidFill>
              <a:schemeClr val="accent5"/>
            </a:solidFill>
            <a:ln w="1143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Bank with solid fill">
              <a:extLst>
                <a:ext uri="{FF2B5EF4-FFF2-40B4-BE49-F238E27FC236}">
                  <a16:creationId xmlns:a16="http://schemas.microsoft.com/office/drawing/2014/main" id="{B316AA9F-670A-694A-B49A-0FF6649A4D4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02102" y="931719"/>
              <a:ext cx="805489" cy="805489"/>
            </a:xfrm>
            <a:prstGeom prst="rect">
              <a:avLst/>
            </a:prstGeom>
          </p:spPr>
        </p:pic>
      </p:grpSp>
    </p:spTree>
    <p:extLst>
      <p:ext uri="{BB962C8B-B14F-4D97-AF65-F5344CB8AC3E}">
        <p14:creationId xmlns:p14="http://schemas.microsoft.com/office/powerpoint/2010/main" val="93606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500"/>
                            </p:stCondLst>
                            <p:childTnLst>
                              <p:par>
                                <p:cTn id="13" presetID="9"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a:extLst>
              <a:ext uri="{FF2B5EF4-FFF2-40B4-BE49-F238E27FC236}">
                <a16:creationId xmlns:a16="http://schemas.microsoft.com/office/drawing/2014/main" id="{C7962A36-0DBE-2242-BDC5-C14EC728EE06}"/>
              </a:ext>
            </a:extLst>
          </p:cNvPr>
          <p:cNvSpPr/>
          <p:nvPr/>
        </p:nvSpPr>
        <p:spPr>
          <a:xfrm>
            <a:off x="-683649" y="769277"/>
            <a:ext cx="5484249" cy="1267690"/>
          </a:xfrm>
          <a:prstGeom prst="roundRect">
            <a:avLst/>
          </a:prstGeom>
          <a:gradFill>
            <a:gsLst>
              <a:gs pos="0">
                <a:schemeClr val="bg1"/>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TextBox 44">
            <a:extLst>
              <a:ext uri="{FF2B5EF4-FFF2-40B4-BE49-F238E27FC236}">
                <a16:creationId xmlns:a16="http://schemas.microsoft.com/office/drawing/2014/main" id="{C42AD4F1-CD94-DD45-8631-67E67BE59CB8}"/>
              </a:ext>
            </a:extLst>
          </p:cNvPr>
          <p:cNvSpPr txBox="1"/>
          <p:nvPr/>
        </p:nvSpPr>
        <p:spPr>
          <a:xfrm>
            <a:off x="401891" y="1003209"/>
            <a:ext cx="3888755" cy="861774"/>
          </a:xfrm>
          <a:prstGeom prst="rect">
            <a:avLst/>
          </a:prstGeom>
          <a:noFill/>
        </p:spPr>
        <p:txBody>
          <a:bodyPr wrap="square" rtlCol="0">
            <a:spAutoFit/>
          </a:bodyPr>
          <a:lstStyle/>
          <a:p>
            <a:r>
              <a:rPr lang="en-US" sz="2400">
                <a:latin typeface="Poppins" pitchFamily="2" charset="77"/>
                <a:cs typeface="Poppins" pitchFamily="2" charset="77"/>
              </a:rPr>
              <a:t>Which are my most valuable customers?</a:t>
            </a:r>
          </a:p>
        </p:txBody>
      </p:sp>
      <p:sp>
        <p:nvSpPr>
          <p:cNvPr id="15" name="Oval 14">
            <a:extLst>
              <a:ext uri="{FF2B5EF4-FFF2-40B4-BE49-F238E27FC236}">
                <a16:creationId xmlns:a16="http://schemas.microsoft.com/office/drawing/2014/main" id="{CB8121B9-96FB-9C46-A22A-079D28FBA9A4}"/>
              </a:ext>
            </a:extLst>
          </p:cNvPr>
          <p:cNvSpPr/>
          <p:nvPr/>
        </p:nvSpPr>
        <p:spPr>
          <a:xfrm>
            <a:off x="4090668" y="768816"/>
            <a:ext cx="1216095" cy="1216095"/>
          </a:xfrm>
          <a:prstGeom prst="ellipse">
            <a:avLst/>
          </a:prstGeom>
          <a:solidFill>
            <a:schemeClr val="accent5"/>
          </a:solidFill>
          <a:ln w="1143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2">
            <a:extLst>
              <a:ext uri="{FF2B5EF4-FFF2-40B4-BE49-F238E27FC236}">
                <a16:creationId xmlns:a16="http://schemas.microsoft.com/office/drawing/2014/main" id="{0581D744-36C1-524D-B41D-1F92626F3D67}"/>
              </a:ext>
            </a:extLst>
          </p:cNvPr>
          <p:cNvSpPr/>
          <p:nvPr/>
        </p:nvSpPr>
        <p:spPr>
          <a:xfrm>
            <a:off x="4295344" y="951153"/>
            <a:ext cx="806742" cy="806742"/>
          </a:xfrm>
          <a:prstGeom prst="star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DA93642-9DA4-0243-8011-85B3E7D13C46}"/>
              </a:ext>
            </a:extLst>
          </p:cNvPr>
          <p:cNvSpPr txBox="1"/>
          <p:nvPr/>
        </p:nvSpPr>
        <p:spPr>
          <a:xfrm>
            <a:off x="493295" y="3083164"/>
            <a:ext cx="4658066" cy="1075679"/>
          </a:xfrm>
          <a:prstGeom prst="rect">
            <a:avLst/>
          </a:prstGeom>
          <a:noFill/>
        </p:spPr>
        <p:txBody>
          <a:bodyPr wrap="square" rtlCol="0">
            <a:spAutoFit/>
          </a:bodyPr>
          <a:lstStyle/>
          <a:p>
            <a:pPr>
              <a:lnSpc>
                <a:spcPct val="120000"/>
              </a:lnSpc>
            </a:pPr>
            <a:r>
              <a:rPr lang="en-US">
                <a:solidFill>
                  <a:srgbClr val="002E5C"/>
                </a:solidFill>
                <a:latin typeface="Poppins" pitchFamily="2" charset="77"/>
                <a:ea typeface="Open Sans" panose="020B0606030504020204" pitchFamily="34" charset="0"/>
                <a:cs typeface="Poppins" pitchFamily="2" charset="77"/>
              </a:rPr>
              <a:t>Customer value scores calculated based on a large number of relevant factors using AI and Machine Learning.</a:t>
            </a:r>
          </a:p>
        </p:txBody>
      </p:sp>
      <p:grpSp>
        <p:nvGrpSpPr>
          <p:cNvPr id="2" name="Group 1">
            <a:extLst>
              <a:ext uri="{FF2B5EF4-FFF2-40B4-BE49-F238E27FC236}">
                <a16:creationId xmlns:a16="http://schemas.microsoft.com/office/drawing/2014/main" id="{D4DA852A-EB1F-C944-8D19-067AE57F9437}"/>
              </a:ext>
            </a:extLst>
          </p:cNvPr>
          <p:cNvGrpSpPr/>
          <p:nvPr/>
        </p:nvGrpSpPr>
        <p:grpSpPr>
          <a:xfrm>
            <a:off x="6224622" y="1560972"/>
            <a:ext cx="1754801" cy="1522192"/>
            <a:chOff x="6224622" y="1560972"/>
            <a:chExt cx="1754801" cy="1522192"/>
          </a:xfrm>
        </p:grpSpPr>
        <p:pic>
          <p:nvPicPr>
            <p:cNvPr id="26" name="Picture 25">
              <a:extLst>
                <a:ext uri="{FF2B5EF4-FFF2-40B4-BE49-F238E27FC236}">
                  <a16:creationId xmlns:a16="http://schemas.microsoft.com/office/drawing/2014/main" id="{12256A7A-8493-EF45-A887-F36A615B35C3}"/>
                </a:ext>
              </a:extLst>
            </p:cNvPr>
            <p:cNvPicPr>
              <a:picLocks/>
            </p:cNvPicPr>
            <p:nvPr/>
          </p:nvPicPr>
          <p:blipFill rotWithShape="1">
            <a:blip r:embed="rId3"/>
            <a:srcRect l="22124" t="-604" r="17080" b="57743"/>
            <a:stretch/>
          </p:blipFill>
          <p:spPr>
            <a:xfrm>
              <a:off x="6224622" y="1560972"/>
              <a:ext cx="1522192" cy="1522192"/>
            </a:xfrm>
            <a:prstGeom prst="ellipse">
              <a:avLst/>
            </a:prstGeom>
            <a:solidFill>
              <a:schemeClr val="accent5">
                <a:lumMod val="20000"/>
                <a:lumOff val="80000"/>
              </a:schemeClr>
            </a:solidFill>
            <a:ln w="98425">
              <a:solidFill>
                <a:schemeClr val="accent5"/>
              </a:solidFill>
            </a:ln>
          </p:spPr>
        </p:pic>
        <p:sp>
          <p:nvSpPr>
            <p:cNvPr id="4" name="Oval 3">
              <a:extLst>
                <a:ext uri="{FF2B5EF4-FFF2-40B4-BE49-F238E27FC236}">
                  <a16:creationId xmlns:a16="http://schemas.microsoft.com/office/drawing/2014/main" id="{D0ACFFCB-7565-6E42-917F-B646571B8188}"/>
                </a:ext>
              </a:extLst>
            </p:cNvPr>
            <p:cNvSpPr/>
            <p:nvPr/>
          </p:nvSpPr>
          <p:spPr>
            <a:xfrm>
              <a:off x="7440222" y="1750630"/>
              <a:ext cx="539201" cy="5392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r>
                <a:rPr lang="en-US" b="1">
                  <a:latin typeface="Poppins" pitchFamily="2" charset="77"/>
                  <a:cs typeface="Poppins" pitchFamily="2" charset="77"/>
                </a:rPr>
                <a:t>71</a:t>
              </a:r>
            </a:p>
          </p:txBody>
        </p:sp>
      </p:grpSp>
      <p:grpSp>
        <p:nvGrpSpPr>
          <p:cNvPr id="5" name="Group 4">
            <a:extLst>
              <a:ext uri="{FF2B5EF4-FFF2-40B4-BE49-F238E27FC236}">
                <a16:creationId xmlns:a16="http://schemas.microsoft.com/office/drawing/2014/main" id="{C07873FB-22F7-7E40-BDED-4681F092CBA2}"/>
              </a:ext>
            </a:extLst>
          </p:cNvPr>
          <p:cNvGrpSpPr/>
          <p:nvPr/>
        </p:nvGrpSpPr>
        <p:grpSpPr>
          <a:xfrm>
            <a:off x="8577153" y="1377681"/>
            <a:ext cx="1521216" cy="1285100"/>
            <a:chOff x="8577153" y="1377681"/>
            <a:chExt cx="1521216" cy="1285100"/>
          </a:xfrm>
        </p:grpSpPr>
        <p:pic>
          <p:nvPicPr>
            <p:cNvPr id="28" name="Picture 27">
              <a:extLst>
                <a:ext uri="{FF2B5EF4-FFF2-40B4-BE49-F238E27FC236}">
                  <a16:creationId xmlns:a16="http://schemas.microsoft.com/office/drawing/2014/main" id="{C7275B5B-0BCD-614D-93F4-684D44357460}"/>
                </a:ext>
              </a:extLst>
            </p:cNvPr>
            <p:cNvPicPr>
              <a:picLocks/>
            </p:cNvPicPr>
            <p:nvPr/>
          </p:nvPicPr>
          <p:blipFill rotWithShape="1">
            <a:blip r:embed="rId4"/>
            <a:srcRect l="16113" t="1949" r="16762" b="50780"/>
            <a:stretch/>
          </p:blipFill>
          <p:spPr>
            <a:xfrm>
              <a:off x="8577153" y="1377681"/>
              <a:ext cx="1285100" cy="1285100"/>
            </a:xfrm>
            <a:prstGeom prst="ellipse">
              <a:avLst/>
            </a:prstGeom>
            <a:solidFill>
              <a:schemeClr val="accent5">
                <a:lumMod val="20000"/>
                <a:lumOff val="80000"/>
              </a:schemeClr>
            </a:solidFill>
            <a:ln w="98425">
              <a:solidFill>
                <a:schemeClr val="accent5"/>
              </a:solidFill>
            </a:ln>
          </p:spPr>
        </p:pic>
        <p:sp>
          <p:nvSpPr>
            <p:cNvPr id="37" name="Oval 36">
              <a:extLst>
                <a:ext uri="{FF2B5EF4-FFF2-40B4-BE49-F238E27FC236}">
                  <a16:creationId xmlns:a16="http://schemas.microsoft.com/office/drawing/2014/main" id="{3EFA64AF-8096-0245-B7EF-E14FFB7DDC38}"/>
                </a:ext>
              </a:extLst>
            </p:cNvPr>
            <p:cNvSpPr/>
            <p:nvPr/>
          </p:nvSpPr>
          <p:spPr>
            <a:xfrm>
              <a:off x="9559168" y="1530822"/>
              <a:ext cx="539201" cy="5392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r>
                <a:rPr lang="en-US" b="1">
                  <a:latin typeface="Poppins" pitchFamily="2" charset="77"/>
                  <a:cs typeface="Poppins" pitchFamily="2" charset="77"/>
                </a:rPr>
                <a:t>16</a:t>
              </a:r>
            </a:p>
          </p:txBody>
        </p:sp>
      </p:grpSp>
      <p:grpSp>
        <p:nvGrpSpPr>
          <p:cNvPr id="11" name="Group 10">
            <a:extLst>
              <a:ext uri="{FF2B5EF4-FFF2-40B4-BE49-F238E27FC236}">
                <a16:creationId xmlns:a16="http://schemas.microsoft.com/office/drawing/2014/main" id="{576C87EC-B332-7549-879F-9777B2E58E10}"/>
              </a:ext>
            </a:extLst>
          </p:cNvPr>
          <p:cNvGrpSpPr/>
          <p:nvPr/>
        </p:nvGrpSpPr>
        <p:grpSpPr>
          <a:xfrm>
            <a:off x="7263833" y="4487874"/>
            <a:ext cx="1673952" cy="1459669"/>
            <a:chOff x="7263833" y="4487874"/>
            <a:chExt cx="1673952" cy="1459669"/>
          </a:xfrm>
        </p:grpSpPr>
        <p:pic>
          <p:nvPicPr>
            <p:cNvPr id="33" name="Picture 20">
              <a:extLst>
                <a:ext uri="{FF2B5EF4-FFF2-40B4-BE49-F238E27FC236}">
                  <a16:creationId xmlns:a16="http://schemas.microsoft.com/office/drawing/2014/main" id="{F6F9EB0B-4D9F-314C-B1DB-CDB112EC6FE6}"/>
                </a:ext>
              </a:extLst>
            </p:cNvPr>
            <p:cNvPicPr>
              <a:picLocks/>
            </p:cNvPicPr>
            <p:nvPr/>
          </p:nvPicPr>
          <p:blipFill rotWithShape="1">
            <a:blip r:embed="rId5">
              <a:extLst>
                <a:ext uri="{96DAC541-7B7A-43D3-8B79-37D633B846F1}">
                  <asvg:svgBlip xmlns:asvg="http://schemas.microsoft.com/office/drawing/2016/SVG/main" r:embed="rId6"/>
                </a:ext>
              </a:extLst>
            </a:blip>
            <a:srcRect l="32037" t="5294" r="22642" b="63966"/>
            <a:stretch/>
          </p:blipFill>
          <p:spPr>
            <a:xfrm rot="775673" flipH="1">
              <a:off x="7263833" y="4487874"/>
              <a:ext cx="1459669" cy="1459669"/>
            </a:xfrm>
            <a:prstGeom prst="ellipse">
              <a:avLst/>
            </a:prstGeom>
            <a:solidFill>
              <a:schemeClr val="accent5">
                <a:lumMod val="20000"/>
                <a:lumOff val="80000"/>
              </a:schemeClr>
            </a:solidFill>
            <a:ln w="98425">
              <a:solidFill>
                <a:schemeClr val="accent5"/>
              </a:solidFill>
            </a:ln>
          </p:spPr>
        </p:pic>
        <p:sp>
          <p:nvSpPr>
            <p:cNvPr id="41" name="Oval 40">
              <a:extLst>
                <a:ext uri="{FF2B5EF4-FFF2-40B4-BE49-F238E27FC236}">
                  <a16:creationId xmlns:a16="http://schemas.microsoft.com/office/drawing/2014/main" id="{E03AAB9D-5F2A-D640-8D6E-10206FFE0B50}"/>
                </a:ext>
              </a:extLst>
            </p:cNvPr>
            <p:cNvSpPr/>
            <p:nvPr/>
          </p:nvSpPr>
          <p:spPr>
            <a:xfrm>
              <a:off x="8398584" y="4528999"/>
              <a:ext cx="539201" cy="5392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r>
                <a:rPr lang="en-US" b="1">
                  <a:latin typeface="Poppins" pitchFamily="2" charset="77"/>
                  <a:cs typeface="Poppins" pitchFamily="2" charset="77"/>
                </a:rPr>
                <a:t>42</a:t>
              </a:r>
            </a:p>
          </p:txBody>
        </p:sp>
      </p:grpSp>
      <p:grpSp>
        <p:nvGrpSpPr>
          <p:cNvPr id="10" name="Group 9">
            <a:extLst>
              <a:ext uri="{FF2B5EF4-FFF2-40B4-BE49-F238E27FC236}">
                <a16:creationId xmlns:a16="http://schemas.microsoft.com/office/drawing/2014/main" id="{50AD79DB-D846-C54E-8674-28E6D1E70817}"/>
              </a:ext>
            </a:extLst>
          </p:cNvPr>
          <p:cNvGrpSpPr/>
          <p:nvPr/>
        </p:nvGrpSpPr>
        <p:grpSpPr>
          <a:xfrm>
            <a:off x="5844254" y="3859594"/>
            <a:ext cx="1120155" cy="859237"/>
            <a:chOff x="5844254" y="3859594"/>
            <a:chExt cx="1120155" cy="859237"/>
          </a:xfrm>
        </p:grpSpPr>
        <p:pic>
          <p:nvPicPr>
            <p:cNvPr id="29" name="Picture 19">
              <a:extLst>
                <a:ext uri="{FF2B5EF4-FFF2-40B4-BE49-F238E27FC236}">
                  <a16:creationId xmlns:a16="http://schemas.microsoft.com/office/drawing/2014/main" id="{B722C56C-D952-C549-AE63-81833D593C54}"/>
                </a:ext>
              </a:extLst>
            </p:cNvPr>
            <p:cNvPicPr>
              <a:picLocks/>
            </p:cNvPicPr>
            <p:nvPr/>
          </p:nvPicPr>
          <p:blipFill rotWithShape="1">
            <a:blip r:embed="rId7">
              <a:extLst>
                <a:ext uri="{96DAC541-7B7A-43D3-8B79-37D633B846F1}">
                  <asvg:svgBlip xmlns:asvg="http://schemas.microsoft.com/office/drawing/2016/SVG/main" r:embed="rId8"/>
                </a:ext>
              </a:extLst>
            </a:blip>
            <a:srcRect l="15350" t="4088" r="35296" b="62294"/>
            <a:stretch/>
          </p:blipFill>
          <p:spPr>
            <a:xfrm rot="1233044">
              <a:off x="6105172" y="3859594"/>
              <a:ext cx="859237" cy="859237"/>
            </a:xfrm>
            <a:prstGeom prst="ellipse">
              <a:avLst/>
            </a:prstGeom>
            <a:solidFill>
              <a:schemeClr val="accent5">
                <a:lumMod val="20000"/>
                <a:lumOff val="80000"/>
              </a:schemeClr>
            </a:solidFill>
            <a:ln w="98425">
              <a:solidFill>
                <a:schemeClr val="accent5"/>
              </a:solidFill>
            </a:ln>
          </p:spPr>
        </p:pic>
        <p:sp>
          <p:nvSpPr>
            <p:cNvPr id="43" name="Oval 42">
              <a:extLst>
                <a:ext uri="{FF2B5EF4-FFF2-40B4-BE49-F238E27FC236}">
                  <a16:creationId xmlns:a16="http://schemas.microsoft.com/office/drawing/2014/main" id="{A04BCAAD-872E-6945-9DA8-970E41549EF2}"/>
                </a:ext>
              </a:extLst>
            </p:cNvPr>
            <p:cNvSpPr/>
            <p:nvPr/>
          </p:nvSpPr>
          <p:spPr>
            <a:xfrm>
              <a:off x="5844254" y="3940322"/>
              <a:ext cx="424493" cy="4244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r>
                <a:rPr lang="en-US" b="1">
                  <a:latin typeface="Poppins" pitchFamily="2" charset="77"/>
                  <a:cs typeface="Poppins" pitchFamily="2" charset="77"/>
                </a:rPr>
                <a:t>19</a:t>
              </a:r>
            </a:p>
          </p:txBody>
        </p:sp>
      </p:grpSp>
      <p:grpSp>
        <p:nvGrpSpPr>
          <p:cNvPr id="7" name="Group 6">
            <a:extLst>
              <a:ext uri="{FF2B5EF4-FFF2-40B4-BE49-F238E27FC236}">
                <a16:creationId xmlns:a16="http://schemas.microsoft.com/office/drawing/2014/main" id="{E0707F04-4AC3-A848-8D50-2BFBC0B159DC}"/>
              </a:ext>
            </a:extLst>
          </p:cNvPr>
          <p:cNvGrpSpPr/>
          <p:nvPr/>
        </p:nvGrpSpPr>
        <p:grpSpPr>
          <a:xfrm>
            <a:off x="9022928" y="2955176"/>
            <a:ext cx="1910711" cy="1883661"/>
            <a:chOff x="9022928" y="2955176"/>
            <a:chExt cx="1910711" cy="1883661"/>
          </a:xfrm>
        </p:grpSpPr>
        <p:pic>
          <p:nvPicPr>
            <p:cNvPr id="27" name="Picture 26">
              <a:extLst>
                <a:ext uri="{FF2B5EF4-FFF2-40B4-BE49-F238E27FC236}">
                  <a16:creationId xmlns:a16="http://schemas.microsoft.com/office/drawing/2014/main" id="{A44E5545-9DFD-A640-95CD-897406CFC6B5}"/>
                </a:ext>
              </a:extLst>
            </p:cNvPr>
            <p:cNvPicPr>
              <a:picLocks/>
            </p:cNvPicPr>
            <p:nvPr/>
          </p:nvPicPr>
          <p:blipFill rotWithShape="1">
            <a:blip r:embed="rId9"/>
            <a:srcRect l="22166" t="2453" r="14209" b="42722"/>
            <a:stretch/>
          </p:blipFill>
          <p:spPr>
            <a:xfrm>
              <a:off x="9022928" y="2958707"/>
              <a:ext cx="1880130" cy="1880130"/>
            </a:xfrm>
            <a:prstGeom prst="ellipse">
              <a:avLst/>
            </a:prstGeom>
            <a:solidFill>
              <a:schemeClr val="accent5">
                <a:lumMod val="20000"/>
                <a:lumOff val="80000"/>
              </a:schemeClr>
            </a:solidFill>
            <a:ln w="98425">
              <a:solidFill>
                <a:schemeClr val="accent5"/>
              </a:solidFill>
            </a:ln>
          </p:spPr>
        </p:pic>
        <p:sp>
          <p:nvSpPr>
            <p:cNvPr id="38" name="Oval 37">
              <a:extLst>
                <a:ext uri="{FF2B5EF4-FFF2-40B4-BE49-F238E27FC236}">
                  <a16:creationId xmlns:a16="http://schemas.microsoft.com/office/drawing/2014/main" id="{BADFDBDF-93E8-6A4B-98A2-BDF08EFFA45C}"/>
                </a:ext>
              </a:extLst>
            </p:cNvPr>
            <p:cNvSpPr/>
            <p:nvPr/>
          </p:nvSpPr>
          <p:spPr>
            <a:xfrm>
              <a:off x="10394438" y="2955176"/>
              <a:ext cx="539201" cy="5392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r>
                <a:rPr lang="en-US" b="1">
                  <a:latin typeface="Poppins" pitchFamily="2" charset="77"/>
                  <a:cs typeface="Poppins" pitchFamily="2" charset="77"/>
                </a:rPr>
                <a:t>58</a:t>
              </a:r>
            </a:p>
          </p:txBody>
        </p:sp>
      </p:grpSp>
      <p:grpSp>
        <p:nvGrpSpPr>
          <p:cNvPr id="9" name="Group 8">
            <a:extLst>
              <a:ext uri="{FF2B5EF4-FFF2-40B4-BE49-F238E27FC236}">
                <a16:creationId xmlns:a16="http://schemas.microsoft.com/office/drawing/2014/main" id="{12E20F32-B4AE-FF40-88B6-38FDF028291B}"/>
              </a:ext>
            </a:extLst>
          </p:cNvPr>
          <p:cNvGrpSpPr/>
          <p:nvPr/>
        </p:nvGrpSpPr>
        <p:grpSpPr>
          <a:xfrm>
            <a:off x="7810439" y="2999545"/>
            <a:ext cx="911361" cy="857776"/>
            <a:chOff x="7810439" y="2999545"/>
            <a:chExt cx="911361" cy="857776"/>
          </a:xfrm>
        </p:grpSpPr>
        <p:pic>
          <p:nvPicPr>
            <p:cNvPr id="34" name="Picture 21">
              <a:extLst>
                <a:ext uri="{FF2B5EF4-FFF2-40B4-BE49-F238E27FC236}">
                  <a16:creationId xmlns:a16="http://schemas.microsoft.com/office/drawing/2014/main" id="{17114096-55AF-A847-BF4F-716A3A000286}"/>
                </a:ext>
              </a:extLst>
            </p:cNvPr>
            <p:cNvPicPr>
              <a:picLocks/>
            </p:cNvPicPr>
            <p:nvPr/>
          </p:nvPicPr>
          <p:blipFill rotWithShape="1">
            <a:blip r:embed="rId10">
              <a:extLst>
                <a:ext uri="{96DAC541-7B7A-43D3-8B79-37D633B846F1}">
                  <asvg:svgBlip xmlns:asvg="http://schemas.microsoft.com/office/drawing/2016/SVG/main" r:embed="rId11"/>
                </a:ext>
              </a:extLst>
            </a:blip>
            <a:srcRect l="33525" t="1699" r="20827" b="56052"/>
            <a:stretch/>
          </p:blipFill>
          <p:spPr>
            <a:xfrm>
              <a:off x="7810439" y="3150237"/>
              <a:ext cx="707084" cy="707084"/>
            </a:xfrm>
            <a:prstGeom prst="ellipse">
              <a:avLst/>
            </a:prstGeom>
            <a:solidFill>
              <a:schemeClr val="accent5">
                <a:lumMod val="20000"/>
                <a:lumOff val="80000"/>
              </a:schemeClr>
            </a:solidFill>
            <a:ln w="98425">
              <a:solidFill>
                <a:schemeClr val="accent5"/>
              </a:solidFill>
            </a:ln>
          </p:spPr>
        </p:pic>
        <p:sp>
          <p:nvSpPr>
            <p:cNvPr id="44" name="Oval 43">
              <a:extLst>
                <a:ext uri="{FF2B5EF4-FFF2-40B4-BE49-F238E27FC236}">
                  <a16:creationId xmlns:a16="http://schemas.microsoft.com/office/drawing/2014/main" id="{BF60C5A5-8AC1-B142-9209-A1F2755374E5}"/>
                </a:ext>
              </a:extLst>
            </p:cNvPr>
            <p:cNvSpPr/>
            <p:nvPr/>
          </p:nvSpPr>
          <p:spPr>
            <a:xfrm>
              <a:off x="8297307" y="2999545"/>
              <a:ext cx="424493" cy="4244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r>
                <a:rPr lang="en-US" b="1">
                  <a:latin typeface="Poppins" pitchFamily="2" charset="77"/>
                  <a:cs typeface="Poppins" pitchFamily="2" charset="77"/>
                </a:rPr>
                <a:t>41</a:t>
              </a:r>
            </a:p>
          </p:txBody>
        </p:sp>
      </p:grpSp>
      <p:grpSp>
        <p:nvGrpSpPr>
          <p:cNvPr id="6" name="Group 5">
            <a:extLst>
              <a:ext uri="{FF2B5EF4-FFF2-40B4-BE49-F238E27FC236}">
                <a16:creationId xmlns:a16="http://schemas.microsoft.com/office/drawing/2014/main" id="{879A5A68-B090-7649-B0E1-E7634D9BB6DB}"/>
              </a:ext>
            </a:extLst>
          </p:cNvPr>
          <p:cNvGrpSpPr/>
          <p:nvPr/>
        </p:nvGrpSpPr>
        <p:grpSpPr>
          <a:xfrm>
            <a:off x="10510021" y="1337799"/>
            <a:ext cx="1148410" cy="1115777"/>
            <a:chOff x="10510021" y="1337799"/>
            <a:chExt cx="1148410" cy="1115777"/>
          </a:xfrm>
        </p:grpSpPr>
        <p:pic>
          <p:nvPicPr>
            <p:cNvPr id="46" name="Picture 45" descr="Icon&#10;&#10;Description automatically generated">
              <a:extLst>
                <a:ext uri="{FF2B5EF4-FFF2-40B4-BE49-F238E27FC236}">
                  <a16:creationId xmlns:a16="http://schemas.microsoft.com/office/drawing/2014/main" id="{CA80D90D-52E6-B942-9E08-733DB4DE74FA}"/>
                </a:ext>
              </a:extLst>
            </p:cNvPr>
            <p:cNvPicPr>
              <a:picLocks noChangeAspect="1"/>
            </p:cNvPicPr>
            <p:nvPr/>
          </p:nvPicPr>
          <p:blipFill rotWithShape="1">
            <a:blip r:embed="rId12"/>
            <a:srcRect l="30149" t="-424" r="31518" b="72982"/>
            <a:stretch/>
          </p:blipFill>
          <p:spPr>
            <a:xfrm>
              <a:off x="10510021" y="1411289"/>
              <a:ext cx="1035580" cy="1042287"/>
            </a:xfrm>
            <a:prstGeom prst="ellipse">
              <a:avLst/>
            </a:prstGeom>
            <a:solidFill>
              <a:srgbClr val="FFF9EC"/>
            </a:solidFill>
            <a:ln w="92075">
              <a:solidFill>
                <a:schemeClr val="accent5"/>
              </a:solidFill>
            </a:ln>
          </p:spPr>
        </p:pic>
        <p:sp>
          <p:nvSpPr>
            <p:cNvPr id="47" name="Oval 46">
              <a:extLst>
                <a:ext uri="{FF2B5EF4-FFF2-40B4-BE49-F238E27FC236}">
                  <a16:creationId xmlns:a16="http://schemas.microsoft.com/office/drawing/2014/main" id="{C3B22DD4-3735-7848-9BB3-1EA80CE0494B}"/>
                </a:ext>
              </a:extLst>
            </p:cNvPr>
            <p:cNvSpPr/>
            <p:nvPr/>
          </p:nvSpPr>
          <p:spPr>
            <a:xfrm>
              <a:off x="11233938" y="1337799"/>
              <a:ext cx="424493" cy="4244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r>
                <a:rPr lang="en-US" b="1">
                  <a:latin typeface="Poppins" pitchFamily="2" charset="77"/>
                  <a:cs typeface="Poppins" pitchFamily="2" charset="77"/>
                </a:rPr>
                <a:t>80</a:t>
              </a:r>
            </a:p>
          </p:txBody>
        </p:sp>
      </p:grpSp>
      <p:grpSp>
        <p:nvGrpSpPr>
          <p:cNvPr id="12" name="Group 11">
            <a:extLst>
              <a:ext uri="{FF2B5EF4-FFF2-40B4-BE49-F238E27FC236}">
                <a16:creationId xmlns:a16="http://schemas.microsoft.com/office/drawing/2014/main" id="{BC408F62-54D7-3746-8A1A-5ACAE2F601CC}"/>
              </a:ext>
            </a:extLst>
          </p:cNvPr>
          <p:cNvGrpSpPr/>
          <p:nvPr/>
        </p:nvGrpSpPr>
        <p:grpSpPr>
          <a:xfrm>
            <a:off x="9243738" y="5224530"/>
            <a:ext cx="1166186" cy="1005981"/>
            <a:chOff x="9243738" y="5224530"/>
            <a:chExt cx="1166186" cy="1005981"/>
          </a:xfrm>
        </p:grpSpPr>
        <p:pic>
          <p:nvPicPr>
            <p:cNvPr id="48" name="Picture 47">
              <a:extLst>
                <a:ext uri="{FF2B5EF4-FFF2-40B4-BE49-F238E27FC236}">
                  <a16:creationId xmlns:a16="http://schemas.microsoft.com/office/drawing/2014/main" id="{87325492-B4B6-764D-B7F4-1950C83C6D16}"/>
                </a:ext>
              </a:extLst>
            </p:cNvPr>
            <p:cNvPicPr>
              <a:picLocks noChangeAspect="1"/>
            </p:cNvPicPr>
            <p:nvPr/>
          </p:nvPicPr>
          <p:blipFill rotWithShape="1">
            <a:blip r:embed="rId13"/>
            <a:srcRect l="23944" t="296" r="22535" b="61996"/>
            <a:stretch/>
          </p:blipFill>
          <p:spPr>
            <a:xfrm flipH="1">
              <a:off x="9243738" y="5224530"/>
              <a:ext cx="997567" cy="1005981"/>
            </a:xfrm>
            <a:prstGeom prst="ellipse">
              <a:avLst/>
            </a:prstGeom>
            <a:solidFill>
              <a:srgbClr val="FFF9EC"/>
            </a:solidFill>
            <a:ln w="85725">
              <a:solidFill>
                <a:schemeClr val="accent5"/>
              </a:solidFill>
            </a:ln>
          </p:spPr>
        </p:pic>
        <p:sp>
          <p:nvSpPr>
            <p:cNvPr id="50" name="Oval 49">
              <a:extLst>
                <a:ext uri="{FF2B5EF4-FFF2-40B4-BE49-F238E27FC236}">
                  <a16:creationId xmlns:a16="http://schemas.microsoft.com/office/drawing/2014/main" id="{8C05C4B8-40E9-034A-A688-6F37CF38A5C7}"/>
                </a:ext>
              </a:extLst>
            </p:cNvPr>
            <p:cNvSpPr/>
            <p:nvPr/>
          </p:nvSpPr>
          <p:spPr>
            <a:xfrm>
              <a:off x="9985431" y="5232791"/>
              <a:ext cx="424493" cy="4244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ctr"/>
            <a:lstStyle/>
            <a:p>
              <a:pPr algn="ctr"/>
              <a:r>
                <a:rPr lang="en-US" b="1">
                  <a:latin typeface="Poppins" pitchFamily="2" charset="77"/>
                  <a:cs typeface="Poppins" pitchFamily="2" charset="77"/>
                </a:rPr>
                <a:t>24</a:t>
              </a:r>
            </a:p>
          </p:txBody>
        </p:sp>
      </p:grpSp>
    </p:spTree>
    <p:extLst>
      <p:ext uri="{BB962C8B-B14F-4D97-AF65-F5344CB8AC3E}">
        <p14:creationId xmlns:p14="http://schemas.microsoft.com/office/powerpoint/2010/main" val="313050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250"/>
                            </p:stCondLst>
                            <p:childTnLst>
                              <p:par>
                                <p:cTn id="13" presetID="9" presetClass="entr" presetSubtype="0" fill="hold"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par>
                          <p:cTn id="16" fill="hold">
                            <p:stCondLst>
                              <p:cond delay="2000"/>
                            </p:stCondLst>
                            <p:childTnLst>
                              <p:par>
                                <p:cTn id="17" presetID="9" presetClass="entr" presetSubtype="0" fill="hold"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2750"/>
                            </p:stCondLst>
                            <p:childTnLst>
                              <p:par>
                                <p:cTn id="21" presetID="9" presetClass="entr" presetSubtype="0" fill="hold"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par>
                          <p:cTn id="24" fill="hold">
                            <p:stCondLst>
                              <p:cond delay="3500"/>
                            </p:stCondLst>
                            <p:childTnLst>
                              <p:par>
                                <p:cTn id="25" presetID="9" presetClass="entr" presetSubtype="0" fill="hold"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par>
                          <p:cTn id="28" fill="hold">
                            <p:stCondLst>
                              <p:cond delay="4250"/>
                            </p:stCondLst>
                            <p:childTnLst>
                              <p:par>
                                <p:cTn id="29" presetID="9" presetClass="entr" presetSubtype="0" fill="hold" nodeType="after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par>
                          <p:cTn id="32" fill="hold">
                            <p:stCondLst>
                              <p:cond delay="5000"/>
                            </p:stCondLst>
                            <p:childTnLst>
                              <p:par>
                                <p:cTn id="33" presetID="9" presetClass="entr" presetSubtype="0" fill="hold" nodeType="afterEffect">
                                  <p:stCondLst>
                                    <p:cond delay="25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D3CFD05C-A404-4E4F-94E8-DBA5F7291437}"/>
              </a:ext>
            </a:extLst>
          </p:cNvPr>
          <p:cNvSpPr/>
          <p:nvPr/>
        </p:nvSpPr>
        <p:spPr>
          <a:xfrm>
            <a:off x="471341" y="1959016"/>
            <a:ext cx="11199044" cy="3442040"/>
          </a:xfrm>
          <a:prstGeom prst="roundRect">
            <a:avLst>
              <a:gd name="adj" fmla="val 48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DE614BF-B03E-194B-8AAE-9E421E905A3E}"/>
              </a:ext>
            </a:extLst>
          </p:cNvPr>
          <p:cNvSpPr>
            <a:spLocks noGrp="1"/>
          </p:cNvSpPr>
          <p:nvPr>
            <p:ph type="body" sz="quarter" idx="10"/>
          </p:nvPr>
        </p:nvSpPr>
        <p:spPr>
          <a:xfrm>
            <a:off x="580378" y="337551"/>
            <a:ext cx="5105431" cy="435545"/>
          </a:xfrm>
        </p:spPr>
        <p:txBody>
          <a:bodyPr>
            <a:normAutofit/>
          </a:bodyPr>
          <a:lstStyle/>
          <a:p>
            <a:r>
              <a:rPr lang="en-US" sz="1400"/>
              <a:t>How to succeed</a:t>
            </a:r>
          </a:p>
        </p:txBody>
      </p:sp>
      <p:sp>
        <p:nvSpPr>
          <p:cNvPr id="3" name="Text Placeholder 2">
            <a:extLst>
              <a:ext uri="{FF2B5EF4-FFF2-40B4-BE49-F238E27FC236}">
                <a16:creationId xmlns:a16="http://schemas.microsoft.com/office/drawing/2014/main" id="{E2870942-0A5E-6A44-B428-D79F048CA4CC}"/>
              </a:ext>
            </a:extLst>
          </p:cNvPr>
          <p:cNvSpPr>
            <a:spLocks noGrp="1"/>
          </p:cNvSpPr>
          <p:nvPr>
            <p:ph type="body" sz="quarter" idx="11"/>
          </p:nvPr>
        </p:nvSpPr>
        <p:spPr>
          <a:xfrm>
            <a:off x="580378" y="694632"/>
            <a:ext cx="10587494" cy="469900"/>
          </a:xfrm>
        </p:spPr>
        <p:txBody>
          <a:bodyPr>
            <a:noAutofit/>
          </a:bodyPr>
          <a:lstStyle/>
          <a:p>
            <a:r>
              <a:rPr lang="en-US"/>
              <a:t>Focus on Business Outcomes</a:t>
            </a:r>
          </a:p>
        </p:txBody>
      </p:sp>
      <p:sp>
        <p:nvSpPr>
          <p:cNvPr id="13" name="Oval 12">
            <a:extLst>
              <a:ext uri="{FF2B5EF4-FFF2-40B4-BE49-F238E27FC236}">
                <a16:creationId xmlns:a16="http://schemas.microsoft.com/office/drawing/2014/main" id="{7BE65C9D-D110-9744-BE8D-B03B4567234B}"/>
              </a:ext>
            </a:extLst>
          </p:cNvPr>
          <p:cNvSpPr/>
          <p:nvPr/>
        </p:nvSpPr>
        <p:spPr>
          <a:xfrm>
            <a:off x="9085925" y="2472897"/>
            <a:ext cx="1387011" cy="1419664"/>
          </a:xfrm>
          <a:prstGeom prst="ellipse">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AB42C"/>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D49488C-1233-0648-A2B8-AFFE8A270002}"/>
              </a:ext>
            </a:extLst>
          </p:cNvPr>
          <p:cNvSpPr txBox="1"/>
          <p:nvPr/>
        </p:nvSpPr>
        <p:spPr>
          <a:xfrm>
            <a:off x="1201352" y="4085707"/>
            <a:ext cx="27037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a:ln>
                  <a:noFill/>
                </a:ln>
                <a:solidFill>
                  <a:srgbClr val="002E5C"/>
                </a:solidFill>
                <a:effectLst/>
                <a:uLnTx/>
                <a:uFillTx/>
                <a:latin typeface="Poppins Medium" pitchFamily="2" charset="77"/>
                <a:ea typeface="Open Sans" panose="020B0606030504020204" pitchFamily="34" charset="0"/>
                <a:cs typeface="Poppins Medium" pitchFamily="2" charset="77"/>
              </a:rPr>
              <a:t>Technology Tools</a:t>
            </a:r>
          </a:p>
        </p:txBody>
      </p:sp>
      <p:sp>
        <p:nvSpPr>
          <p:cNvPr id="18" name="TextBox 17">
            <a:extLst>
              <a:ext uri="{FF2B5EF4-FFF2-40B4-BE49-F238E27FC236}">
                <a16:creationId xmlns:a16="http://schemas.microsoft.com/office/drawing/2014/main" id="{50530748-889B-0340-B785-E8C1EC5E3EBC}"/>
              </a:ext>
            </a:extLst>
          </p:cNvPr>
          <p:cNvSpPr txBox="1"/>
          <p:nvPr/>
        </p:nvSpPr>
        <p:spPr>
          <a:xfrm>
            <a:off x="5077234" y="4085707"/>
            <a:ext cx="23060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a:ln>
                  <a:noFill/>
                </a:ln>
                <a:solidFill>
                  <a:srgbClr val="002E5C"/>
                </a:solidFill>
                <a:effectLst/>
                <a:uLnTx/>
                <a:uFillTx/>
                <a:latin typeface="Poppins Medium" pitchFamily="2" charset="77"/>
                <a:ea typeface="Open Sans" panose="020B0606030504020204" pitchFamily="34" charset="0"/>
                <a:cs typeface="Poppins Medium" pitchFamily="2" charset="77"/>
              </a:rPr>
              <a:t>Talent</a:t>
            </a:r>
          </a:p>
        </p:txBody>
      </p:sp>
      <p:sp>
        <p:nvSpPr>
          <p:cNvPr id="20" name="TextBox 19">
            <a:extLst>
              <a:ext uri="{FF2B5EF4-FFF2-40B4-BE49-F238E27FC236}">
                <a16:creationId xmlns:a16="http://schemas.microsoft.com/office/drawing/2014/main" id="{6FFBE7FB-44A7-CB43-974F-9D73D6FB4ADC}"/>
              </a:ext>
            </a:extLst>
          </p:cNvPr>
          <p:cNvSpPr txBox="1"/>
          <p:nvPr/>
        </p:nvSpPr>
        <p:spPr>
          <a:xfrm>
            <a:off x="7942599" y="4049047"/>
            <a:ext cx="37121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a:ln>
                  <a:noFill/>
                </a:ln>
                <a:solidFill>
                  <a:srgbClr val="002E5C"/>
                </a:solidFill>
                <a:effectLst/>
                <a:uLnTx/>
                <a:uFillTx/>
                <a:latin typeface="Poppins Medium" pitchFamily="2" charset="77"/>
                <a:ea typeface="Open Sans" panose="020B0606030504020204" pitchFamily="34" charset="0"/>
                <a:cs typeface="Poppins Medium" pitchFamily="2" charset="77"/>
              </a:rPr>
              <a:t>Business Outcomes</a:t>
            </a:r>
          </a:p>
        </p:txBody>
      </p:sp>
      <p:sp>
        <p:nvSpPr>
          <p:cNvPr id="21" name="TextBox 20">
            <a:extLst>
              <a:ext uri="{FF2B5EF4-FFF2-40B4-BE49-F238E27FC236}">
                <a16:creationId xmlns:a16="http://schemas.microsoft.com/office/drawing/2014/main" id="{A6E12A1F-A9E1-A242-B1FB-E3CF75918099}"/>
              </a:ext>
            </a:extLst>
          </p:cNvPr>
          <p:cNvSpPr txBox="1"/>
          <p:nvPr/>
        </p:nvSpPr>
        <p:spPr>
          <a:xfrm>
            <a:off x="8120154" y="2814962"/>
            <a:ext cx="54453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u="none" strike="noStrike" kern="1200" cap="none" spc="0" normalizeH="0" baseline="0" noProof="0">
                <a:ln>
                  <a:noFill/>
                </a:ln>
                <a:solidFill>
                  <a:srgbClr val="002E5C"/>
                </a:solidFill>
                <a:effectLst/>
                <a:uLnTx/>
                <a:uFillTx/>
                <a:latin typeface="Poppins Medium" pitchFamily="2" charset="77"/>
                <a:cs typeface="Poppins Medium" pitchFamily="2" charset="77"/>
              </a:rPr>
              <a:t>=</a:t>
            </a:r>
          </a:p>
        </p:txBody>
      </p:sp>
      <p:sp>
        <p:nvSpPr>
          <p:cNvPr id="22" name="Rounded Rectangle 21">
            <a:extLst>
              <a:ext uri="{FF2B5EF4-FFF2-40B4-BE49-F238E27FC236}">
                <a16:creationId xmlns:a16="http://schemas.microsoft.com/office/drawing/2014/main" id="{3B5FCF42-5802-A74E-915D-1AA4A3C2F7D0}"/>
              </a:ext>
            </a:extLst>
          </p:cNvPr>
          <p:cNvSpPr/>
          <p:nvPr/>
        </p:nvSpPr>
        <p:spPr>
          <a:xfrm>
            <a:off x="978486" y="2440414"/>
            <a:ext cx="4301437" cy="1475706"/>
          </a:xfrm>
          <a:prstGeom prst="roundRect">
            <a:avLst>
              <a:gd name="adj" fmla="val 50000"/>
            </a:avLst>
          </a:prstGeom>
          <a:solidFill>
            <a:srgbClr val="00C9FF">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ounded Rectangle 23">
            <a:extLst>
              <a:ext uri="{FF2B5EF4-FFF2-40B4-BE49-F238E27FC236}">
                <a16:creationId xmlns:a16="http://schemas.microsoft.com/office/drawing/2014/main" id="{2FC79203-E3A1-5646-97DC-D378A8473978}"/>
              </a:ext>
            </a:extLst>
          </p:cNvPr>
          <p:cNvSpPr/>
          <p:nvPr/>
        </p:nvSpPr>
        <p:spPr>
          <a:xfrm>
            <a:off x="3751758" y="2416855"/>
            <a:ext cx="3988601" cy="1475706"/>
          </a:xfrm>
          <a:prstGeom prst="roundRect">
            <a:avLst>
              <a:gd name="adj" fmla="val 50000"/>
            </a:avLst>
          </a:prstGeom>
          <a:solidFill>
            <a:srgbClr val="ECF9F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AA1BB42A-2E7D-E74D-B9CA-E0AB9D338F1A}"/>
              </a:ext>
            </a:extLst>
          </p:cNvPr>
          <p:cNvSpPr txBox="1"/>
          <p:nvPr/>
        </p:nvSpPr>
        <p:spPr>
          <a:xfrm>
            <a:off x="3815450" y="2812312"/>
            <a:ext cx="1329382" cy="92333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u="none" strike="noStrike" kern="1200" cap="none" spc="0" normalizeH="0" baseline="0" noProof="0">
                <a:ln>
                  <a:noFill/>
                </a:ln>
                <a:solidFill>
                  <a:srgbClr val="002E5C"/>
                </a:solidFill>
                <a:effectLst/>
                <a:uLnTx/>
                <a:uFillTx/>
                <a:latin typeface="Poppins Medium" pitchFamily="2" charset="77"/>
                <a:cs typeface="Poppins Medium" pitchFamily="2" charset="77"/>
              </a:rPr>
              <a:t>+</a:t>
            </a:r>
          </a:p>
        </p:txBody>
      </p:sp>
      <p:sp>
        <p:nvSpPr>
          <p:cNvPr id="27" name="TextBox 26">
            <a:extLst>
              <a:ext uri="{FF2B5EF4-FFF2-40B4-BE49-F238E27FC236}">
                <a16:creationId xmlns:a16="http://schemas.microsoft.com/office/drawing/2014/main" id="{A31C0219-3D13-7642-AF42-009EDF9F31F6}"/>
              </a:ext>
            </a:extLst>
          </p:cNvPr>
          <p:cNvSpPr txBox="1"/>
          <p:nvPr/>
        </p:nvSpPr>
        <p:spPr>
          <a:xfrm>
            <a:off x="514310" y="5639826"/>
            <a:ext cx="888069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a:ln>
                  <a:noFill/>
                </a:ln>
                <a:solidFill>
                  <a:srgbClr val="002E5C"/>
                </a:solidFill>
                <a:effectLst/>
                <a:uLnTx/>
                <a:uFillTx/>
                <a:latin typeface="Poppins Medium" pitchFamily="2" charset="77"/>
                <a:ea typeface="Open Sans" panose="020B0606030504020204" pitchFamily="34" charset="0"/>
                <a:cs typeface="Poppins Medium" pitchFamily="2" charset="77"/>
                <a:sym typeface="Arial"/>
              </a:rPr>
              <a:t>“70% of Big Data &amp; Analytics deployments will fail to meet cost savings and revenue generation objectives due to skill and integration challenges.” </a:t>
            </a:r>
          </a:p>
        </p:txBody>
      </p:sp>
      <p:sp>
        <p:nvSpPr>
          <p:cNvPr id="31" name="TextBox 30">
            <a:extLst>
              <a:ext uri="{FF2B5EF4-FFF2-40B4-BE49-F238E27FC236}">
                <a16:creationId xmlns:a16="http://schemas.microsoft.com/office/drawing/2014/main" id="{3EB1E8FF-FE79-A244-8F73-0F2E713B42E5}"/>
              </a:ext>
            </a:extLst>
          </p:cNvPr>
          <p:cNvSpPr txBox="1"/>
          <p:nvPr/>
        </p:nvSpPr>
        <p:spPr>
          <a:xfrm>
            <a:off x="514310" y="6342364"/>
            <a:ext cx="9897166" cy="338554"/>
          </a:xfrm>
          <a:prstGeom prst="rect">
            <a:avLst/>
          </a:prstGeom>
          <a:noFill/>
        </p:spPr>
        <p:txBody>
          <a:bodyPr wrap="square" rtlCol="0">
            <a:spAutoFit/>
          </a:bodyPr>
          <a:lstStyle/>
          <a:p>
            <a:pPr lvl="0">
              <a:defRPr/>
            </a:pPr>
            <a:r>
              <a:rPr lang="en-US" sz="1600" b="1" err="1">
                <a:solidFill>
                  <a:srgbClr val="002E5C">
                    <a:alpha val="50000"/>
                  </a:srgbClr>
                </a:solidFill>
                <a:latin typeface="Poppins SemiBold" pitchFamily="2" charset="77"/>
                <a:ea typeface="Open Sans" panose="020B0606030504020204" pitchFamily="34" charset="0"/>
                <a:cs typeface="Poppins SemiBold" pitchFamily="2" charset="77"/>
                <a:sym typeface="Arial"/>
              </a:rPr>
              <a:t>Merv</a:t>
            </a:r>
            <a:r>
              <a:rPr lang="en-US" sz="1600" b="1">
                <a:solidFill>
                  <a:srgbClr val="002E5C">
                    <a:alpha val="50000"/>
                  </a:srgbClr>
                </a:solidFill>
                <a:latin typeface="Poppins SemiBold" pitchFamily="2" charset="77"/>
                <a:ea typeface="Open Sans" panose="020B0606030504020204" pitchFamily="34" charset="0"/>
                <a:cs typeface="Poppins SemiBold" pitchFamily="2" charset="77"/>
                <a:sym typeface="Arial"/>
              </a:rPr>
              <a:t> Adrian – </a:t>
            </a:r>
            <a:r>
              <a:rPr lang="en-US" sz="1600">
                <a:solidFill>
                  <a:srgbClr val="002E5C">
                    <a:alpha val="50000"/>
                  </a:srgbClr>
                </a:solidFill>
                <a:latin typeface="Poppins" pitchFamily="2" charset="77"/>
                <a:ea typeface="Open Sans" panose="020B0606030504020204" pitchFamily="34" charset="0"/>
                <a:cs typeface="Poppins" pitchFamily="2" charset="77"/>
                <a:sym typeface="Arial"/>
              </a:rPr>
              <a:t>VP of Research, Gartner BI Summit  </a:t>
            </a:r>
          </a:p>
        </p:txBody>
      </p:sp>
      <p:pic>
        <p:nvPicPr>
          <p:cNvPr id="6" name="Graphic 5">
            <a:extLst>
              <a:ext uri="{FF2B5EF4-FFF2-40B4-BE49-F238E27FC236}">
                <a16:creationId xmlns:a16="http://schemas.microsoft.com/office/drawing/2014/main" id="{277F8F5E-56EB-9A45-B1DE-3E1F4A93B5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57421" y="2909611"/>
            <a:ext cx="539028" cy="539028"/>
          </a:xfrm>
          <a:prstGeom prst="rect">
            <a:avLst/>
          </a:prstGeom>
        </p:spPr>
      </p:pic>
      <p:pic>
        <p:nvPicPr>
          <p:cNvPr id="32" name="Graphic 31">
            <a:extLst>
              <a:ext uri="{FF2B5EF4-FFF2-40B4-BE49-F238E27FC236}">
                <a16:creationId xmlns:a16="http://schemas.microsoft.com/office/drawing/2014/main" id="{A44BEB1B-094C-9546-90BC-71165E43D4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7498" y="2910942"/>
            <a:ext cx="592931" cy="592931"/>
          </a:xfrm>
          <a:prstGeom prst="rect">
            <a:avLst/>
          </a:prstGeom>
        </p:spPr>
      </p:pic>
      <p:pic>
        <p:nvPicPr>
          <p:cNvPr id="34" name="Graphic 33">
            <a:extLst>
              <a:ext uri="{FF2B5EF4-FFF2-40B4-BE49-F238E27FC236}">
                <a16:creationId xmlns:a16="http://schemas.microsoft.com/office/drawing/2014/main" id="{EE480DDD-D6B6-5141-8BD7-343BDC5288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60651" y="2174057"/>
            <a:ext cx="228600" cy="228600"/>
          </a:xfrm>
          <a:prstGeom prst="rect">
            <a:avLst/>
          </a:prstGeom>
        </p:spPr>
      </p:pic>
      <p:pic>
        <p:nvPicPr>
          <p:cNvPr id="36" name="Graphic 35">
            <a:extLst>
              <a:ext uri="{FF2B5EF4-FFF2-40B4-BE49-F238E27FC236}">
                <a16:creationId xmlns:a16="http://schemas.microsoft.com/office/drawing/2014/main" id="{C29DDF0C-CBE6-1248-B4F7-3E226A1829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95147" y="2879070"/>
            <a:ext cx="539028" cy="539028"/>
          </a:xfrm>
          <a:prstGeom prst="rect">
            <a:avLst/>
          </a:prstGeom>
        </p:spPr>
      </p:pic>
      <p:sp>
        <p:nvSpPr>
          <p:cNvPr id="37" name="TextBox 36">
            <a:extLst>
              <a:ext uri="{FF2B5EF4-FFF2-40B4-BE49-F238E27FC236}">
                <a16:creationId xmlns:a16="http://schemas.microsoft.com/office/drawing/2014/main" id="{1F3A67F8-A985-4E43-A192-C9535CD7CAE5}"/>
              </a:ext>
            </a:extLst>
          </p:cNvPr>
          <p:cNvSpPr txBox="1"/>
          <p:nvPr/>
        </p:nvSpPr>
        <p:spPr>
          <a:xfrm>
            <a:off x="8491239" y="4428744"/>
            <a:ext cx="2588241" cy="697114"/>
          </a:xfrm>
          <a:prstGeom prst="rect">
            <a:avLst/>
          </a:prstGeom>
          <a:noFill/>
        </p:spPr>
        <p:txBody>
          <a:bodyPr wrap="square" rtlCol="0">
            <a:spAutoFit/>
          </a:bodyPr>
          <a:lstStyle/>
          <a:p>
            <a:pPr lvl="0" algn="ctr">
              <a:lnSpc>
                <a:spcPct val="110000"/>
              </a:lnSpc>
              <a:defRPr/>
            </a:pPr>
            <a:r>
              <a:rPr lang="en-US" sz="1200" b="1">
                <a:solidFill>
                  <a:srgbClr val="002E5C"/>
                </a:solidFill>
                <a:latin typeface="Poppins SemiBold" pitchFamily="2" charset="77"/>
                <a:ea typeface="Open Sans" panose="020B0606030504020204" pitchFamily="34" charset="0"/>
                <a:cs typeface="Poppins SemiBold" pitchFamily="2" charset="77"/>
              </a:rPr>
              <a:t>Answers</a:t>
            </a:r>
            <a:r>
              <a:rPr lang="en-US" sz="1200" b="1" i="1">
                <a:solidFill>
                  <a:srgbClr val="002E5C"/>
                </a:solidFill>
                <a:latin typeface="Poppins" pitchFamily="2" charset="77"/>
                <a:ea typeface="Open Sans" panose="020B0606030504020204" pitchFamily="34" charset="0"/>
                <a:cs typeface="Poppins" pitchFamily="2" charset="77"/>
              </a:rPr>
              <a:t> </a:t>
            </a:r>
            <a:r>
              <a:rPr lang="en-US" sz="1200">
                <a:solidFill>
                  <a:srgbClr val="002E5C"/>
                </a:solidFill>
                <a:latin typeface="Poppins" pitchFamily="2" charset="77"/>
                <a:ea typeface="Open Sans" panose="020B0606030504020204" pitchFamily="34" charset="0"/>
                <a:cs typeface="Poppins" pitchFamily="2" charset="77"/>
              </a:rPr>
              <a:t>to the most pressing business questions so action can be taken</a:t>
            </a:r>
          </a:p>
        </p:txBody>
      </p:sp>
    </p:spTree>
    <p:extLst>
      <p:ext uri="{BB962C8B-B14F-4D97-AF65-F5344CB8AC3E}">
        <p14:creationId xmlns:p14="http://schemas.microsoft.com/office/powerpoint/2010/main" val="4254998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F5E27F8-1A8B-D048-BDA6-C25596A1E2C3}"/>
              </a:ext>
            </a:extLst>
          </p:cNvPr>
          <p:cNvSpPr/>
          <p:nvPr/>
        </p:nvSpPr>
        <p:spPr>
          <a:xfrm>
            <a:off x="0" y="1"/>
            <a:ext cx="12192000" cy="6858000"/>
          </a:xfrm>
          <a:prstGeom prst="rect">
            <a:avLst/>
          </a:prstGeom>
          <a:gradFill>
            <a:gsLst>
              <a:gs pos="100000">
                <a:srgbClr val="00C9FF">
                  <a:alpha val="26000"/>
                </a:srgbClr>
              </a:gs>
              <a:gs pos="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81A21D-FC5E-D940-BE27-78D8FDE0790D}"/>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EDCF169-8FA0-6444-83E4-5D9EE83853DC}"/>
              </a:ext>
            </a:extLst>
          </p:cNvPr>
          <p:cNvSpPr>
            <a:spLocks noGrp="1"/>
          </p:cNvSpPr>
          <p:nvPr>
            <p:ph type="body" sz="quarter" idx="11"/>
          </p:nvPr>
        </p:nvSpPr>
        <p:spPr>
          <a:xfrm>
            <a:off x="580378" y="653826"/>
            <a:ext cx="10953254" cy="469900"/>
          </a:xfrm>
        </p:spPr>
        <p:txBody>
          <a:bodyPr>
            <a:noAutofit/>
          </a:bodyPr>
          <a:lstStyle/>
          <a:p>
            <a:r>
              <a:rPr lang="en-US"/>
              <a:t>Which Campaigns are Effective?</a:t>
            </a:r>
          </a:p>
        </p:txBody>
      </p:sp>
      <p:pic>
        <p:nvPicPr>
          <p:cNvPr id="6" name="Picture 5" descr="Graphical user interface&#10;&#10;Description automatically generated with medium confidence">
            <a:extLst>
              <a:ext uri="{FF2B5EF4-FFF2-40B4-BE49-F238E27FC236}">
                <a16:creationId xmlns:a16="http://schemas.microsoft.com/office/drawing/2014/main" id="{6DC0E168-E6C2-F844-9502-A16B32E25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889" y="1462686"/>
            <a:ext cx="7180231" cy="4741488"/>
          </a:xfrm>
          <a:prstGeom prst="rect">
            <a:avLst/>
          </a:prstGeom>
          <a:ln w="38100">
            <a:solidFill>
              <a:schemeClr val="bg1"/>
            </a:solidFill>
          </a:ln>
          <a:effectLst>
            <a:outerShdw blurRad="415532" dist="38100" dir="2700000" sx="101062" sy="101062" algn="tl" rotWithShape="0">
              <a:prstClr val="black">
                <a:alpha val="19000"/>
              </a:prstClr>
            </a:outerShdw>
          </a:effectLst>
        </p:spPr>
      </p:pic>
    </p:spTree>
    <p:extLst>
      <p:ext uri="{BB962C8B-B14F-4D97-AF65-F5344CB8AC3E}">
        <p14:creationId xmlns:p14="http://schemas.microsoft.com/office/powerpoint/2010/main" val="1271432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F5E27F8-1A8B-D048-BDA6-C25596A1E2C3}"/>
              </a:ext>
            </a:extLst>
          </p:cNvPr>
          <p:cNvSpPr/>
          <p:nvPr/>
        </p:nvSpPr>
        <p:spPr>
          <a:xfrm>
            <a:off x="0" y="1"/>
            <a:ext cx="12192000" cy="6858000"/>
          </a:xfrm>
          <a:prstGeom prst="rect">
            <a:avLst/>
          </a:prstGeom>
          <a:gradFill>
            <a:gsLst>
              <a:gs pos="100000">
                <a:srgbClr val="00C9FF">
                  <a:alpha val="26000"/>
                </a:srgbClr>
              </a:gs>
              <a:gs pos="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81A21D-FC5E-D940-BE27-78D8FDE0790D}"/>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EDCF169-8FA0-6444-83E4-5D9EE83853DC}"/>
              </a:ext>
            </a:extLst>
          </p:cNvPr>
          <p:cNvSpPr>
            <a:spLocks noGrp="1"/>
          </p:cNvSpPr>
          <p:nvPr>
            <p:ph type="body" sz="quarter" idx="11"/>
          </p:nvPr>
        </p:nvSpPr>
        <p:spPr>
          <a:xfrm>
            <a:off x="580378" y="653826"/>
            <a:ext cx="10953254" cy="469900"/>
          </a:xfrm>
        </p:spPr>
        <p:txBody>
          <a:bodyPr>
            <a:noAutofit/>
          </a:bodyPr>
          <a:lstStyle/>
          <a:p>
            <a:r>
              <a:rPr lang="en-US"/>
              <a:t>KPI Tracking for Your Team</a:t>
            </a:r>
          </a:p>
        </p:txBody>
      </p:sp>
      <p:pic>
        <p:nvPicPr>
          <p:cNvPr id="7" name="Picture 6" descr="Timeline&#10;&#10;Description automatically generated">
            <a:extLst>
              <a:ext uri="{FF2B5EF4-FFF2-40B4-BE49-F238E27FC236}">
                <a16:creationId xmlns:a16="http://schemas.microsoft.com/office/drawing/2014/main" id="{3EB34EBF-29F5-4F4C-BFF1-0FA48C799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33" y="1529714"/>
            <a:ext cx="5924550" cy="3850640"/>
          </a:xfrm>
          <a:prstGeom prst="rect">
            <a:avLst/>
          </a:prstGeom>
          <a:ln w="28575">
            <a:solidFill>
              <a:schemeClr val="bg1"/>
            </a:solidFill>
          </a:ln>
          <a:effectLst>
            <a:outerShdw blurRad="193064" dist="38100" dir="2700000" sx="101000" sy="101000" algn="tl" rotWithShape="0">
              <a:prstClr val="black">
                <a:alpha val="19000"/>
              </a:prstClr>
            </a:outerShdw>
          </a:effectLst>
        </p:spPr>
      </p:pic>
      <p:pic>
        <p:nvPicPr>
          <p:cNvPr id="8" name="Picture 7" descr="Graphical user interface, calendar&#10;&#10;Description automatically generated with medium confidence">
            <a:extLst>
              <a:ext uri="{FF2B5EF4-FFF2-40B4-BE49-F238E27FC236}">
                <a16:creationId xmlns:a16="http://schemas.microsoft.com/office/drawing/2014/main" id="{BA496487-5EA1-F044-B2B5-AE8525D19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5" y="2183670"/>
            <a:ext cx="5810250" cy="3824605"/>
          </a:xfrm>
          <a:prstGeom prst="rect">
            <a:avLst/>
          </a:prstGeom>
          <a:ln w="28575">
            <a:solidFill>
              <a:schemeClr val="bg1"/>
            </a:solidFill>
          </a:ln>
          <a:effectLst>
            <a:outerShdw blurRad="193064" dist="38100" dir="2700000" sx="101000" sy="101000" algn="tl" rotWithShape="0">
              <a:prstClr val="black">
                <a:alpha val="19000"/>
              </a:prstClr>
            </a:outerShdw>
          </a:effectLst>
        </p:spPr>
      </p:pic>
      <p:pic>
        <p:nvPicPr>
          <p:cNvPr id="9" name="Picture 8" descr="Chart, application&#10;&#10;Description automatically generated">
            <a:extLst>
              <a:ext uri="{FF2B5EF4-FFF2-40B4-BE49-F238E27FC236}">
                <a16:creationId xmlns:a16="http://schemas.microsoft.com/office/drawing/2014/main" id="{B3539F03-3A42-B643-BAC1-8E8D1D911D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0287" y="2653439"/>
            <a:ext cx="5781675" cy="3818255"/>
          </a:xfrm>
          <a:prstGeom prst="rect">
            <a:avLst/>
          </a:prstGeom>
          <a:ln w="28575">
            <a:solidFill>
              <a:schemeClr val="bg1"/>
            </a:solidFill>
          </a:ln>
          <a:effectLst>
            <a:outerShdw blurRad="193064" dist="38100" dir="2700000" sx="101000" sy="101000" algn="tl" rotWithShape="0">
              <a:prstClr val="black">
                <a:alpha val="19000"/>
              </a:prstClr>
            </a:outerShdw>
          </a:effectLst>
        </p:spPr>
      </p:pic>
    </p:spTree>
    <p:extLst>
      <p:ext uri="{BB962C8B-B14F-4D97-AF65-F5344CB8AC3E}">
        <p14:creationId xmlns:p14="http://schemas.microsoft.com/office/powerpoint/2010/main" val="3210247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EE9D47-2DD9-5F44-A889-7D0FD9FCEF73}"/>
              </a:ext>
            </a:extLst>
          </p:cNvPr>
          <p:cNvSpPr/>
          <p:nvPr/>
        </p:nvSpPr>
        <p:spPr>
          <a:xfrm>
            <a:off x="0" y="-128392"/>
            <a:ext cx="12192000" cy="7114783"/>
          </a:xfrm>
          <a:prstGeom prst="rect">
            <a:avLst/>
          </a:prstGeom>
          <a:gradFill>
            <a:gsLst>
              <a:gs pos="54000">
                <a:srgbClr val="ECF9FF"/>
              </a:gs>
              <a:gs pos="9000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F908EB11-CD42-7A42-AD62-277B30B934FE}"/>
              </a:ext>
            </a:extLst>
          </p:cNvPr>
          <p:cNvSpPr>
            <a:spLocks noGrp="1"/>
          </p:cNvSpPr>
          <p:nvPr>
            <p:ph type="body" sz="quarter" idx="11"/>
          </p:nvPr>
        </p:nvSpPr>
        <p:spPr>
          <a:xfrm>
            <a:off x="580378" y="652569"/>
            <a:ext cx="10953254" cy="469900"/>
          </a:xfrm>
        </p:spPr>
        <p:txBody>
          <a:bodyPr>
            <a:noAutofit/>
          </a:bodyPr>
          <a:lstStyle/>
          <a:p>
            <a:r>
              <a:rPr lang="en-US"/>
              <a:t>Improve Operational Efficiency</a:t>
            </a:r>
          </a:p>
        </p:txBody>
      </p:sp>
      <p:sp>
        <p:nvSpPr>
          <p:cNvPr id="8" name="Rectangle 7">
            <a:extLst>
              <a:ext uri="{FF2B5EF4-FFF2-40B4-BE49-F238E27FC236}">
                <a16:creationId xmlns:a16="http://schemas.microsoft.com/office/drawing/2014/main" id="{859148C3-4536-3B42-9803-3D4936453DD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AAC6E6CA-6EE4-BE40-B3DA-0C2FDB7F45E5}"/>
              </a:ext>
            </a:extLst>
          </p:cNvPr>
          <p:cNvSpPr txBox="1"/>
          <p:nvPr/>
        </p:nvSpPr>
        <p:spPr>
          <a:xfrm>
            <a:off x="6200647" y="2369120"/>
            <a:ext cx="4484950" cy="4462760"/>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a:latin typeface="Poppins" pitchFamily="2" charset="77"/>
                <a:cs typeface="Poppins" pitchFamily="2" charset="77"/>
              </a:rPr>
              <a:t>Reach out to customers using the channel they prefer.</a:t>
            </a:r>
          </a:p>
          <a:p>
            <a:pPr marL="342900" indent="-342900">
              <a:spcBef>
                <a:spcPts val="1200"/>
              </a:spcBef>
              <a:buFont typeface="Arial" panose="020B0604020202020204" pitchFamily="34" charset="0"/>
              <a:buChar char="•"/>
            </a:pPr>
            <a:r>
              <a:rPr lang="en-US">
                <a:latin typeface="Poppins" pitchFamily="2" charset="77"/>
                <a:cs typeface="Poppins" pitchFamily="2" charset="77"/>
              </a:rPr>
              <a:t>Reassign customers to their most active branch for better branch operations planning.</a:t>
            </a:r>
          </a:p>
          <a:p>
            <a:pPr marL="342900" indent="-342900">
              <a:spcBef>
                <a:spcPts val="1200"/>
              </a:spcBef>
              <a:buFont typeface="Arial" panose="020B0604020202020204" pitchFamily="34" charset="0"/>
              <a:buChar char="•"/>
            </a:pPr>
            <a:r>
              <a:rPr lang="en-US">
                <a:latin typeface="Poppins" pitchFamily="2" charset="77"/>
                <a:cs typeface="Poppins" pitchFamily="2" charset="77"/>
              </a:rPr>
              <a:t>Allocate resources to target customers with higher customer lifetime value scores. </a:t>
            </a:r>
          </a:p>
          <a:p>
            <a:pPr marL="342900" indent="-342900">
              <a:spcBef>
                <a:spcPts val="1200"/>
              </a:spcBef>
              <a:buFont typeface="Arial" panose="020B0604020202020204" pitchFamily="34" charset="0"/>
              <a:buChar char="•"/>
            </a:pPr>
            <a:r>
              <a:rPr lang="en-US">
                <a:latin typeface="Poppins" pitchFamily="2" charset="77"/>
                <a:cs typeface="Poppins" pitchFamily="2" charset="77"/>
              </a:rPr>
              <a:t>Smarten up your marketing campaigns by using data to drive effectiveness.</a:t>
            </a:r>
          </a:p>
          <a:p>
            <a:pPr marL="342900" indent="-342900">
              <a:spcBef>
                <a:spcPts val="1200"/>
              </a:spcBef>
              <a:buFont typeface="Arial" panose="020B0604020202020204" pitchFamily="34" charset="0"/>
              <a:buChar char="•"/>
            </a:pPr>
            <a:endParaRPr lang="en-US">
              <a:latin typeface="Poppins" pitchFamily="2" charset="77"/>
              <a:cs typeface="Poppins" pitchFamily="2" charset="77"/>
            </a:endParaRPr>
          </a:p>
          <a:p>
            <a:pPr marL="342900" indent="-342900">
              <a:spcBef>
                <a:spcPts val="1200"/>
              </a:spcBef>
              <a:buFont typeface="Arial" panose="020B0604020202020204" pitchFamily="34" charset="0"/>
              <a:buChar char="•"/>
            </a:pPr>
            <a:endParaRPr lang="en-US">
              <a:latin typeface="Poppins" pitchFamily="2" charset="77"/>
              <a:cs typeface="Poppins" pitchFamily="2" charset="77"/>
            </a:endParaRPr>
          </a:p>
        </p:txBody>
      </p:sp>
      <p:sp>
        <p:nvSpPr>
          <p:cNvPr id="69" name="TextBox 68">
            <a:extLst>
              <a:ext uri="{FF2B5EF4-FFF2-40B4-BE49-F238E27FC236}">
                <a16:creationId xmlns:a16="http://schemas.microsoft.com/office/drawing/2014/main" id="{2FA48171-FDAA-F449-B37A-01340DD03FDF}"/>
              </a:ext>
            </a:extLst>
          </p:cNvPr>
          <p:cNvSpPr txBox="1"/>
          <p:nvPr/>
        </p:nvSpPr>
        <p:spPr>
          <a:xfrm>
            <a:off x="6200647" y="1687986"/>
            <a:ext cx="4484950" cy="430887"/>
          </a:xfrm>
          <a:prstGeom prst="rect">
            <a:avLst/>
          </a:prstGeom>
          <a:noFill/>
        </p:spPr>
        <p:txBody>
          <a:bodyPr wrap="square" rtlCol="0">
            <a:spAutoFit/>
          </a:bodyPr>
          <a:lstStyle/>
          <a:p>
            <a:r>
              <a:rPr lang="en-US" sz="2200" b="1">
                <a:latin typeface="Poppins SemiBold" pitchFamily="2" charset="77"/>
                <a:cs typeface="Poppins SemiBold" pitchFamily="2" charset="77"/>
              </a:rPr>
              <a:t>Actionable Insights</a:t>
            </a:r>
          </a:p>
        </p:txBody>
      </p:sp>
      <p:pic>
        <p:nvPicPr>
          <p:cNvPr id="129" name="Picture 128">
            <a:extLst>
              <a:ext uri="{FF2B5EF4-FFF2-40B4-BE49-F238E27FC236}">
                <a16:creationId xmlns:a16="http://schemas.microsoft.com/office/drawing/2014/main" id="{B3AD7F1D-A035-9C48-B9FF-F360D1C0D860}"/>
              </a:ext>
            </a:extLst>
          </p:cNvPr>
          <p:cNvPicPr>
            <a:picLocks/>
          </p:cNvPicPr>
          <p:nvPr/>
        </p:nvPicPr>
        <p:blipFill rotWithShape="1">
          <a:blip r:embed="rId3"/>
          <a:srcRect l="22124" t="-604" r="17080" b="57743"/>
          <a:stretch/>
        </p:blipFill>
        <p:spPr>
          <a:xfrm>
            <a:off x="987899" y="2259963"/>
            <a:ext cx="3306501" cy="3306501"/>
          </a:xfrm>
          <a:prstGeom prst="ellipse">
            <a:avLst/>
          </a:prstGeom>
          <a:solidFill>
            <a:schemeClr val="accent5">
              <a:lumMod val="20000"/>
              <a:lumOff val="80000"/>
            </a:schemeClr>
          </a:solidFill>
          <a:ln w="98425">
            <a:solidFill>
              <a:schemeClr val="accent5"/>
            </a:solidFill>
          </a:ln>
        </p:spPr>
      </p:pic>
      <p:sp>
        <p:nvSpPr>
          <p:cNvPr id="130" name="Rounded Rectangle 129">
            <a:extLst>
              <a:ext uri="{FF2B5EF4-FFF2-40B4-BE49-F238E27FC236}">
                <a16:creationId xmlns:a16="http://schemas.microsoft.com/office/drawing/2014/main" id="{A3A12807-B1EE-D444-AC48-D461B36B469A}"/>
              </a:ext>
            </a:extLst>
          </p:cNvPr>
          <p:cNvSpPr/>
          <p:nvPr/>
        </p:nvSpPr>
        <p:spPr>
          <a:xfrm>
            <a:off x="1322504" y="5387093"/>
            <a:ext cx="2600847" cy="494764"/>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F785C29-4BE5-4149-9CEE-6870E2BEA2E3}"/>
              </a:ext>
            </a:extLst>
          </p:cNvPr>
          <p:cNvSpPr txBox="1"/>
          <p:nvPr/>
        </p:nvSpPr>
        <p:spPr>
          <a:xfrm>
            <a:off x="1322504" y="5450653"/>
            <a:ext cx="2600847" cy="400110"/>
          </a:xfrm>
          <a:prstGeom prst="rect">
            <a:avLst/>
          </a:prstGeom>
          <a:noFill/>
        </p:spPr>
        <p:txBody>
          <a:bodyPr wrap="square" rtlCol="0">
            <a:spAutoFit/>
          </a:bodyPr>
          <a:lstStyle/>
          <a:p>
            <a:pPr algn="ctr"/>
            <a:r>
              <a:rPr lang="en-US" sz="2000">
                <a:latin typeface="Poppins" pitchFamily="2" charset="77"/>
                <a:cs typeface="Poppins" pitchFamily="2" charset="77"/>
              </a:rPr>
              <a:t>Rachel Freeman</a:t>
            </a:r>
          </a:p>
        </p:txBody>
      </p:sp>
      <p:grpSp>
        <p:nvGrpSpPr>
          <p:cNvPr id="132" name="Group 131">
            <a:extLst>
              <a:ext uri="{FF2B5EF4-FFF2-40B4-BE49-F238E27FC236}">
                <a16:creationId xmlns:a16="http://schemas.microsoft.com/office/drawing/2014/main" id="{2EBDFF1D-C7F3-BE43-B50F-88AFE05DEE4F}"/>
              </a:ext>
            </a:extLst>
          </p:cNvPr>
          <p:cNvGrpSpPr/>
          <p:nvPr/>
        </p:nvGrpSpPr>
        <p:grpSpPr>
          <a:xfrm>
            <a:off x="2022307" y="1988302"/>
            <a:ext cx="515743" cy="515743"/>
            <a:chOff x="2643030" y="5735787"/>
            <a:chExt cx="624049" cy="624049"/>
          </a:xfrm>
        </p:grpSpPr>
        <p:sp>
          <p:nvSpPr>
            <p:cNvPr id="133" name="Oval 132">
              <a:extLst>
                <a:ext uri="{FF2B5EF4-FFF2-40B4-BE49-F238E27FC236}">
                  <a16:creationId xmlns:a16="http://schemas.microsoft.com/office/drawing/2014/main" id="{05D7ADDF-D6A7-F046-95D7-822D811E1118}"/>
                </a:ext>
              </a:extLst>
            </p:cNvPr>
            <p:cNvSpPr/>
            <p:nvPr/>
          </p:nvSpPr>
          <p:spPr>
            <a:xfrm>
              <a:off x="2643030" y="5735787"/>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ube 133">
              <a:extLst>
                <a:ext uri="{FF2B5EF4-FFF2-40B4-BE49-F238E27FC236}">
                  <a16:creationId xmlns:a16="http://schemas.microsoft.com/office/drawing/2014/main" id="{C7E1A838-02DD-B74E-B533-0C932BDF8DA0}"/>
                </a:ext>
              </a:extLst>
            </p:cNvPr>
            <p:cNvSpPr/>
            <p:nvPr/>
          </p:nvSpPr>
          <p:spPr>
            <a:xfrm>
              <a:off x="2817003" y="5921999"/>
              <a:ext cx="276100" cy="251623"/>
            </a:xfrm>
            <a:prstGeom prst="cub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E5D48579-DF90-744B-92E4-BB5E1B313DF9}"/>
              </a:ext>
            </a:extLst>
          </p:cNvPr>
          <p:cNvGrpSpPr/>
          <p:nvPr/>
        </p:nvGrpSpPr>
        <p:grpSpPr>
          <a:xfrm>
            <a:off x="2742783" y="1964209"/>
            <a:ext cx="515743" cy="515743"/>
            <a:chOff x="1467255" y="2340233"/>
            <a:chExt cx="624049" cy="624049"/>
          </a:xfrm>
        </p:grpSpPr>
        <p:sp>
          <p:nvSpPr>
            <p:cNvPr id="136" name="Oval 135">
              <a:extLst>
                <a:ext uri="{FF2B5EF4-FFF2-40B4-BE49-F238E27FC236}">
                  <a16:creationId xmlns:a16="http://schemas.microsoft.com/office/drawing/2014/main" id="{258AE867-F10F-E84F-9ABA-C14F8EFAE37E}"/>
                </a:ext>
              </a:extLst>
            </p:cNvPr>
            <p:cNvSpPr/>
            <p:nvPr/>
          </p:nvSpPr>
          <p:spPr>
            <a:xfrm>
              <a:off x="1467255" y="2340233"/>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B14239C7-69CA-E84C-BB88-6DD9899C9893}"/>
                </a:ext>
              </a:extLst>
            </p:cNvPr>
            <p:cNvGrpSpPr/>
            <p:nvPr/>
          </p:nvGrpSpPr>
          <p:grpSpPr>
            <a:xfrm>
              <a:off x="1593729" y="2478679"/>
              <a:ext cx="371100" cy="360763"/>
              <a:chOff x="6297791" y="449288"/>
              <a:chExt cx="1725151" cy="1677087"/>
            </a:xfrm>
          </p:grpSpPr>
          <p:sp>
            <p:nvSpPr>
              <p:cNvPr id="138" name="Rounded Rectangle 137">
                <a:extLst>
                  <a:ext uri="{FF2B5EF4-FFF2-40B4-BE49-F238E27FC236}">
                    <a16:creationId xmlns:a16="http://schemas.microsoft.com/office/drawing/2014/main" id="{BDF0D9D5-748D-734B-B6A4-22AD767AE599}"/>
                  </a:ext>
                </a:extLst>
              </p:cNvPr>
              <p:cNvSpPr/>
              <p:nvPr/>
            </p:nvSpPr>
            <p:spPr>
              <a:xfrm rot="20761688">
                <a:off x="6297791" y="841304"/>
                <a:ext cx="1725151" cy="415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a:extLst>
                  <a:ext uri="{FF2B5EF4-FFF2-40B4-BE49-F238E27FC236}">
                    <a16:creationId xmlns:a16="http://schemas.microsoft.com/office/drawing/2014/main" id="{4EC8B778-CEF6-4248-A33A-D19B75B12328}"/>
                  </a:ext>
                </a:extLst>
              </p:cNvPr>
              <p:cNvSpPr/>
              <p:nvPr/>
            </p:nvSpPr>
            <p:spPr>
              <a:xfrm rot="345259">
                <a:off x="7039342" y="1229572"/>
                <a:ext cx="745995" cy="483206"/>
              </a:xfrm>
              <a:prstGeom prst="roundRect">
                <a:avLst/>
              </a:prstGeom>
              <a:solidFill>
                <a:srgbClr val="2F5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a:extLst>
                  <a:ext uri="{FF2B5EF4-FFF2-40B4-BE49-F238E27FC236}">
                    <a16:creationId xmlns:a16="http://schemas.microsoft.com/office/drawing/2014/main" id="{1DE8B400-0CAF-DA48-ADCD-B57D0E884138}"/>
                  </a:ext>
                </a:extLst>
              </p:cNvPr>
              <p:cNvSpPr/>
              <p:nvPr/>
            </p:nvSpPr>
            <p:spPr>
              <a:xfrm rot="20973267">
                <a:off x="6645456" y="1646887"/>
                <a:ext cx="476664" cy="465483"/>
              </a:xfrm>
              <a:prstGeom prst="roundRect">
                <a:avLst/>
              </a:prstGeom>
              <a:solidFill>
                <a:srgbClr val="577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a:extLst>
                  <a:ext uri="{FF2B5EF4-FFF2-40B4-BE49-F238E27FC236}">
                    <a16:creationId xmlns:a16="http://schemas.microsoft.com/office/drawing/2014/main" id="{85DF7D4A-D11F-EB44-8A00-B58547F3782E}"/>
                  </a:ext>
                </a:extLst>
              </p:cNvPr>
              <p:cNvSpPr/>
              <p:nvPr/>
            </p:nvSpPr>
            <p:spPr>
              <a:xfrm rot="496985">
                <a:off x="7163445" y="1733149"/>
                <a:ext cx="380368" cy="39322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a:extLst>
                  <a:ext uri="{FF2B5EF4-FFF2-40B4-BE49-F238E27FC236}">
                    <a16:creationId xmlns:a16="http://schemas.microsoft.com/office/drawing/2014/main" id="{1E1D123E-FFCF-4D4A-8B2A-B43549276E71}"/>
                  </a:ext>
                </a:extLst>
              </p:cNvPr>
              <p:cNvSpPr/>
              <p:nvPr/>
            </p:nvSpPr>
            <p:spPr>
              <a:xfrm rot="21424654">
                <a:off x="6716710" y="449288"/>
                <a:ext cx="638238" cy="399149"/>
              </a:xfrm>
              <a:prstGeom prst="roundRect">
                <a:avLst/>
              </a:prstGeom>
              <a:solidFill>
                <a:srgbClr val="809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 name="Group 142">
            <a:extLst>
              <a:ext uri="{FF2B5EF4-FFF2-40B4-BE49-F238E27FC236}">
                <a16:creationId xmlns:a16="http://schemas.microsoft.com/office/drawing/2014/main" id="{298FA921-4939-114B-B529-FCF0B0AADB1B}"/>
              </a:ext>
            </a:extLst>
          </p:cNvPr>
          <p:cNvGrpSpPr/>
          <p:nvPr/>
        </p:nvGrpSpPr>
        <p:grpSpPr>
          <a:xfrm>
            <a:off x="1379909" y="2290345"/>
            <a:ext cx="515743" cy="515743"/>
            <a:chOff x="1188005" y="3544116"/>
            <a:chExt cx="624049" cy="624049"/>
          </a:xfrm>
        </p:grpSpPr>
        <p:sp>
          <p:nvSpPr>
            <p:cNvPr id="144" name="Oval 143">
              <a:extLst>
                <a:ext uri="{FF2B5EF4-FFF2-40B4-BE49-F238E27FC236}">
                  <a16:creationId xmlns:a16="http://schemas.microsoft.com/office/drawing/2014/main" id="{427254AF-5A55-4E45-A41E-BA9F01BB2C45}"/>
                </a:ext>
              </a:extLst>
            </p:cNvPr>
            <p:cNvSpPr/>
            <p:nvPr/>
          </p:nvSpPr>
          <p:spPr>
            <a:xfrm>
              <a:off x="1188005" y="3544116"/>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ACE331B5-D730-ED4A-8080-D3A1643ADE59}"/>
                </a:ext>
              </a:extLst>
            </p:cNvPr>
            <p:cNvGrpSpPr/>
            <p:nvPr/>
          </p:nvGrpSpPr>
          <p:grpSpPr>
            <a:xfrm rot="20355157">
              <a:off x="1282578" y="3747210"/>
              <a:ext cx="442410" cy="213381"/>
              <a:chOff x="1309638" y="3735947"/>
              <a:chExt cx="402191" cy="258191"/>
            </a:xfrm>
          </p:grpSpPr>
          <p:sp>
            <p:nvSpPr>
              <p:cNvPr id="146" name="Rectangle 145">
                <a:extLst>
                  <a:ext uri="{FF2B5EF4-FFF2-40B4-BE49-F238E27FC236}">
                    <a16:creationId xmlns:a16="http://schemas.microsoft.com/office/drawing/2014/main" id="{A3DB1AF8-6ECC-224A-B1C2-E29693D54617}"/>
                  </a:ext>
                </a:extLst>
              </p:cNvPr>
              <p:cNvSpPr/>
              <p:nvPr/>
            </p:nvSpPr>
            <p:spPr>
              <a:xfrm>
                <a:off x="1309638" y="3735947"/>
                <a:ext cx="402191" cy="258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A6FAE0EC-9EDB-334E-B118-EC6553509CD6}"/>
                  </a:ext>
                </a:extLst>
              </p:cNvPr>
              <p:cNvSpPr/>
              <p:nvPr/>
            </p:nvSpPr>
            <p:spPr>
              <a:xfrm>
                <a:off x="1455627" y="3770755"/>
                <a:ext cx="110214" cy="18857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 name="Group 147">
            <a:extLst>
              <a:ext uri="{FF2B5EF4-FFF2-40B4-BE49-F238E27FC236}">
                <a16:creationId xmlns:a16="http://schemas.microsoft.com/office/drawing/2014/main" id="{9F267C7E-3DAD-C74D-AA80-8C28CCF4E854}"/>
              </a:ext>
            </a:extLst>
          </p:cNvPr>
          <p:cNvGrpSpPr/>
          <p:nvPr/>
        </p:nvGrpSpPr>
        <p:grpSpPr>
          <a:xfrm>
            <a:off x="3365267" y="2280889"/>
            <a:ext cx="515743" cy="515743"/>
            <a:chOff x="3474005" y="3544116"/>
            <a:chExt cx="624049" cy="624049"/>
          </a:xfrm>
        </p:grpSpPr>
        <p:sp>
          <p:nvSpPr>
            <p:cNvPr id="149" name="Oval 148">
              <a:extLst>
                <a:ext uri="{FF2B5EF4-FFF2-40B4-BE49-F238E27FC236}">
                  <a16:creationId xmlns:a16="http://schemas.microsoft.com/office/drawing/2014/main" id="{8BFBB4E5-F472-5A49-8B20-5FF74A5B5E15}"/>
                </a:ext>
              </a:extLst>
            </p:cNvPr>
            <p:cNvSpPr/>
            <p:nvPr/>
          </p:nvSpPr>
          <p:spPr>
            <a:xfrm>
              <a:off x="3474005" y="3544116"/>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a:extLst>
                <a:ext uri="{FF2B5EF4-FFF2-40B4-BE49-F238E27FC236}">
                  <a16:creationId xmlns:a16="http://schemas.microsoft.com/office/drawing/2014/main" id="{6AA3A997-D3ED-0F43-A9D5-F6BDB9152AA1}"/>
                </a:ext>
              </a:extLst>
            </p:cNvPr>
            <p:cNvGrpSpPr/>
            <p:nvPr/>
          </p:nvGrpSpPr>
          <p:grpSpPr>
            <a:xfrm>
              <a:off x="3679268" y="3663271"/>
              <a:ext cx="362879" cy="413918"/>
              <a:chOff x="5860450" y="4269023"/>
              <a:chExt cx="584419" cy="733282"/>
            </a:xfrm>
          </p:grpSpPr>
          <p:sp>
            <p:nvSpPr>
              <p:cNvPr id="151" name="Rectangle 150">
                <a:extLst>
                  <a:ext uri="{FF2B5EF4-FFF2-40B4-BE49-F238E27FC236}">
                    <a16:creationId xmlns:a16="http://schemas.microsoft.com/office/drawing/2014/main" id="{98566821-1057-A447-A4D8-9FD6864239F6}"/>
                  </a:ext>
                </a:extLst>
              </p:cNvPr>
              <p:cNvSpPr/>
              <p:nvPr/>
            </p:nvSpPr>
            <p:spPr>
              <a:xfrm>
                <a:off x="5876364" y="4269023"/>
                <a:ext cx="322729" cy="595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 name="Graphic 151" descr="Walk with solid fill">
                <a:extLst>
                  <a:ext uri="{FF2B5EF4-FFF2-40B4-BE49-F238E27FC236}">
                    <a16:creationId xmlns:a16="http://schemas.microsoft.com/office/drawing/2014/main" id="{670D8FEC-7FEA-674E-BADF-D0BDB7A2ED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5873252" y="4356960"/>
                <a:ext cx="571617" cy="553367"/>
              </a:xfrm>
              <a:prstGeom prst="rect">
                <a:avLst/>
              </a:prstGeom>
            </p:spPr>
          </p:pic>
          <p:sp>
            <p:nvSpPr>
              <p:cNvPr id="153" name="Rectangle 13">
                <a:extLst>
                  <a:ext uri="{FF2B5EF4-FFF2-40B4-BE49-F238E27FC236}">
                    <a16:creationId xmlns:a16="http://schemas.microsoft.com/office/drawing/2014/main" id="{996199AD-5853-2F49-878F-85DC34369393}"/>
                  </a:ext>
                </a:extLst>
              </p:cNvPr>
              <p:cNvSpPr/>
              <p:nvPr/>
            </p:nvSpPr>
            <p:spPr>
              <a:xfrm>
                <a:off x="5860450" y="4269023"/>
                <a:ext cx="261677" cy="733282"/>
              </a:xfrm>
              <a:custGeom>
                <a:avLst/>
                <a:gdLst>
                  <a:gd name="connsiteX0" fmla="*/ 0 w 322729"/>
                  <a:gd name="connsiteY0" fmla="*/ 0 h 625706"/>
                  <a:gd name="connsiteX1" fmla="*/ 322729 w 322729"/>
                  <a:gd name="connsiteY1" fmla="*/ 0 h 625706"/>
                  <a:gd name="connsiteX2" fmla="*/ 322729 w 322729"/>
                  <a:gd name="connsiteY2" fmla="*/ 625706 h 625706"/>
                  <a:gd name="connsiteX3" fmla="*/ 0 w 322729"/>
                  <a:gd name="connsiteY3" fmla="*/ 625706 h 625706"/>
                  <a:gd name="connsiteX4" fmla="*/ 0 w 322729"/>
                  <a:gd name="connsiteY4" fmla="*/ 0 h 625706"/>
                  <a:gd name="connsiteX0" fmla="*/ 0 w 322729"/>
                  <a:gd name="connsiteY0" fmla="*/ 0 h 625706"/>
                  <a:gd name="connsiteX1" fmla="*/ 322729 w 322729"/>
                  <a:gd name="connsiteY1" fmla="*/ 80682 h 625706"/>
                  <a:gd name="connsiteX2" fmla="*/ 322729 w 322729"/>
                  <a:gd name="connsiteY2" fmla="*/ 625706 h 625706"/>
                  <a:gd name="connsiteX3" fmla="*/ 0 w 322729"/>
                  <a:gd name="connsiteY3" fmla="*/ 625706 h 625706"/>
                  <a:gd name="connsiteX4" fmla="*/ 0 w 322729"/>
                  <a:gd name="connsiteY4" fmla="*/ 0 h 625706"/>
                  <a:gd name="connsiteX0" fmla="*/ 0 w 322729"/>
                  <a:gd name="connsiteY0" fmla="*/ 0 h 733282"/>
                  <a:gd name="connsiteX1" fmla="*/ 322729 w 322729"/>
                  <a:gd name="connsiteY1" fmla="*/ 80682 h 733282"/>
                  <a:gd name="connsiteX2" fmla="*/ 322729 w 322729"/>
                  <a:gd name="connsiteY2" fmla="*/ 733282 h 733282"/>
                  <a:gd name="connsiteX3" fmla="*/ 0 w 322729"/>
                  <a:gd name="connsiteY3" fmla="*/ 625706 h 733282"/>
                  <a:gd name="connsiteX4" fmla="*/ 0 w 322729"/>
                  <a:gd name="connsiteY4" fmla="*/ 0 h 733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29" h="733282">
                    <a:moveTo>
                      <a:pt x="0" y="0"/>
                    </a:moveTo>
                    <a:lnTo>
                      <a:pt x="322729" y="80682"/>
                    </a:lnTo>
                    <a:lnTo>
                      <a:pt x="322729" y="733282"/>
                    </a:lnTo>
                    <a:lnTo>
                      <a:pt x="0" y="625706"/>
                    </a:lnTo>
                    <a:lnTo>
                      <a:pt x="0" y="0"/>
                    </a:ln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7BCCF302-F160-6145-80B2-FF54D2C242FB}"/>
                  </a:ext>
                </a:extLst>
              </p:cNvPr>
              <p:cNvSpPr/>
              <p:nvPr/>
            </p:nvSpPr>
            <p:spPr>
              <a:xfrm>
                <a:off x="6030795" y="4587621"/>
                <a:ext cx="53135" cy="7814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a:extLst>
              <a:ext uri="{FF2B5EF4-FFF2-40B4-BE49-F238E27FC236}">
                <a16:creationId xmlns:a16="http://schemas.microsoft.com/office/drawing/2014/main" id="{83D05EF7-EDE9-D045-9FB2-451F6F3780B0}"/>
              </a:ext>
            </a:extLst>
          </p:cNvPr>
          <p:cNvGrpSpPr/>
          <p:nvPr/>
        </p:nvGrpSpPr>
        <p:grpSpPr>
          <a:xfrm>
            <a:off x="667199" y="3477507"/>
            <a:ext cx="515743" cy="515743"/>
            <a:chOff x="3259310" y="2172588"/>
            <a:chExt cx="624049" cy="624049"/>
          </a:xfrm>
        </p:grpSpPr>
        <p:sp>
          <p:nvSpPr>
            <p:cNvPr id="156" name="Oval 155">
              <a:extLst>
                <a:ext uri="{FF2B5EF4-FFF2-40B4-BE49-F238E27FC236}">
                  <a16:creationId xmlns:a16="http://schemas.microsoft.com/office/drawing/2014/main" id="{E3C2A9C6-CD35-B544-B3B4-3B3D3B97BECD}"/>
                </a:ext>
              </a:extLst>
            </p:cNvPr>
            <p:cNvSpPr/>
            <p:nvPr/>
          </p:nvSpPr>
          <p:spPr>
            <a:xfrm>
              <a:off x="3259310" y="2172588"/>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a:extLst>
                <a:ext uri="{FF2B5EF4-FFF2-40B4-BE49-F238E27FC236}">
                  <a16:creationId xmlns:a16="http://schemas.microsoft.com/office/drawing/2014/main" id="{ED2C6632-FA66-7747-8723-50F580283195}"/>
                </a:ext>
              </a:extLst>
            </p:cNvPr>
            <p:cNvSpPr/>
            <p:nvPr/>
          </p:nvSpPr>
          <p:spPr>
            <a:xfrm>
              <a:off x="3565453" y="2588790"/>
              <a:ext cx="39764" cy="42971"/>
            </a:xfrm>
            <a:custGeom>
              <a:avLst/>
              <a:gdLst>
                <a:gd name="connsiteX0" fmla="*/ 11002 w 39764"/>
                <a:gd name="connsiteY0" fmla="*/ 42971 h 42971"/>
                <a:gd name="connsiteX1" fmla="*/ 3390 w 39764"/>
                <a:gd name="connsiteY1" fmla="*/ 40434 h 42971"/>
                <a:gd name="connsiteX2" fmla="*/ 2375 w 39764"/>
                <a:gd name="connsiteY2" fmla="*/ 26226 h 42971"/>
                <a:gd name="connsiteX3" fmla="*/ 22166 w 39764"/>
                <a:gd name="connsiteY3" fmla="*/ 3390 h 42971"/>
                <a:gd name="connsiteX4" fmla="*/ 36375 w 39764"/>
                <a:gd name="connsiteY4" fmla="*/ 2375 h 42971"/>
                <a:gd name="connsiteX5" fmla="*/ 37389 w 39764"/>
                <a:gd name="connsiteY5" fmla="*/ 16584 h 42971"/>
                <a:gd name="connsiteX6" fmla="*/ 17599 w 39764"/>
                <a:gd name="connsiteY6" fmla="*/ 39419 h 42971"/>
                <a:gd name="connsiteX7" fmla="*/ 11002 w 39764"/>
                <a:gd name="connsiteY7" fmla="*/ 42971 h 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64" h="42971">
                  <a:moveTo>
                    <a:pt x="11002" y="42971"/>
                  </a:moveTo>
                  <a:cubicBezTo>
                    <a:pt x="8465" y="42971"/>
                    <a:pt x="5420" y="42464"/>
                    <a:pt x="3390" y="40434"/>
                  </a:cubicBezTo>
                  <a:cubicBezTo>
                    <a:pt x="-669" y="36882"/>
                    <a:pt x="-1177" y="30285"/>
                    <a:pt x="2375" y="26226"/>
                  </a:cubicBezTo>
                  <a:lnTo>
                    <a:pt x="22166" y="3390"/>
                  </a:lnTo>
                  <a:cubicBezTo>
                    <a:pt x="25718" y="-669"/>
                    <a:pt x="32315" y="-1177"/>
                    <a:pt x="36375" y="2375"/>
                  </a:cubicBezTo>
                  <a:cubicBezTo>
                    <a:pt x="40434" y="5928"/>
                    <a:pt x="40942" y="12524"/>
                    <a:pt x="37389" y="16584"/>
                  </a:cubicBezTo>
                  <a:lnTo>
                    <a:pt x="17599" y="39419"/>
                  </a:lnTo>
                  <a:cubicBezTo>
                    <a:pt x="16077" y="41449"/>
                    <a:pt x="13539" y="42464"/>
                    <a:pt x="11002" y="42971"/>
                  </a:cubicBezTo>
                  <a:close/>
                </a:path>
              </a:pathLst>
            </a:custGeom>
            <a:solidFill>
              <a:schemeClr val="tx1"/>
            </a:solidFill>
            <a:ln w="5060"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4BFB2645-22A4-594E-9EB2-3043A54709CD}"/>
                </a:ext>
              </a:extLst>
            </p:cNvPr>
            <p:cNvSpPr/>
            <p:nvPr/>
          </p:nvSpPr>
          <p:spPr>
            <a:xfrm>
              <a:off x="3531714" y="2568244"/>
              <a:ext cx="48379" cy="51972"/>
            </a:xfrm>
            <a:custGeom>
              <a:avLst/>
              <a:gdLst>
                <a:gd name="connsiteX0" fmla="*/ 13787 w 48379"/>
                <a:gd name="connsiteY0" fmla="*/ 51846 h 51972"/>
                <a:gd name="connsiteX1" fmla="*/ 4146 w 48379"/>
                <a:gd name="connsiteY1" fmla="*/ 48801 h 51972"/>
                <a:gd name="connsiteX2" fmla="*/ 3131 w 48379"/>
                <a:gd name="connsiteY2" fmla="*/ 31040 h 51972"/>
                <a:gd name="connsiteX3" fmla="*/ 26473 w 48379"/>
                <a:gd name="connsiteY3" fmla="*/ 4146 h 51972"/>
                <a:gd name="connsiteX4" fmla="*/ 44234 w 48379"/>
                <a:gd name="connsiteY4" fmla="*/ 3131 h 51972"/>
                <a:gd name="connsiteX5" fmla="*/ 45249 w 48379"/>
                <a:gd name="connsiteY5" fmla="*/ 20891 h 51972"/>
                <a:gd name="connsiteX6" fmla="*/ 21906 w 48379"/>
                <a:gd name="connsiteY6" fmla="*/ 47786 h 51972"/>
                <a:gd name="connsiteX7" fmla="*/ 13787 w 48379"/>
                <a:gd name="connsiteY7" fmla="*/ 51846 h 5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79" h="51972">
                  <a:moveTo>
                    <a:pt x="13787" y="51846"/>
                  </a:moveTo>
                  <a:cubicBezTo>
                    <a:pt x="10235" y="52353"/>
                    <a:pt x="7190" y="51338"/>
                    <a:pt x="4146" y="48801"/>
                  </a:cubicBezTo>
                  <a:cubicBezTo>
                    <a:pt x="-929" y="44234"/>
                    <a:pt x="-1436" y="36115"/>
                    <a:pt x="3131" y="31040"/>
                  </a:cubicBezTo>
                  <a:lnTo>
                    <a:pt x="26473" y="4146"/>
                  </a:lnTo>
                  <a:cubicBezTo>
                    <a:pt x="31040" y="-929"/>
                    <a:pt x="39160" y="-1436"/>
                    <a:pt x="44234" y="3131"/>
                  </a:cubicBezTo>
                  <a:cubicBezTo>
                    <a:pt x="49309" y="7698"/>
                    <a:pt x="49816" y="15817"/>
                    <a:pt x="45249" y="20891"/>
                  </a:cubicBezTo>
                  <a:lnTo>
                    <a:pt x="21906" y="47786"/>
                  </a:lnTo>
                  <a:cubicBezTo>
                    <a:pt x="19876" y="50324"/>
                    <a:pt x="16832" y="51846"/>
                    <a:pt x="13787" y="51846"/>
                  </a:cubicBezTo>
                  <a:close/>
                </a:path>
              </a:pathLst>
            </a:custGeom>
            <a:solidFill>
              <a:schemeClr val="tx1"/>
            </a:solidFill>
            <a:ln w="5060"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F248E946-86C3-EF46-9C68-438DDB693FE2}"/>
                </a:ext>
              </a:extLst>
            </p:cNvPr>
            <p:cNvSpPr/>
            <p:nvPr/>
          </p:nvSpPr>
          <p:spPr>
            <a:xfrm>
              <a:off x="3497178" y="2544365"/>
              <a:ext cx="53512" cy="57046"/>
            </a:xfrm>
            <a:custGeom>
              <a:avLst/>
              <a:gdLst>
                <a:gd name="connsiteX0" fmla="*/ 16353 w 53512"/>
                <a:gd name="connsiteY0" fmla="*/ 56949 h 57046"/>
                <a:gd name="connsiteX1" fmla="*/ 5189 w 53512"/>
                <a:gd name="connsiteY1" fmla="*/ 53397 h 57046"/>
                <a:gd name="connsiteX2" fmla="*/ 3667 w 53512"/>
                <a:gd name="connsiteY2" fmla="*/ 32084 h 57046"/>
                <a:gd name="connsiteX3" fmla="*/ 27010 w 53512"/>
                <a:gd name="connsiteY3" fmla="*/ 5189 h 57046"/>
                <a:gd name="connsiteX4" fmla="*/ 48323 w 53512"/>
                <a:gd name="connsiteY4" fmla="*/ 3667 h 57046"/>
                <a:gd name="connsiteX5" fmla="*/ 49845 w 53512"/>
                <a:gd name="connsiteY5" fmla="*/ 24980 h 57046"/>
                <a:gd name="connsiteX6" fmla="*/ 26502 w 53512"/>
                <a:gd name="connsiteY6" fmla="*/ 51875 h 57046"/>
                <a:gd name="connsiteX7" fmla="*/ 16353 w 53512"/>
                <a:gd name="connsiteY7" fmla="*/ 56949 h 5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12" h="57046">
                  <a:moveTo>
                    <a:pt x="16353" y="56949"/>
                  </a:moveTo>
                  <a:cubicBezTo>
                    <a:pt x="12294" y="57457"/>
                    <a:pt x="8234" y="55934"/>
                    <a:pt x="5189" y="53397"/>
                  </a:cubicBezTo>
                  <a:cubicBezTo>
                    <a:pt x="-900" y="47815"/>
                    <a:pt x="-1915" y="38174"/>
                    <a:pt x="3667" y="32084"/>
                  </a:cubicBezTo>
                  <a:lnTo>
                    <a:pt x="27010" y="5189"/>
                  </a:lnTo>
                  <a:cubicBezTo>
                    <a:pt x="32592" y="-900"/>
                    <a:pt x="42233" y="-1915"/>
                    <a:pt x="48323" y="3667"/>
                  </a:cubicBezTo>
                  <a:cubicBezTo>
                    <a:pt x="54412" y="9249"/>
                    <a:pt x="55427" y="18891"/>
                    <a:pt x="49845" y="24980"/>
                  </a:cubicBezTo>
                  <a:lnTo>
                    <a:pt x="26502" y="51875"/>
                  </a:lnTo>
                  <a:cubicBezTo>
                    <a:pt x="23965" y="54920"/>
                    <a:pt x="19905" y="56949"/>
                    <a:pt x="16353" y="56949"/>
                  </a:cubicBezTo>
                  <a:close/>
                </a:path>
              </a:pathLst>
            </a:custGeom>
            <a:solidFill>
              <a:schemeClr val="tx1"/>
            </a:solidFill>
            <a:ln w="5060"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50E265BA-C265-9547-A2E2-38EB9A82A1BE}"/>
                </a:ext>
              </a:extLst>
            </p:cNvPr>
            <p:cNvSpPr/>
            <p:nvPr/>
          </p:nvSpPr>
          <p:spPr>
            <a:xfrm>
              <a:off x="3460135" y="2522037"/>
              <a:ext cx="57064" cy="60598"/>
            </a:xfrm>
            <a:custGeom>
              <a:avLst/>
              <a:gdLst>
                <a:gd name="connsiteX0" fmla="*/ 16353 w 57064"/>
                <a:gd name="connsiteY0" fmla="*/ 60501 h 60598"/>
                <a:gd name="connsiteX1" fmla="*/ 5189 w 57064"/>
                <a:gd name="connsiteY1" fmla="*/ 56949 h 60598"/>
                <a:gd name="connsiteX2" fmla="*/ 3667 w 57064"/>
                <a:gd name="connsiteY2" fmla="*/ 35636 h 60598"/>
                <a:gd name="connsiteX3" fmla="*/ 30562 w 57064"/>
                <a:gd name="connsiteY3" fmla="*/ 5189 h 60598"/>
                <a:gd name="connsiteX4" fmla="*/ 51875 w 57064"/>
                <a:gd name="connsiteY4" fmla="*/ 3667 h 60598"/>
                <a:gd name="connsiteX5" fmla="*/ 53397 w 57064"/>
                <a:gd name="connsiteY5" fmla="*/ 24980 h 60598"/>
                <a:gd name="connsiteX6" fmla="*/ 26502 w 57064"/>
                <a:gd name="connsiteY6" fmla="*/ 55427 h 60598"/>
                <a:gd name="connsiteX7" fmla="*/ 16353 w 57064"/>
                <a:gd name="connsiteY7" fmla="*/ 60501 h 6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4" h="60598">
                  <a:moveTo>
                    <a:pt x="16353" y="60501"/>
                  </a:moveTo>
                  <a:cubicBezTo>
                    <a:pt x="12294" y="61009"/>
                    <a:pt x="8234" y="59487"/>
                    <a:pt x="5189" y="56949"/>
                  </a:cubicBezTo>
                  <a:cubicBezTo>
                    <a:pt x="-900" y="51367"/>
                    <a:pt x="-1915" y="41726"/>
                    <a:pt x="3667" y="35636"/>
                  </a:cubicBezTo>
                  <a:lnTo>
                    <a:pt x="30562" y="5189"/>
                  </a:lnTo>
                  <a:cubicBezTo>
                    <a:pt x="36144" y="-900"/>
                    <a:pt x="45785" y="-1915"/>
                    <a:pt x="51875" y="3667"/>
                  </a:cubicBezTo>
                  <a:cubicBezTo>
                    <a:pt x="57964" y="9249"/>
                    <a:pt x="58979" y="18891"/>
                    <a:pt x="53397" y="24980"/>
                  </a:cubicBezTo>
                  <a:lnTo>
                    <a:pt x="26502" y="55427"/>
                  </a:lnTo>
                  <a:cubicBezTo>
                    <a:pt x="23458" y="58472"/>
                    <a:pt x="19905" y="59994"/>
                    <a:pt x="16353" y="60501"/>
                  </a:cubicBezTo>
                  <a:close/>
                </a:path>
              </a:pathLst>
            </a:custGeom>
            <a:solidFill>
              <a:schemeClr val="tx1"/>
            </a:solidFill>
            <a:ln w="5060"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E94703AC-0228-414F-B8B7-D76C464CB395}"/>
                </a:ext>
              </a:extLst>
            </p:cNvPr>
            <p:cNvSpPr/>
            <p:nvPr/>
          </p:nvSpPr>
          <p:spPr>
            <a:xfrm>
              <a:off x="3710890" y="2366355"/>
              <a:ext cx="101529" cy="120812"/>
            </a:xfrm>
            <a:custGeom>
              <a:avLst/>
              <a:gdLst>
                <a:gd name="connsiteX0" fmla="*/ 101530 w 101529"/>
                <a:gd name="connsiteY0" fmla="*/ 95401 h 120812"/>
                <a:gd name="connsiteX1" fmla="*/ 62456 w 101529"/>
                <a:gd name="connsiteY1" fmla="*/ 119251 h 120812"/>
                <a:gd name="connsiteX2" fmla="*/ 48755 w 101529"/>
                <a:gd name="connsiteY2" fmla="*/ 115699 h 120812"/>
                <a:gd name="connsiteX3" fmla="*/ 1562 w 101529"/>
                <a:gd name="connsiteY3" fmla="*/ 37551 h 120812"/>
                <a:gd name="connsiteX4" fmla="*/ 5114 w 101529"/>
                <a:gd name="connsiteY4" fmla="*/ 23850 h 120812"/>
                <a:gd name="connsiteX5" fmla="*/ 44188 w 101529"/>
                <a:gd name="connsiteY5" fmla="*/ 0 h 120812"/>
                <a:gd name="connsiteX6" fmla="*/ 101530 w 101529"/>
                <a:gd name="connsiteY6" fmla="*/ 95401 h 12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29" h="120812">
                  <a:moveTo>
                    <a:pt x="101530" y="95401"/>
                  </a:moveTo>
                  <a:lnTo>
                    <a:pt x="62456" y="119251"/>
                  </a:lnTo>
                  <a:cubicBezTo>
                    <a:pt x="57889" y="122295"/>
                    <a:pt x="51292" y="120773"/>
                    <a:pt x="48755" y="115699"/>
                  </a:cubicBezTo>
                  <a:lnTo>
                    <a:pt x="1562" y="37551"/>
                  </a:lnTo>
                  <a:cubicBezTo>
                    <a:pt x="-1483" y="32984"/>
                    <a:pt x="40" y="26387"/>
                    <a:pt x="5114" y="23850"/>
                  </a:cubicBezTo>
                  <a:lnTo>
                    <a:pt x="44188" y="0"/>
                  </a:lnTo>
                  <a:lnTo>
                    <a:pt x="101530" y="95401"/>
                  </a:lnTo>
                  <a:close/>
                </a:path>
              </a:pathLst>
            </a:custGeom>
            <a:solidFill>
              <a:schemeClr val="tx1"/>
            </a:solidFill>
            <a:ln w="5060"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86A0AAFC-89CC-4B48-8F98-9F04EF4C1B8B}"/>
                </a:ext>
              </a:extLst>
            </p:cNvPr>
            <p:cNvSpPr/>
            <p:nvPr/>
          </p:nvSpPr>
          <p:spPr>
            <a:xfrm>
              <a:off x="3534791" y="2407383"/>
              <a:ext cx="214704" cy="119326"/>
            </a:xfrm>
            <a:custGeom>
              <a:avLst/>
              <a:gdLst>
                <a:gd name="connsiteX0" fmla="*/ 171572 w 214704"/>
                <a:gd name="connsiteY0" fmla="*/ 6672 h 119326"/>
                <a:gd name="connsiteX1" fmla="*/ 65007 w 214704"/>
                <a:gd name="connsiteY1" fmla="*/ 583 h 119326"/>
                <a:gd name="connsiteX2" fmla="*/ 62470 w 214704"/>
                <a:gd name="connsiteY2" fmla="*/ 76 h 119326"/>
                <a:gd name="connsiteX3" fmla="*/ 45216 w 214704"/>
                <a:gd name="connsiteY3" fmla="*/ 6672 h 119326"/>
                <a:gd name="connsiteX4" fmla="*/ 5128 w 214704"/>
                <a:gd name="connsiteY4" fmla="*/ 52343 h 119326"/>
                <a:gd name="connsiteX5" fmla="*/ 7158 w 214704"/>
                <a:gd name="connsiteY5" fmla="*/ 80760 h 119326"/>
                <a:gd name="connsiteX6" fmla="*/ 22381 w 214704"/>
                <a:gd name="connsiteY6" fmla="*/ 85835 h 119326"/>
                <a:gd name="connsiteX7" fmla="*/ 36082 w 214704"/>
                <a:gd name="connsiteY7" fmla="*/ 78730 h 119326"/>
                <a:gd name="connsiteX8" fmla="*/ 77693 w 214704"/>
                <a:gd name="connsiteY8" fmla="*/ 31030 h 119326"/>
                <a:gd name="connsiteX9" fmla="*/ 172586 w 214704"/>
                <a:gd name="connsiteY9" fmla="*/ 112730 h 119326"/>
                <a:gd name="connsiteX10" fmla="*/ 172586 w 214704"/>
                <a:gd name="connsiteY10" fmla="*/ 112730 h 119326"/>
                <a:gd name="connsiteX11" fmla="*/ 172586 w 214704"/>
                <a:gd name="connsiteY11" fmla="*/ 112730 h 119326"/>
                <a:gd name="connsiteX12" fmla="*/ 178168 w 214704"/>
                <a:gd name="connsiteY12" fmla="*/ 119326 h 119326"/>
                <a:gd name="connsiteX13" fmla="*/ 214705 w 214704"/>
                <a:gd name="connsiteY13" fmla="*/ 77208 h 119326"/>
                <a:gd name="connsiteX14" fmla="*/ 171572 w 214704"/>
                <a:gd name="connsiteY14" fmla="*/ 6672 h 11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704" h="119326">
                  <a:moveTo>
                    <a:pt x="171572" y="6672"/>
                  </a:moveTo>
                  <a:cubicBezTo>
                    <a:pt x="129453" y="21896"/>
                    <a:pt x="99006" y="7180"/>
                    <a:pt x="65007" y="583"/>
                  </a:cubicBezTo>
                  <a:cubicBezTo>
                    <a:pt x="64500" y="583"/>
                    <a:pt x="62470" y="76"/>
                    <a:pt x="62470" y="76"/>
                  </a:cubicBezTo>
                  <a:cubicBezTo>
                    <a:pt x="56380" y="-432"/>
                    <a:pt x="49784" y="1598"/>
                    <a:pt x="45216" y="6672"/>
                  </a:cubicBezTo>
                  <a:lnTo>
                    <a:pt x="5128" y="52343"/>
                  </a:lnTo>
                  <a:cubicBezTo>
                    <a:pt x="-2484" y="60970"/>
                    <a:pt x="-1469" y="73656"/>
                    <a:pt x="7158" y="80760"/>
                  </a:cubicBezTo>
                  <a:cubicBezTo>
                    <a:pt x="11725" y="84312"/>
                    <a:pt x="16799" y="86342"/>
                    <a:pt x="22381" y="85835"/>
                  </a:cubicBezTo>
                  <a:cubicBezTo>
                    <a:pt x="27456" y="85327"/>
                    <a:pt x="32530" y="83297"/>
                    <a:pt x="36082" y="78730"/>
                  </a:cubicBezTo>
                  <a:cubicBezTo>
                    <a:pt x="36082" y="78730"/>
                    <a:pt x="77693" y="31030"/>
                    <a:pt x="77693" y="31030"/>
                  </a:cubicBezTo>
                  <a:lnTo>
                    <a:pt x="172586" y="112730"/>
                  </a:lnTo>
                  <a:lnTo>
                    <a:pt x="172586" y="112730"/>
                  </a:lnTo>
                  <a:lnTo>
                    <a:pt x="172586" y="112730"/>
                  </a:lnTo>
                  <a:cubicBezTo>
                    <a:pt x="175124" y="115267"/>
                    <a:pt x="176139" y="116282"/>
                    <a:pt x="178168" y="119326"/>
                  </a:cubicBezTo>
                  <a:lnTo>
                    <a:pt x="214705" y="77208"/>
                  </a:lnTo>
                  <a:lnTo>
                    <a:pt x="171572" y="6672"/>
                  </a:lnTo>
                  <a:close/>
                </a:path>
              </a:pathLst>
            </a:custGeom>
            <a:solidFill>
              <a:schemeClr val="tx1"/>
            </a:solidFill>
            <a:ln w="5060"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EE625CBC-E023-4E4F-ACC8-7A4876F5B7B2}"/>
                </a:ext>
              </a:extLst>
            </p:cNvPr>
            <p:cNvSpPr/>
            <p:nvPr/>
          </p:nvSpPr>
          <p:spPr>
            <a:xfrm>
              <a:off x="3371256" y="2371644"/>
              <a:ext cx="101529" cy="120812"/>
            </a:xfrm>
            <a:custGeom>
              <a:avLst/>
              <a:gdLst>
                <a:gd name="connsiteX0" fmla="*/ 0 w 101529"/>
                <a:gd name="connsiteY0" fmla="*/ 95401 h 120812"/>
                <a:gd name="connsiteX1" fmla="*/ 39074 w 101529"/>
                <a:gd name="connsiteY1" fmla="*/ 119251 h 120812"/>
                <a:gd name="connsiteX2" fmla="*/ 52775 w 101529"/>
                <a:gd name="connsiteY2" fmla="*/ 115699 h 120812"/>
                <a:gd name="connsiteX3" fmla="*/ 99968 w 101529"/>
                <a:gd name="connsiteY3" fmla="*/ 37551 h 120812"/>
                <a:gd name="connsiteX4" fmla="*/ 96416 w 101529"/>
                <a:gd name="connsiteY4" fmla="*/ 23850 h 120812"/>
                <a:gd name="connsiteX5" fmla="*/ 57849 w 101529"/>
                <a:gd name="connsiteY5" fmla="*/ 0 h 120812"/>
                <a:gd name="connsiteX6" fmla="*/ 0 w 101529"/>
                <a:gd name="connsiteY6" fmla="*/ 95401 h 12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29" h="120812">
                  <a:moveTo>
                    <a:pt x="0" y="95401"/>
                  </a:moveTo>
                  <a:lnTo>
                    <a:pt x="39074" y="119251"/>
                  </a:lnTo>
                  <a:cubicBezTo>
                    <a:pt x="43641" y="122295"/>
                    <a:pt x="50238" y="120773"/>
                    <a:pt x="52775" y="115699"/>
                  </a:cubicBezTo>
                  <a:lnTo>
                    <a:pt x="99968" y="37551"/>
                  </a:lnTo>
                  <a:cubicBezTo>
                    <a:pt x="103012" y="32984"/>
                    <a:pt x="101490" y="26387"/>
                    <a:pt x="96416" y="23850"/>
                  </a:cubicBezTo>
                  <a:lnTo>
                    <a:pt x="57849" y="0"/>
                  </a:lnTo>
                  <a:lnTo>
                    <a:pt x="0" y="95401"/>
                  </a:lnTo>
                  <a:close/>
                </a:path>
              </a:pathLst>
            </a:custGeom>
            <a:solidFill>
              <a:schemeClr val="tx1">
                <a:lumMod val="75000"/>
                <a:lumOff val="25000"/>
              </a:schemeClr>
            </a:solidFill>
            <a:ln w="5060"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E290A49B-27D9-6145-8558-CB42189D9BF5}"/>
                </a:ext>
              </a:extLst>
            </p:cNvPr>
            <p:cNvSpPr/>
            <p:nvPr/>
          </p:nvSpPr>
          <p:spPr>
            <a:xfrm>
              <a:off x="3433673" y="2417315"/>
              <a:ext cx="272078" cy="218301"/>
            </a:xfrm>
            <a:custGeom>
              <a:avLst/>
              <a:gdLst>
                <a:gd name="connsiteX0" fmla="*/ 266411 w 272078"/>
                <a:gd name="connsiteY0" fmla="*/ 116206 h 218301"/>
                <a:gd name="connsiteX1" fmla="*/ 184712 w 272078"/>
                <a:gd name="connsiteY1" fmla="*/ 46178 h 218301"/>
                <a:gd name="connsiteX2" fmla="*/ 179130 w 272078"/>
                <a:gd name="connsiteY2" fmla="*/ 41103 h 218301"/>
                <a:gd name="connsiteX3" fmla="*/ 144116 w 272078"/>
                <a:gd name="connsiteY3" fmla="*/ 81192 h 218301"/>
                <a:gd name="connsiteX4" fmla="*/ 123818 w 272078"/>
                <a:gd name="connsiteY4" fmla="*/ 91341 h 218301"/>
                <a:gd name="connsiteX5" fmla="*/ 121281 w 272078"/>
                <a:gd name="connsiteY5" fmla="*/ 91341 h 218301"/>
                <a:gd name="connsiteX6" fmla="*/ 101490 w 272078"/>
                <a:gd name="connsiteY6" fmla="*/ 83729 h 218301"/>
                <a:gd name="connsiteX7" fmla="*/ 98445 w 272078"/>
                <a:gd name="connsiteY7" fmla="*/ 40596 h 218301"/>
                <a:gd name="connsiteX8" fmla="*/ 128385 w 272078"/>
                <a:gd name="connsiteY8" fmla="*/ 6089 h 218301"/>
                <a:gd name="connsiteX9" fmla="*/ 44148 w 272078"/>
                <a:gd name="connsiteY9" fmla="*/ 0 h 218301"/>
                <a:gd name="connsiteX10" fmla="*/ 0 w 272078"/>
                <a:gd name="connsiteY10" fmla="*/ 73073 h 218301"/>
                <a:gd name="connsiteX11" fmla="*/ 34507 w 272078"/>
                <a:gd name="connsiteY11" fmla="*/ 113161 h 218301"/>
                <a:gd name="connsiteX12" fmla="*/ 47700 w 272078"/>
                <a:gd name="connsiteY12" fmla="*/ 97938 h 218301"/>
                <a:gd name="connsiteX13" fmla="*/ 66983 w 272078"/>
                <a:gd name="connsiteY13" fmla="*/ 89311 h 218301"/>
                <a:gd name="connsiteX14" fmla="*/ 66983 w 272078"/>
                <a:gd name="connsiteY14" fmla="*/ 89311 h 218301"/>
                <a:gd name="connsiteX15" fmla="*/ 83729 w 272078"/>
                <a:gd name="connsiteY15" fmla="*/ 95401 h 218301"/>
                <a:gd name="connsiteX16" fmla="*/ 92356 w 272078"/>
                <a:gd name="connsiteY16" fmla="*/ 113669 h 218301"/>
                <a:gd name="connsiteX17" fmla="*/ 100983 w 272078"/>
                <a:gd name="connsiteY17" fmla="*/ 112146 h 218301"/>
                <a:gd name="connsiteX18" fmla="*/ 117728 w 272078"/>
                <a:gd name="connsiteY18" fmla="*/ 118236 h 218301"/>
                <a:gd name="connsiteX19" fmla="*/ 126355 w 272078"/>
                <a:gd name="connsiteY19" fmla="*/ 137012 h 218301"/>
                <a:gd name="connsiteX20" fmla="*/ 132952 w 272078"/>
                <a:gd name="connsiteY20" fmla="*/ 135997 h 218301"/>
                <a:gd name="connsiteX21" fmla="*/ 132952 w 272078"/>
                <a:gd name="connsiteY21" fmla="*/ 135997 h 218301"/>
                <a:gd name="connsiteX22" fmla="*/ 148175 w 272078"/>
                <a:gd name="connsiteY22" fmla="*/ 141579 h 218301"/>
                <a:gd name="connsiteX23" fmla="*/ 155787 w 272078"/>
                <a:gd name="connsiteY23" fmla="*/ 157310 h 218301"/>
                <a:gd name="connsiteX24" fmla="*/ 161369 w 272078"/>
                <a:gd name="connsiteY24" fmla="*/ 156295 h 218301"/>
                <a:gd name="connsiteX25" fmla="*/ 161369 w 272078"/>
                <a:gd name="connsiteY25" fmla="*/ 156295 h 218301"/>
                <a:gd name="connsiteX26" fmla="*/ 174563 w 272078"/>
                <a:gd name="connsiteY26" fmla="*/ 161369 h 218301"/>
                <a:gd name="connsiteX27" fmla="*/ 181667 w 272078"/>
                <a:gd name="connsiteY27" fmla="*/ 175070 h 218301"/>
                <a:gd name="connsiteX28" fmla="*/ 176593 w 272078"/>
                <a:gd name="connsiteY28" fmla="*/ 189786 h 218301"/>
                <a:gd name="connsiteX29" fmla="*/ 159339 w 272078"/>
                <a:gd name="connsiteY29" fmla="*/ 209577 h 218301"/>
                <a:gd name="connsiteX30" fmla="*/ 166444 w 272078"/>
                <a:gd name="connsiteY30" fmla="*/ 215159 h 218301"/>
                <a:gd name="connsiteX31" fmla="*/ 178622 w 272078"/>
                <a:gd name="connsiteY31" fmla="*/ 218204 h 218301"/>
                <a:gd name="connsiteX32" fmla="*/ 196891 w 272078"/>
                <a:gd name="connsiteY32" fmla="*/ 196383 h 218301"/>
                <a:gd name="connsiteX33" fmla="*/ 196891 w 272078"/>
                <a:gd name="connsiteY33" fmla="*/ 195876 h 218301"/>
                <a:gd name="connsiteX34" fmla="*/ 201965 w 272078"/>
                <a:gd name="connsiteY34" fmla="*/ 196383 h 218301"/>
                <a:gd name="connsiteX35" fmla="*/ 220233 w 272078"/>
                <a:gd name="connsiteY35" fmla="*/ 174563 h 218301"/>
                <a:gd name="connsiteX36" fmla="*/ 220233 w 272078"/>
                <a:gd name="connsiteY36" fmla="*/ 174055 h 218301"/>
                <a:gd name="connsiteX37" fmla="*/ 225308 w 272078"/>
                <a:gd name="connsiteY37" fmla="*/ 174563 h 218301"/>
                <a:gd name="connsiteX38" fmla="*/ 243576 w 272078"/>
                <a:gd name="connsiteY38" fmla="*/ 152742 h 218301"/>
                <a:gd name="connsiteX39" fmla="*/ 243069 w 272078"/>
                <a:gd name="connsiteY39" fmla="*/ 149698 h 218301"/>
                <a:gd name="connsiteX40" fmla="*/ 253725 w 272078"/>
                <a:gd name="connsiteY40" fmla="*/ 151728 h 218301"/>
                <a:gd name="connsiteX41" fmla="*/ 271993 w 272078"/>
                <a:gd name="connsiteY41" fmla="*/ 129907 h 218301"/>
                <a:gd name="connsiteX42" fmla="*/ 266411 w 272078"/>
                <a:gd name="connsiteY42" fmla="*/ 116206 h 21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2078" h="218301">
                  <a:moveTo>
                    <a:pt x="266411" y="116206"/>
                  </a:moveTo>
                  <a:lnTo>
                    <a:pt x="184712" y="46178"/>
                  </a:lnTo>
                  <a:lnTo>
                    <a:pt x="179130" y="41103"/>
                  </a:lnTo>
                  <a:lnTo>
                    <a:pt x="144116" y="81192"/>
                  </a:lnTo>
                  <a:cubicBezTo>
                    <a:pt x="139041" y="87281"/>
                    <a:pt x="131937" y="90834"/>
                    <a:pt x="123818" y="91341"/>
                  </a:cubicBezTo>
                  <a:cubicBezTo>
                    <a:pt x="122803" y="91341"/>
                    <a:pt x="121788" y="91341"/>
                    <a:pt x="121281" y="91341"/>
                  </a:cubicBezTo>
                  <a:cubicBezTo>
                    <a:pt x="113669" y="91341"/>
                    <a:pt x="106565" y="88804"/>
                    <a:pt x="101490" y="83729"/>
                  </a:cubicBezTo>
                  <a:cubicBezTo>
                    <a:pt x="88804" y="72565"/>
                    <a:pt x="87789" y="53282"/>
                    <a:pt x="98445" y="40596"/>
                  </a:cubicBezTo>
                  <a:lnTo>
                    <a:pt x="128385" y="6089"/>
                  </a:lnTo>
                  <a:cubicBezTo>
                    <a:pt x="105042" y="3045"/>
                    <a:pt x="75103" y="15224"/>
                    <a:pt x="44148" y="0"/>
                  </a:cubicBezTo>
                  <a:lnTo>
                    <a:pt x="0" y="73073"/>
                  </a:lnTo>
                  <a:lnTo>
                    <a:pt x="34507" y="113161"/>
                  </a:lnTo>
                  <a:lnTo>
                    <a:pt x="47700" y="97938"/>
                  </a:lnTo>
                  <a:cubicBezTo>
                    <a:pt x="52267" y="92356"/>
                    <a:pt x="59372" y="89311"/>
                    <a:pt x="66983" y="89311"/>
                  </a:cubicBezTo>
                  <a:lnTo>
                    <a:pt x="66983" y="89311"/>
                  </a:lnTo>
                  <a:cubicBezTo>
                    <a:pt x="73073" y="89311"/>
                    <a:pt x="79162" y="91341"/>
                    <a:pt x="83729" y="95401"/>
                  </a:cubicBezTo>
                  <a:cubicBezTo>
                    <a:pt x="89311" y="99968"/>
                    <a:pt x="91848" y="106565"/>
                    <a:pt x="92356" y="113669"/>
                  </a:cubicBezTo>
                  <a:cubicBezTo>
                    <a:pt x="94893" y="112654"/>
                    <a:pt x="97938" y="112146"/>
                    <a:pt x="100983" y="112146"/>
                  </a:cubicBezTo>
                  <a:cubicBezTo>
                    <a:pt x="107072" y="112146"/>
                    <a:pt x="113161" y="114176"/>
                    <a:pt x="117728" y="118236"/>
                  </a:cubicBezTo>
                  <a:cubicBezTo>
                    <a:pt x="123310" y="123310"/>
                    <a:pt x="126355" y="129907"/>
                    <a:pt x="126355" y="137012"/>
                  </a:cubicBezTo>
                  <a:cubicBezTo>
                    <a:pt x="128385" y="136504"/>
                    <a:pt x="130922" y="135997"/>
                    <a:pt x="132952" y="135997"/>
                  </a:cubicBezTo>
                  <a:lnTo>
                    <a:pt x="132952" y="135997"/>
                  </a:lnTo>
                  <a:cubicBezTo>
                    <a:pt x="138534" y="135997"/>
                    <a:pt x="143608" y="138026"/>
                    <a:pt x="148175" y="141579"/>
                  </a:cubicBezTo>
                  <a:cubicBezTo>
                    <a:pt x="152742" y="145638"/>
                    <a:pt x="155280" y="151220"/>
                    <a:pt x="155787" y="157310"/>
                  </a:cubicBezTo>
                  <a:cubicBezTo>
                    <a:pt x="157310" y="156802"/>
                    <a:pt x="159339" y="156295"/>
                    <a:pt x="161369" y="156295"/>
                  </a:cubicBezTo>
                  <a:lnTo>
                    <a:pt x="161369" y="156295"/>
                  </a:lnTo>
                  <a:cubicBezTo>
                    <a:pt x="166444" y="156295"/>
                    <a:pt x="171011" y="157817"/>
                    <a:pt x="174563" y="161369"/>
                  </a:cubicBezTo>
                  <a:cubicBezTo>
                    <a:pt x="178622" y="164921"/>
                    <a:pt x="181160" y="169996"/>
                    <a:pt x="181667" y="175070"/>
                  </a:cubicBezTo>
                  <a:cubicBezTo>
                    <a:pt x="182175" y="180652"/>
                    <a:pt x="180145" y="185727"/>
                    <a:pt x="176593" y="189786"/>
                  </a:cubicBezTo>
                  <a:lnTo>
                    <a:pt x="159339" y="209577"/>
                  </a:lnTo>
                  <a:lnTo>
                    <a:pt x="166444" y="215159"/>
                  </a:lnTo>
                  <a:cubicBezTo>
                    <a:pt x="169996" y="217189"/>
                    <a:pt x="174055" y="218711"/>
                    <a:pt x="178622" y="218204"/>
                  </a:cubicBezTo>
                  <a:cubicBezTo>
                    <a:pt x="189786" y="217189"/>
                    <a:pt x="197906" y="207547"/>
                    <a:pt x="196891" y="196383"/>
                  </a:cubicBezTo>
                  <a:cubicBezTo>
                    <a:pt x="196891" y="196383"/>
                    <a:pt x="196891" y="195876"/>
                    <a:pt x="196891" y="195876"/>
                  </a:cubicBezTo>
                  <a:cubicBezTo>
                    <a:pt x="198413" y="196383"/>
                    <a:pt x="200443" y="196383"/>
                    <a:pt x="201965" y="196383"/>
                  </a:cubicBezTo>
                  <a:cubicBezTo>
                    <a:pt x="213129" y="195368"/>
                    <a:pt x="221248" y="185727"/>
                    <a:pt x="220233" y="174563"/>
                  </a:cubicBezTo>
                  <a:cubicBezTo>
                    <a:pt x="220233" y="174563"/>
                    <a:pt x="220233" y="174055"/>
                    <a:pt x="220233" y="174055"/>
                  </a:cubicBezTo>
                  <a:cubicBezTo>
                    <a:pt x="221756" y="174563"/>
                    <a:pt x="223785" y="174563"/>
                    <a:pt x="225308" y="174563"/>
                  </a:cubicBezTo>
                  <a:cubicBezTo>
                    <a:pt x="236472" y="173548"/>
                    <a:pt x="244591" y="163906"/>
                    <a:pt x="243576" y="152742"/>
                  </a:cubicBezTo>
                  <a:cubicBezTo>
                    <a:pt x="243576" y="151728"/>
                    <a:pt x="243069" y="150713"/>
                    <a:pt x="243069" y="149698"/>
                  </a:cubicBezTo>
                  <a:cubicBezTo>
                    <a:pt x="246113" y="151220"/>
                    <a:pt x="249665" y="152235"/>
                    <a:pt x="253725" y="151728"/>
                  </a:cubicBezTo>
                  <a:cubicBezTo>
                    <a:pt x="264889" y="150713"/>
                    <a:pt x="273008" y="141071"/>
                    <a:pt x="271993" y="129907"/>
                  </a:cubicBezTo>
                  <a:cubicBezTo>
                    <a:pt x="272501" y="124325"/>
                    <a:pt x="269963" y="119758"/>
                    <a:pt x="266411" y="116206"/>
                  </a:cubicBezTo>
                  <a:close/>
                </a:path>
              </a:pathLst>
            </a:custGeom>
            <a:solidFill>
              <a:schemeClr val="tx1">
                <a:lumMod val="75000"/>
                <a:lumOff val="25000"/>
              </a:schemeClr>
            </a:solidFill>
            <a:ln w="5060" cap="flat">
              <a:noFill/>
              <a:prstDash val="solid"/>
              <a:miter/>
            </a:ln>
          </p:spPr>
          <p:txBody>
            <a:bodyPr rtlCol="0" anchor="ctr"/>
            <a:lstStyle/>
            <a:p>
              <a:endParaRPr lang="en-US"/>
            </a:p>
          </p:txBody>
        </p:sp>
      </p:grpSp>
      <p:grpSp>
        <p:nvGrpSpPr>
          <p:cNvPr id="165" name="Group 164">
            <a:extLst>
              <a:ext uri="{FF2B5EF4-FFF2-40B4-BE49-F238E27FC236}">
                <a16:creationId xmlns:a16="http://schemas.microsoft.com/office/drawing/2014/main" id="{5E04C855-3712-D44D-A8B0-416B2FAC8837}"/>
              </a:ext>
            </a:extLst>
          </p:cNvPr>
          <p:cNvGrpSpPr/>
          <p:nvPr/>
        </p:nvGrpSpPr>
        <p:grpSpPr>
          <a:xfrm>
            <a:off x="1064632" y="4787752"/>
            <a:ext cx="515743" cy="515743"/>
            <a:chOff x="3899960" y="2904070"/>
            <a:chExt cx="624049" cy="624049"/>
          </a:xfrm>
        </p:grpSpPr>
        <p:sp>
          <p:nvSpPr>
            <p:cNvPr id="166" name="Oval 165">
              <a:extLst>
                <a:ext uri="{FF2B5EF4-FFF2-40B4-BE49-F238E27FC236}">
                  <a16:creationId xmlns:a16="http://schemas.microsoft.com/office/drawing/2014/main" id="{15C4CFEE-5C7C-8549-A1B9-FBEC2A37A671}"/>
                </a:ext>
              </a:extLst>
            </p:cNvPr>
            <p:cNvSpPr/>
            <p:nvPr/>
          </p:nvSpPr>
          <p:spPr>
            <a:xfrm>
              <a:off x="3899960" y="2904070"/>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a:extLst>
                <a:ext uri="{FF2B5EF4-FFF2-40B4-BE49-F238E27FC236}">
                  <a16:creationId xmlns:a16="http://schemas.microsoft.com/office/drawing/2014/main" id="{3D4228B8-C5C9-1145-B63F-1F541DB9131B}"/>
                </a:ext>
              </a:extLst>
            </p:cNvPr>
            <p:cNvSpPr/>
            <p:nvPr/>
          </p:nvSpPr>
          <p:spPr>
            <a:xfrm>
              <a:off x="4029305" y="3042968"/>
              <a:ext cx="400050" cy="208597"/>
            </a:xfrm>
            <a:custGeom>
              <a:avLst/>
              <a:gdLst>
                <a:gd name="connsiteX0" fmla="*/ 314325 w 400050"/>
                <a:gd name="connsiteY0" fmla="*/ 108585 h 208597"/>
                <a:gd name="connsiteX1" fmla="*/ 314325 w 400050"/>
                <a:gd name="connsiteY1" fmla="*/ 28575 h 208597"/>
                <a:gd name="connsiteX2" fmla="*/ 276225 w 400050"/>
                <a:gd name="connsiteY2" fmla="*/ 28575 h 208597"/>
                <a:gd name="connsiteX3" fmla="*/ 276225 w 400050"/>
                <a:gd name="connsiteY3" fmla="*/ 72390 h 208597"/>
                <a:gd name="connsiteX4" fmla="*/ 200025 w 400050"/>
                <a:gd name="connsiteY4" fmla="*/ 0 h 208597"/>
                <a:gd name="connsiteX5" fmla="*/ 200025 w 400050"/>
                <a:gd name="connsiteY5" fmla="*/ 0 h 208597"/>
                <a:gd name="connsiteX6" fmla="*/ 0 w 400050"/>
                <a:gd name="connsiteY6" fmla="*/ 190500 h 208597"/>
                <a:gd name="connsiteX7" fmla="*/ 21431 w 400050"/>
                <a:gd name="connsiteY7" fmla="*/ 208598 h 208597"/>
                <a:gd name="connsiteX8" fmla="*/ 200025 w 400050"/>
                <a:gd name="connsiteY8" fmla="*/ 39053 h 208597"/>
                <a:gd name="connsiteX9" fmla="*/ 200025 w 400050"/>
                <a:gd name="connsiteY9" fmla="*/ 39053 h 208597"/>
                <a:gd name="connsiteX10" fmla="*/ 378619 w 400050"/>
                <a:gd name="connsiteY10" fmla="*/ 208598 h 208597"/>
                <a:gd name="connsiteX11" fmla="*/ 400050 w 400050"/>
                <a:gd name="connsiteY11" fmla="*/ 19050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08597">
                  <a:moveTo>
                    <a:pt x="314325" y="108585"/>
                  </a:moveTo>
                  <a:lnTo>
                    <a:pt x="314325" y="28575"/>
                  </a:lnTo>
                  <a:lnTo>
                    <a:pt x="276225" y="28575"/>
                  </a:lnTo>
                  <a:lnTo>
                    <a:pt x="276225" y="72390"/>
                  </a:lnTo>
                  <a:lnTo>
                    <a:pt x="200025" y="0"/>
                  </a:lnTo>
                  <a:lnTo>
                    <a:pt x="200025" y="0"/>
                  </a:lnTo>
                  <a:lnTo>
                    <a:pt x="0" y="190500"/>
                  </a:lnTo>
                  <a:lnTo>
                    <a:pt x="21431" y="208598"/>
                  </a:lnTo>
                  <a:lnTo>
                    <a:pt x="200025" y="39053"/>
                  </a:lnTo>
                  <a:lnTo>
                    <a:pt x="200025" y="39053"/>
                  </a:lnTo>
                  <a:lnTo>
                    <a:pt x="378619" y="208598"/>
                  </a:lnTo>
                  <a:lnTo>
                    <a:pt x="400050" y="190500"/>
                  </a:lnTo>
                  <a:close/>
                </a:path>
              </a:pathLst>
            </a:custGeom>
            <a:solidFill>
              <a:schemeClr val="accent1"/>
            </a:solidFill>
            <a:ln w="476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ABDE6C31-BFEA-F44B-92AE-53DE65915C7C}"/>
                </a:ext>
              </a:extLst>
            </p:cNvPr>
            <p:cNvSpPr/>
            <p:nvPr/>
          </p:nvSpPr>
          <p:spPr>
            <a:xfrm>
              <a:off x="4086455" y="3081258"/>
              <a:ext cx="285750" cy="277177"/>
            </a:xfrm>
            <a:custGeom>
              <a:avLst/>
              <a:gdLst>
                <a:gd name="connsiteX0" fmla="*/ 0 w 285750"/>
                <a:gd name="connsiteY0" fmla="*/ 135731 h 277177"/>
                <a:gd name="connsiteX1" fmla="*/ 0 w 285750"/>
                <a:gd name="connsiteY1" fmla="*/ 277178 h 277177"/>
                <a:gd name="connsiteX2" fmla="*/ 114300 w 285750"/>
                <a:gd name="connsiteY2" fmla="*/ 277178 h 277177"/>
                <a:gd name="connsiteX3" fmla="*/ 114300 w 285750"/>
                <a:gd name="connsiteY3" fmla="*/ 158115 h 277177"/>
                <a:gd name="connsiteX4" fmla="*/ 171450 w 285750"/>
                <a:gd name="connsiteY4" fmla="*/ 158115 h 277177"/>
                <a:gd name="connsiteX5" fmla="*/ 171450 w 285750"/>
                <a:gd name="connsiteY5" fmla="*/ 277178 h 277177"/>
                <a:gd name="connsiteX6" fmla="*/ 285750 w 285750"/>
                <a:gd name="connsiteY6" fmla="*/ 277178 h 277177"/>
                <a:gd name="connsiteX7" fmla="*/ 285750 w 285750"/>
                <a:gd name="connsiteY7" fmla="*/ 135731 h 277177"/>
                <a:gd name="connsiteX8" fmla="*/ 142875 w 285750"/>
                <a:gd name="connsiteY8" fmla="*/ 0 h 277177"/>
                <a:gd name="connsiteX9" fmla="*/ 0 w 285750"/>
                <a:gd name="connsiteY9" fmla="*/ 135731 h 277177"/>
                <a:gd name="connsiteX10" fmla="*/ 85725 w 285750"/>
                <a:gd name="connsiteY10" fmla="*/ 215265 h 277177"/>
                <a:gd name="connsiteX11" fmla="*/ 28575 w 285750"/>
                <a:gd name="connsiteY11" fmla="*/ 215265 h 277177"/>
                <a:gd name="connsiteX12" fmla="*/ 28575 w 285750"/>
                <a:gd name="connsiteY12" fmla="*/ 158115 h 277177"/>
                <a:gd name="connsiteX13" fmla="*/ 85725 w 285750"/>
                <a:gd name="connsiteY13" fmla="*/ 158115 h 277177"/>
                <a:gd name="connsiteX14" fmla="*/ 85725 w 285750"/>
                <a:gd name="connsiteY14" fmla="*/ 215265 h 277177"/>
                <a:gd name="connsiteX15" fmla="*/ 200025 w 285750"/>
                <a:gd name="connsiteY15" fmla="*/ 158115 h 277177"/>
                <a:gd name="connsiteX16" fmla="*/ 257175 w 285750"/>
                <a:gd name="connsiteY16" fmla="*/ 158115 h 277177"/>
                <a:gd name="connsiteX17" fmla="*/ 257175 w 285750"/>
                <a:gd name="connsiteY17" fmla="*/ 215265 h 277177"/>
                <a:gd name="connsiteX18" fmla="*/ 200025 w 285750"/>
                <a:gd name="connsiteY18" fmla="*/ 215265 h 277177"/>
                <a:gd name="connsiteX19" fmla="*/ 200025 w 285750"/>
                <a:gd name="connsiteY19" fmla="*/ 158115 h 27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0" h="277177">
                  <a:moveTo>
                    <a:pt x="0" y="135731"/>
                  </a:moveTo>
                  <a:lnTo>
                    <a:pt x="0" y="277178"/>
                  </a:lnTo>
                  <a:lnTo>
                    <a:pt x="114300" y="277178"/>
                  </a:lnTo>
                  <a:lnTo>
                    <a:pt x="114300" y="158115"/>
                  </a:lnTo>
                  <a:lnTo>
                    <a:pt x="171450" y="158115"/>
                  </a:lnTo>
                  <a:lnTo>
                    <a:pt x="171450" y="277178"/>
                  </a:lnTo>
                  <a:lnTo>
                    <a:pt x="285750" y="277178"/>
                  </a:lnTo>
                  <a:lnTo>
                    <a:pt x="285750" y="135731"/>
                  </a:lnTo>
                  <a:lnTo>
                    <a:pt x="142875" y="0"/>
                  </a:lnTo>
                  <a:lnTo>
                    <a:pt x="0" y="135731"/>
                  </a:lnTo>
                  <a:close/>
                  <a:moveTo>
                    <a:pt x="85725" y="215265"/>
                  </a:moveTo>
                  <a:lnTo>
                    <a:pt x="28575" y="215265"/>
                  </a:lnTo>
                  <a:lnTo>
                    <a:pt x="28575" y="158115"/>
                  </a:lnTo>
                  <a:lnTo>
                    <a:pt x="85725" y="158115"/>
                  </a:lnTo>
                  <a:lnTo>
                    <a:pt x="85725" y="215265"/>
                  </a:lnTo>
                  <a:close/>
                  <a:moveTo>
                    <a:pt x="200025" y="158115"/>
                  </a:moveTo>
                  <a:lnTo>
                    <a:pt x="257175" y="158115"/>
                  </a:lnTo>
                  <a:lnTo>
                    <a:pt x="257175" y="215265"/>
                  </a:lnTo>
                  <a:lnTo>
                    <a:pt x="200025" y="215265"/>
                  </a:lnTo>
                  <a:lnTo>
                    <a:pt x="200025" y="158115"/>
                  </a:lnTo>
                  <a:close/>
                </a:path>
              </a:pathLst>
            </a:custGeom>
            <a:solidFill>
              <a:srgbClr val="8096AE"/>
            </a:solidFill>
            <a:ln w="4763" cap="flat">
              <a:noFill/>
              <a:prstDash val="solid"/>
              <a:miter/>
            </a:ln>
          </p:spPr>
          <p:txBody>
            <a:bodyPr rtlCol="0" anchor="ctr"/>
            <a:lstStyle/>
            <a:p>
              <a:endParaRPr lang="en-US"/>
            </a:p>
          </p:txBody>
        </p:sp>
      </p:grpSp>
      <p:grpSp>
        <p:nvGrpSpPr>
          <p:cNvPr id="169" name="Group 168">
            <a:extLst>
              <a:ext uri="{FF2B5EF4-FFF2-40B4-BE49-F238E27FC236}">
                <a16:creationId xmlns:a16="http://schemas.microsoft.com/office/drawing/2014/main" id="{CF9150AE-B6EB-454D-8E1E-7D3ECE106B99}"/>
              </a:ext>
            </a:extLst>
          </p:cNvPr>
          <p:cNvGrpSpPr/>
          <p:nvPr/>
        </p:nvGrpSpPr>
        <p:grpSpPr>
          <a:xfrm>
            <a:off x="3621751" y="4787752"/>
            <a:ext cx="515743" cy="515743"/>
            <a:chOff x="4007130" y="3837318"/>
            <a:chExt cx="624049" cy="624049"/>
          </a:xfrm>
        </p:grpSpPr>
        <p:sp>
          <p:nvSpPr>
            <p:cNvPr id="170" name="Oval 169">
              <a:extLst>
                <a:ext uri="{FF2B5EF4-FFF2-40B4-BE49-F238E27FC236}">
                  <a16:creationId xmlns:a16="http://schemas.microsoft.com/office/drawing/2014/main" id="{50E3E56B-50F4-D245-9378-E59527074A2C}"/>
                </a:ext>
              </a:extLst>
            </p:cNvPr>
            <p:cNvSpPr/>
            <p:nvPr/>
          </p:nvSpPr>
          <p:spPr>
            <a:xfrm>
              <a:off x="4007130" y="3837318"/>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Graphic 170" descr="Bank with solid fill">
              <a:extLst>
                <a:ext uri="{FF2B5EF4-FFF2-40B4-BE49-F238E27FC236}">
                  <a16:creationId xmlns:a16="http://schemas.microsoft.com/office/drawing/2014/main" id="{8536C4F0-AB1E-BE40-B2E1-E4F29F2AD9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91816" y="3896257"/>
              <a:ext cx="454677" cy="454677"/>
            </a:xfrm>
            <a:prstGeom prst="rect">
              <a:avLst/>
            </a:prstGeom>
          </p:spPr>
        </p:pic>
      </p:grpSp>
      <p:grpSp>
        <p:nvGrpSpPr>
          <p:cNvPr id="172" name="Group 171">
            <a:extLst>
              <a:ext uri="{FF2B5EF4-FFF2-40B4-BE49-F238E27FC236}">
                <a16:creationId xmlns:a16="http://schemas.microsoft.com/office/drawing/2014/main" id="{AF6CFD64-93B4-C64F-A78C-141D489ED05E}"/>
              </a:ext>
            </a:extLst>
          </p:cNvPr>
          <p:cNvGrpSpPr/>
          <p:nvPr/>
        </p:nvGrpSpPr>
        <p:grpSpPr>
          <a:xfrm>
            <a:off x="761535" y="4164855"/>
            <a:ext cx="515743" cy="515743"/>
            <a:chOff x="390216" y="4087864"/>
            <a:chExt cx="515743" cy="515743"/>
          </a:xfrm>
        </p:grpSpPr>
        <p:sp>
          <p:nvSpPr>
            <p:cNvPr id="173" name="Oval 172">
              <a:extLst>
                <a:ext uri="{FF2B5EF4-FFF2-40B4-BE49-F238E27FC236}">
                  <a16:creationId xmlns:a16="http://schemas.microsoft.com/office/drawing/2014/main" id="{8155E738-0711-154F-B96F-48F959DF6875}"/>
                </a:ext>
              </a:extLst>
            </p:cNvPr>
            <p:cNvSpPr/>
            <p:nvPr/>
          </p:nvSpPr>
          <p:spPr>
            <a:xfrm>
              <a:off x="390216" y="4087864"/>
              <a:ext cx="515743" cy="515743"/>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73">
              <a:extLst>
                <a:ext uri="{FF2B5EF4-FFF2-40B4-BE49-F238E27FC236}">
                  <a16:creationId xmlns:a16="http://schemas.microsoft.com/office/drawing/2014/main" id="{558F0D88-0889-1C44-B950-B75AD14FA3C6}"/>
                </a:ext>
              </a:extLst>
            </p:cNvPr>
            <p:cNvGrpSpPr/>
            <p:nvPr/>
          </p:nvGrpSpPr>
          <p:grpSpPr>
            <a:xfrm>
              <a:off x="462923" y="4166870"/>
              <a:ext cx="363070" cy="363069"/>
              <a:chOff x="4590319" y="932399"/>
              <a:chExt cx="914401" cy="914401"/>
            </a:xfrm>
          </p:grpSpPr>
          <p:sp>
            <p:nvSpPr>
              <p:cNvPr id="175" name="Rectangle 174">
                <a:extLst>
                  <a:ext uri="{FF2B5EF4-FFF2-40B4-BE49-F238E27FC236}">
                    <a16:creationId xmlns:a16="http://schemas.microsoft.com/office/drawing/2014/main" id="{1C961CF8-8B3D-394B-86C9-4095D94845E3}"/>
                  </a:ext>
                </a:extLst>
              </p:cNvPr>
              <p:cNvSpPr/>
              <p:nvPr/>
            </p:nvSpPr>
            <p:spPr>
              <a:xfrm>
                <a:off x="4660835" y="1232890"/>
                <a:ext cx="775391" cy="3371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 name="Graphic 175" descr="Bank check with solid fill">
                <a:extLst>
                  <a:ext uri="{FF2B5EF4-FFF2-40B4-BE49-F238E27FC236}">
                    <a16:creationId xmlns:a16="http://schemas.microsoft.com/office/drawing/2014/main" id="{C7CFEADB-1729-E043-9FA3-BF6A3501BE4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90319" y="932399"/>
                <a:ext cx="914401" cy="914401"/>
              </a:xfrm>
              <a:prstGeom prst="rect">
                <a:avLst/>
              </a:prstGeom>
            </p:spPr>
          </p:pic>
        </p:grpSp>
      </p:grpSp>
      <p:grpSp>
        <p:nvGrpSpPr>
          <p:cNvPr id="177" name="Group 176">
            <a:extLst>
              <a:ext uri="{FF2B5EF4-FFF2-40B4-BE49-F238E27FC236}">
                <a16:creationId xmlns:a16="http://schemas.microsoft.com/office/drawing/2014/main" id="{E25A5D76-EF88-3944-8058-E11EB30CECCD}"/>
              </a:ext>
            </a:extLst>
          </p:cNvPr>
          <p:cNvGrpSpPr/>
          <p:nvPr/>
        </p:nvGrpSpPr>
        <p:grpSpPr>
          <a:xfrm>
            <a:off x="908009" y="2811531"/>
            <a:ext cx="515743" cy="515743"/>
            <a:chOff x="4016893" y="2362891"/>
            <a:chExt cx="515743" cy="515743"/>
          </a:xfrm>
        </p:grpSpPr>
        <p:sp>
          <p:nvSpPr>
            <p:cNvPr id="178" name="Oval 177">
              <a:extLst>
                <a:ext uri="{FF2B5EF4-FFF2-40B4-BE49-F238E27FC236}">
                  <a16:creationId xmlns:a16="http://schemas.microsoft.com/office/drawing/2014/main" id="{4E13C887-2BD4-0944-9C70-A08643E1E538}"/>
                </a:ext>
              </a:extLst>
            </p:cNvPr>
            <p:cNvSpPr/>
            <p:nvPr/>
          </p:nvSpPr>
          <p:spPr>
            <a:xfrm>
              <a:off x="4016893" y="2362891"/>
              <a:ext cx="515743" cy="515743"/>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78">
              <a:extLst>
                <a:ext uri="{FF2B5EF4-FFF2-40B4-BE49-F238E27FC236}">
                  <a16:creationId xmlns:a16="http://schemas.microsoft.com/office/drawing/2014/main" id="{855F693C-1932-B64D-A01E-94CA9D25E4D6}"/>
                </a:ext>
              </a:extLst>
            </p:cNvPr>
            <p:cNvGrpSpPr/>
            <p:nvPr/>
          </p:nvGrpSpPr>
          <p:grpSpPr>
            <a:xfrm>
              <a:off x="4148215" y="2494236"/>
              <a:ext cx="287914" cy="245657"/>
              <a:chOff x="6833855" y="1118011"/>
              <a:chExt cx="604245" cy="515559"/>
            </a:xfrm>
          </p:grpSpPr>
          <p:sp>
            <p:nvSpPr>
              <p:cNvPr id="180" name="Right Arrow 179">
                <a:extLst>
                  <a:ext uri="{FF2B5EF4-FFF2-40B4-BE49-F238E27FC236}">
                    <a16:creationId xmlns:a16="http://schemas.microsoft.com/office/drawing/2014/main" id="{05C5714A-C89D-2A4E-BA93-92F86E8B4265}"/>
                  </a:ext>
                </a:extLst>
              </p:cNvPr>
              <p:cNvSpPr/>
              <p:nvPr/>
            </p:nvSpPr>
            <p:spPr>
              <a:xfrm>
                <a:off x="6858823" y="1118011"/>
                <a:ext cx="579277" cy="25263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ight Arrow 180">
                <a:extLst>
                  <a:ext uri="{FF2B5EF4-FFF2-40B4-BE49-F238E27FC236}">
                    <a16:creationId xmlns:a16="http://schemas.microsoft.com/office/drawing/2014/main" id="{B5117F4C-E4D3-2848-8565-3B5EBE819306}"/>
                  </a:ext>
                </a:extLst>
              </p:cNvPr>
              <p:cNvSpPr/>
              <p:nvPr/>
            </p:nvSpPr>
            <p:spPr>
              <a:xfrm rot="10800000">
                <a:off x="6833855" y="1380931"/>
                <a:ext cx="579277" cy="252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181">
            <a:extLst>
              <a:ext uri="{FF2B5EF4-FFF2-40B4-BE49-F238E27FC236}">
                <a16:creationId xmlns:a16="http://schemas.microsoft.com/office/drawing/2014/main" id="{DED4D543-1223-B84B-AA20-7317E63C7E54}"/>
              </a:ext>
            </a:extLst>
          </p:cNvPr>
          <p:cNvGrpSpPr/>
          <p:nvPr/>
        </p:nvGrpSpPr>
        <p:grpSpPr>
          <a:xfrm>
            <a:off x="3858547" y="2803933"/>
            <a:ext cx="515743" cy="515743"/>
            <a:chOff x="3967290" y="2531030"/>
            <a:chExt cx="515743" cy="515743"/>
          </a:xfrm>
        </p:grpSpPr>
        <p:sp>
          <p:nvSpPr>
            <p:cNvPr id="183" name="Oval 182">
              <a:extLst>
                <a:ext uri="{FF2B5EF4-FFF2-40B4-BE49-F238E27FC236}">
                  <a16:creationId xmlns:a16="http://schemas.microsoft.com/office/drawing/2014/main" id="{C7535CAF-955A-FF4F-AF1C-5E3AC7910919}"/>
                </a:ext>
              </a:extLst>
            </p:cNvPr>
            <p:cNvSpPr/>
            <p:nvPr/>
          </p:nvSpPr>
          <p:spPr>
            <a:xfrm>
              <a:off x="3967290" y="2531030"/>
              <a:ext cx="515743" cy="515743"/>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 name="Graphic 183" descr="Bitcoin with solid fill">
              <a:extLst>
                <a:ext uri="{FF2B5EF4-FFF2-40B4-BE49-F238E27FC236}">
                  <a16:creationId xmlns:a16="http://schemas.microsoft.com/office/drawing/2014/main" id="{483FD9FA-5C6A-1146-81F3-A977CBDB5C2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995949">
              <a:off x="4057487" y="2618437"/>
              <a:ext cx="352933" cy="352933"/>
            </a:xfrm>
            <a:prstGeom prst="rect">
              <a:avLst/>
            </a:prstGeom>
          </p:spPr>
        </p:pic>
      </p:grpSp>
      <p:grpSp>
        <p:nvGrpSpPr>
          <p:cNvPr id="185" name="Group 184">
            <a:extLst>
              <a:ext uri="{FF2B5EF4-FFF2-40B4-BE49-F238E27FC236}">
                <a16:creationId xmlns:a16="http://schemas.microsoft.com/office/drawing/2014/main" id="{8BF58FB1-BA95-E247-9D90-681C22665497}"/>
              </a:ext>
            </a:extLst>
          </p:cNvPr>
          <p:cNvGrpSpPr/>
          <p:nvPr/>
        </p:nvGrpSpPr>
        <p:grpSpPr>
          <a:xfrm>
            <a:off x="4076474" y="3483989"/>
            <a:ext cx="515743" cy="515743"/>
            <a:chOff x="4024834" y="4101738"/>
            <a:chExt cx="515743" cy="515743"/>
          </a:xfrm>
        </p:grpSpPr>
        <p:sp>
          <p:nvSpPr>
            <p:cNvPr id="186" name="Oval 185">
              <a:extLst>
                <a:ext uri="{FF2B5EF4-FFF2-40B4-BE49-F238E27FC236}">
                  <a16:creationId xmlns:a16="http://schemas.microsoft.com/office/drawing/2014/main" id="{4B1436A1-03FD-6644-9682-115D717A599B}"/>
                </a:ext>
              </a:extLst>
            </p:cNvPr>
            <p:cNvSpPr/>
            <p:nvPr/>
          </p:nvSpPr>
          <p:spPr>
            <a:xfrm>
              <a:off x="4024834" y="4101738"/>
              <a:ext cx="515743" cy="515743"/>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a:extLst>
                <a:ext uri="{FF2B5EF4-FFF2-40B4-BE49-F238E27FC236}">
                  <a16:creationId xmlns:a16="http://schemas.microsoft.com/office/drawing/2014/main" id="{65247ACC-BDED-B444-9862-B9313E64DADA}"/>
                </a:ext>
              </a:extLst>
            </p:cNvPr>
            <p:cNvGrpSpPr/>
            <p:nvPr/>
          </p:nvGrpSpPr>
          <p:grpSpPr>
            <a:xfrm>
              <a:off x="4125005" y="4196178"/>
              <a:ext cx="315403" cy="315402"/>
              <a:chOff x="4680867" y="974328"/>
              <a:chExt cx="743704" cy="743704"/>
            </a:xfrm>
          </p:grpSpPr>
          <p:sp>
            <p:nvSpPr>
              <p:cNvPr id="188" name="Rectangle 187">
                <a:extLst>
                  <a:ext uri="{FF2B5EF4-FFF2-40B4-BE49-F238E27FC236}">
                    <a16:creationId xmlns:a16="http://schemas.microsoft.com/office/drawing/2014/main" id="{D1FE4B87-6C6D-4240-A4A5-8761076FCADF}"/>
                  </a:ext>
                </a:extLst>
              </p:cNvPr>
              <p:cNvSpPr/>
              <p:nvPr/>
            </p:nvSpPr>
            <p:spPr>
              <a:xfrm>
                <a:off x="4897315" y="1107831"/>
                <a:ext cx="342900" cy="4644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25">
                <a:extLst>
                  <a:ext uri="{FF2B5EF4-FFF2-40B4-BE49-F238E27FC236}">
                    <a16:creationId xmlns:a16="http://schemas.microsoft.com/office/drawing/2014/main" id="{9560E1B1-13D4-574B-935C-F2CF93527CCC}"/>
                  </a:ext>
                </a:extLst>
              </p:cNvPr>
              <p:cNvSpPr/>
              <p:nvPr/>
            </p:nvSpPr>
            <p:spPr>
              <a:xfrm>
                <a:off x="4779240" y="1322956"/>
                <a:ext cx="548898" cy="371121"/>
              </a:xfrm>
              <a:custGeom>
                <a:avLst/>
                <a:gdLst>
                  <a:gd name="connsiteX0" fmla="*/ 0 w 548898"/>
                  <a:gd name="connsiteY0" fmla="*/ 0 h 366561"/>
                  <a:gd name="connsiteX1" fmla="*/ 548898 w 548898"/>
                  <a:gd name="connsiteY1" fmla="*/ 0 h 366561"/>
                  <a:gd name="connsiteX2" fmla="*/ 548898 w 548898"/>
                  <a:gd name="connsiteY2" fmla="*/ 366561 h 366561"/>
                  <a:gd name="connsiteX3" fmla="*/ 0 w 548898"/>
                  <a:gd name="connsiteY3" fmla="*/ 366561 h 366561"/>
                  <a:gd name="connsiteX4" fmla="*/ 0 w 548898"/>
                  <a:gd name="connsiteY4" fmla="*/ 0 h 366561"/>
                  <a:gd name="connsiteX0" fmla="*/ 0 w 548898"/>
                  <a:gd name="connsiteY0" fmla="*/ 0 h 366561"/>
                  <a:gd name="connsiteX1" fmla="*/ 276337 w 548898"/>
                  <a:gd name="connsiteY1" fmla="*/ 123215 h 366561"/>
                  <a:gd name="connsiteX2" fmla="*/ 548898 w 548898"/>
                  <a:gd name="connsiteY2" fmla="*/ 0 h 366561"/>
                  <a:gd name="connsiteX3" fmla="*/ 548898 w 548898"/>
                  <a:gd name="connsiteY3" fmla="*/ 366561 h 366561"/>
                  <a:gd name="connsiteX4" fmla="*/ 0 w 548898"/>
                  <a:gd name="connsiteY4" fmla="*/ 366561 h 366561"/>
                  <a:gd name="connsiteX5" fmla="*/ 0 w 548898"/>
                  <a:gd name="connsiteY5" fmla="*/ 0 h 366561"/>
                  <a:gd name="connsiteX0" fmla="*/ 0 w 548898"/>
                  <a:gd name="connsiteY0" fmla="*/ 0 h 366561"/>
                  <a:gd name="connsiteX1" fmla="*/ 276337 w 548898"/>
                  <a:gd name="connsiteY1" fmla="*/ 237515 h 366561"/>
                  <a:gd name="connsiteX2" fmla="*/ 548898 w 548898"/>
                  <a:gd name="connsiteY2" fmla="*/ 0 h 366561"/>
                  <a:gd name="connsiteX3" fmla="*/ 548898 w 548898"/>
                  <a:gd name="connsiteY3" fmla="*/ 366561 h 366561"/>
                  <a:gd name="connsiteX4" fmla="*/ 0 w 548898"/>
                  <a:gd name="connsiteY4" fmla="*/ 366561 h 366561"/>
                  <a:gd name="connsiteX5" fmla="*/ 0 w 548898"/>
                  <a:gd name="connsiteY5" fmla="*/ 0 h 366561"/>
                  <a:gd name="connsiteX0" fmla="*/ 0 w 548898"/>
                  <a:gd name="connsiteY0" fmla="*/ 0 h 366561"/>
                  <a:gd name="connsiteX1" fmla="*/ 293921 w 548898"/>
                  <a:gd name="connsiteY1" fmla="*/ 228723 h 366561"/>
                  <a:gd name="connsiteX2" fmla="*/ 548898 w 548898"/>
                  <a:gd name="connsiteY2" fmla="*/ 0 h 366561"/>
                  <a:gd name="connsiteX3" fmla="*/ 548898 w 548898"/>
                  <a:gd name="connsiteY3" fmla="*/ 366561 h 366561"/>
                  <a:gd name="connsiteX4" fmla="*/ 0 w 548898"/>
                  <a:gd name="connsiteY4" fmla="*/ 366561 h 366561"/>
                  <a:gd name="connsiteX5" fmla="*/ 0 w 548898"/>
                  <a:gd name="connsiteY5" fmla="*/ 0 h 366561"/>
                  <a:gd name="connsiteX0" fmla="*/ 0 w 548898"/>
                  <a:gd name="connsiteY0" fmla="*/ 3768 h 370329"/>
                  <a:gd name="connsiteX1" fmla="*/ 223583 w 548898"/>
                  <a:gd name="connsiteY1" fmla="*/ 188529 h 370329"/>
                  <a:gd name="connsiteX2" fmla="*/ 293921 w 548898"/>
                  <a:gd name="connsiteY2" fmla="*/ 232491 h 370329"/>
                  <a:gd name="connsiteX3" fmla="*/ 548898 w 548898"/>
                  <a:gd name="connsiteY3" fmla="*/ 3768 h 370329"/>
                  <a:gd name="connsiteX4" fmla="*/ 548898 w 548898"/>
                  <a:gd name="connsiteY4" fmla="*/ 370329 h 370329"/>
                  <a:gd name="connsiteX5" fmla="*/ 0 w 548898"/>
                  <a:gd name="connsiteY5" fmla="*/ 370329 h 370329"/>
                  <a:gd name="connsiteX6" fmla="*/ 0 w 548898"/>
                  <a:gd name="connsiteY6" fmla="*/ 3768 h 370329"/>
                  <a:gd name="connsiteX0" fmla="*/ 0 w 548898"/>
                  <a:gd name="connsiteY0" fmla="*/ 3768 h 370329"/>
                  <a:gd name="connsiteX1" fmla="*/ 223583 w 548898"/>
                  <a:gd name="connsiteY1" fmla="*/ 188529 h 370329"/>
                  <a:gd name="connsiteX2" fmla="*/ 285129 w 548898"/>
                  <a:gd name="connsiteY2" fmla="*/ 109398 h 370329"/>
                  <a:gd name="connsiteX3" fmla="*/ 548898 w 548898"/>
                  <a:gd name="connsiteY3" fmla="*/ 3768 h 370329"/>
                  <a:gd name="connsiteX4" fmla="*/ 548898 w 548898"/>
                  <a:gd name="connsiteY4" fmla="*/ 370329 h 370329"/>
                  <a:gd name="connsiteX5" fmla="*/ 0 w 548898"/>
                  <a:gd name="connsiteY5" fmla="*/ 370329 h 370329"/>
                  <a:gd name="connsiteX6" fmla="*/ 0 w 548898"/>
                  <a:gd name="connsiteY6" fmla="*/ 3768 h 370329"/>
                  <a:gd name="connsiteX0" fmla="*/ 0 w 548898"/>
                  <a:gd name="connsiteY0" fmla="*/ 3768 h 370329"/>
                  <a:gd name="connsiteX1" fmla="*/ 223583 w 548898"/>
                  <a:gd name="connsiteY1" fmla="*/ 188529 h 370329"/>
                  <a:gd name="connsiteX2" fmla="*/ 285129 w 548898"/>
                  <a:gd name="connsiteY2" fmla="*/ 109398 h 370329"/>
                  <a:gd name="connsiteX3" fmla="*/ 443391 w 548898"/>
                  <a:gd name="connsiteY3" fmla="*/ 144567 h 370329"/>
                  <a:gd name="connsiteX4" fmla="*/ 548898 w 548898"/>
                  <a:gd name="connsiteY4" fmla="*/ 3768 h 370329"/>
                  <a:gd name="connsiteX5" fmla="*/ 548898 w 548898"/>
                  <a:gd name="connsiteY5" fmla="*/ 370329 h 370329"/>
                  <a:gd name="connsiteX6" fmla="*/ 0 w 548898"/>
                  <a:gd name="connsiteY6" fmla="*/ 370329 h 370329"/>
                  <a:gd name="connsiteX7" fmla="*/ 0 w 548898"/>
                  <a:gd name="connsiteY7" fmla="*/ 3768 h 370329"/>
                  <a:gd name="connsiteX0" fmla="*/ 0 w 548898"/>
                  <a:gd name="connsiteY0" fmla="*/ 3768 h 370329"/>
                  <a:gd name="connsiteX1" fmla="*/ 223583 w 548898"/>
                  <a:gd name="connsiteY1" fmla="*/ 188529 h 370329"/>
                  <a:gd name="connsiteX2" fmla="*/ 285129 w 548898"/>
                  <a:gd name="connsiteY2" fmla="*/ 109398 h 370329"/>
                  <a:gd name="connsiteX3" fmla="*/ 355468 w 548898"/>
                  <a:gd name="connsiteY3" fmla="*/ 144567 h 370329"/>
                  <a:gd name="connsiteX4" fmla="*/ 548898 w 548898"/>
                  <a:gd name="connsiteY4" fmla="*/ 3768 h 370329"/>
                  <a:gd name="connsiteX5" fmla="*/ 548898 w 548898"/>
                  <a:gd name="connsiteY5" fmla="*/ 370329 h 370329"/>
                  <a:gd name="connsiteX6" fmla="*/ 0 w 548898"/>
                  <a:gd name="connsiteY6" fmla="*/ 370329 h 370329"/>
                  <a:gd name="connsiteX7" fmla="*/ 0 w 548898"/>
                  <a:gd name="connsiteY7" fmla="*/ 3768 h 370329"/>
                  <a:gd name="connsiteX0" fmla="*/ 0 w 548898"/>
                  <a:gd name="connsiteY0" fmla="*/ 4560 h 371121"/>
                  <a:gd name="connsiteX1" fmla="*/ 162037 w 548898"/>
                  <a:gd name="connsiteY1" fmla="*/ 154151 h 371121"/>
                  <a:gd name="connsiteX2" fmla="*/ 285129 w 548898"/>
                  <a:gd name="connsiteY2" fmla="*/ 110190 h 371121"/>
                  <a:gd name="connsiteX3" fmla="*/ 355468 w 548898"/>
                  <a:gd name="connsiteY3" fmla="*/ 145359 h 371121"/>
                  <a:gd name="connsiteX4" fmla="*/ 548898 w 548898"/>
                  <a:gd name="connsiteY4" fmla="*/ 4560 h 371121"/>
                  <a:gd name="connsiteX5" fmla="*/ 548898 w 548898"/>
                  <a:gd name="connsiteY5" fmla="*/ 371121 h 371121"/>
                  <a:gd name="connsiteX6" fmla="*/ 0 w 548898"/>
                  <a:gd name="connsiteY6" fmla="*/ 371121 h 371121"/>
                  <a:gd name="connsiteX7" fmla="*/ 0 w 548898"/>
                  <a:gd name="connsiteY7" fmla="*/ 4560 h 371121"/>
                  <a:gd name="connsiteX0" fmla="*/ 0 w 548898"/>
                  <a:gd name="connsiteY0" fmla="*/ 4560 h 371121"/>
                  <a:gd name="connsiteX1" fmla="*/ 162037 w 548898"/>
                  <a:gd name="connsiteY1" fmla="*/ 154151 h 371121"/>
                  <a:gd name="connsiteX2" fmla="*/ 285129 w 548898"/>
                  <a:gd name="connsiteY2" fmla="*/ 110190 h 371121"/>
                  <a:gd name="connsiteX3" fmla="*/ 355468 w 548898"/>
                  <a:gd name="connsiteY3" fmla="*/ 145359 h 371121"/>
                  <a:gd name="connsiteX4" fmla="*/ 548898 w 548898"/>
                  <a:gd name="connsiteY4" fmla="*/ 4560 h 371121"/>
                  <a:gd name="connsiteX5" fmla="*/ 548898 w 548898"/>
                  <a:gd name="connsiteY5" fmla="*/ 371121 h 371121"/>
                  <a:gd name="connsiteX6" fmla="*/ 0 w 548898"/>
                  <a:gd name="connsiteY6" fmla="*/ 371121 h 371121"/>
                  <a:gd name="connsiteX7" fmla="*/ 0 w 548898"/>
                  <a:gd name="connsiteY7" fmla="*/ 4560 h 37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898" h="371121">
                    <a:moveTo>
                      <a:pt x="0" y="4560"/>
                    </a:moveTo>
                    <a:cubicBezTo>
                      <a:pt x="35799" y="-27205"/>
                      <a:pt x="113050" y="116031"/>
                      <a:pt x="162037" y="154151"/>
                    </a:cubicBezTo>
                    <a:cubicBezTo>
                      <a:pt x="228609" y="130725"/>
                      <a:pt x="247029" y="133636"/>
                      <a:pt x="285129" y="110190"/>
                    </a:cubicBezTo>
                    <a:cubicBezTo>
                      <a:pt x="340814" y="89675"/>
                      <a:pt x="299783" y="165874"/>
                      <a:pt x="355468" y="145359"/>
                    </a:cubicBezTo>
                    <a:lnTo>
                      <a:pt x="548898" y="4560"/>
                    </a:lnTo>
                    <a:lnTo>
                      <a:pt x="548898" y="371121"/>
                    </a:lnTo>
                    <a:lnTo>
                      <a:pt x="0" y="371121"/>
                    </a:lnTo>
                    <a:lnTo>
                      <a:pt x="0" y="456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0" name="Graphic 189" descr="Email with solid fill">
                <a:extLst>
                  <a:ext uri="{FF2B5EF4-FFF2-40B4-BE49-F238E27FC236}">
                    <a16:creationId xmlns:a16="http://schemas.microsoft.com/office/drawing/2014/main" id="{48C88F16-B67A-9B4A-9984-28636FE5297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80867" y="974328"/>
                <a:ext cx="743704" cy="743704"/>
              </a:xfrm>
              <a:prstGeom prst="rect">
                <a:avLst/>
              </a:prstGeom>
            </p:spPr>
          </p:pic>
        </p:grpSp>
      </p:grpSp>
      <p:grpSp>
        <p:nvGrpSpPr>
          <p:cNvPr id="191" name="Group 190">
            <a:extLst>
              <a:ext uri="{FF2B5EF4-FFF2-40B4-BE49-F238E27FC236}">
                <a16:creationId xmlns:a16="http://schemas.microsoft.com/office/drawing/2014/main" id="{448E2630-A2D2-D141-B352-26AE2F1E315C}"/>
              </a:ext>
            </a:extLst>
          </p:cNvPr>
          <p:cNvGrpSpPr/>
          <p:nvPr/>
        </p:nvGrpSpPr>
        <p:grpSpPr>
          <a:xfrm>
            <a:off x="4005021" y="4184888"/>
            <a:ext cx="515743" cy="515743"/>
            <a:chOff x="4802569" y="3133584"/>
            <a:chExt cx="515743" cy="515743"/>
          </a:xfrm>
        </p:grpSpPr>
        <p:sp>
          <p:nvSpPr>
            <p:cNvPr id="192" name="Oval 191">
              <a:extLst>
                <a:ext uri="{FF2B5EF4-FFF2-40B4-BE49-F238E27FC236}">
                  <a16:creationId xmlns:a16="http://schemas.microsoft.com/office/drawing/2014/main" id="{9F7EB9BC-EA55-DA4F-B226-ADFBB6D3C246}"/>
                </a:ext>
              </a:extLst>
            </p:cNvPr>
            <p:cNvSpPr/>
            <p:nvPr/>
          </p:nvSpPr>
          <p:spPr>
            <a:xfrm>
              <a:off x="4802569" y="3133584"/>
              <a:ext cx="515743" cy="515743"/>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5-Point Star 192">
              <a:extLst>
                <a:ext uri="{FF2B5EF4-FFF2-40B4-BE49-F238E27FC236}">
                  <a16:creationId xmlns:a16="http://schemas.microsoft.com/office/drawing/2014/main" id="{EF78CAB9-C71C-844D-AF09-0E2DFBDE9526}"/>
                </a:ext>
              </a:extLst>
            </p:cNvPr>
            <p:cNvSpPr/>
            <p:nvPr/>
          </p:nvSpPr>
          <p:spPr>
            <a:xfrm>
              <a:off x="4892468" y="3217855"/>
              <a:ext cx="335858" cy="335858"/>
            </a:xfrm>
            <a:prstGeom prst="star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861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EE9D47-2DD9-5F44-A889-7D0FD9FCEF73}"/>
              </a:ext>
            </a:extLst>
          </p:cNvPr>
          <p:cNvSpPr/>
          <p:nvPr/>
        </p:nvSpPr>
        <p:spPr>
          <a:xfrm>
            <a:off x="0" y="-128392"/>
            <a:ext cx="12192000" cy="7114783"/>
          </a:xfrm>
          <a:prstGeom prst="rect">
            <a:avLst/>
          </a:prstGeom>
          <a:gradFill>
            <a:gsLst>
              <a:gs pos="54000">
                <a:srgbClr val="ECF9FF"/>
              </a:gs>
              <a:gs pos="9000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F908EB11-CD42-7A42-AD62-277B30B934FE}"/>
              </a:ext>
            </a:extLst>
          </p:cNvPr>
          <p:cNvSpPr>
            <a:spLocks noGrp="1"/>
          </p:cNvSpPr>
          <p:nvPr>
            <p:ph type="body" sz="quarter" idx="11"/>
          </p:nvPr>
        </p:nvSpPr>
        <p:spPr>
          <a:xfrm>
            <a:off x="580378" y="694457"/>
            <a:ext cx="10953254" cy="469900"/>
          </a:xfrm>
        </p:spPr>
        <p:txBody>
          <a:bodyPr>
            <a:noAutofit/>
          </a:bodyPr>
          <a:lstStyle/>
          <a:p>
            <a:r>
              <a:rPr lang="en-US"/>
              <a:t>Personalized Customer Experience</a:t>
            </a:r>
          </a:p>
        </p:txBody>
      </p:sp>
      <p:sp>
        <p:nvSpPr>
          <p:cNvPr id="8" name="Rectangle 7">
            <a:extLst>
              <a:ext uri="{FF2B5EF4-FFF2-40B4-BE49-F238E27FC236}">
                <a16:creationId xmlns:a16="http://schemas.microsoft.com/office/drawing/2014/main" id="{859148C3-4536-3B42-9803-3D4936453DDC}"/>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E5124884-E550-F14B-A836-2508673603E0}"/>
              </a:ext>
            </a:extLst>
          </p:cNvPr>
          <p:cNvPicPr>
            <a:picLocks/>
          </p:cNvPicPr>
          <p:nvPr/>
        </p:nvPicPr>
        <p:blipFill rotWithShape="1">
          <a:blip r:embed="rId3"/>
          <a:srcRect l="22124" t="-604" r="17080" b="57743"/>
          <a:stretch/>
        </p:blipFill>
        <p:spPr>
          <a:xfrm>
            <a:off x="987899" y="2259963"/>
            <a:ext cx="3306501" cy="3306501"/>
          </a:xfrm>
          <a:prstGeom prst="ellipse">
            <a:avLst/>
          </a:prstGeom>
          <a:solidFill>
            <a:schemeClr val="accent5">
              <a:lumMod val="20000"/>
              <a:lumOff val="80000"/>
            </a:schemeClr>
          </a:solidFill>
          <a:ln w="98425">
            <a:solidFill>
              <a:schemeClr val="accent5"/>
            </a:solidFill>
          </a:ln>
        </p:spPr>
      </p:pic>
      <p:sp>
        <p:nvSpPr>
          <p:cNvPr id="68" name="Rounded Rectangle 67">
            <a:extLst>
              <a:ext uri="{FF2B5EF4-FFF2-40B4-BE49-F238E27FC236}">
                <a16:creationId xmlns:a16="http://schemas.microsoft.com/office/drawing/2014/main" id="{BA98783C-E957-A942-8816-32AA2A961E8E}"/>
              </a:ext>
            </a:extLst>
          </p:cNvPr>
          <p:cNvSpPr/>
          <p:nvPr/>
        </p:nvSpPr>
        <p:spPr>
          <a:xfrm>
            <a:off x="1322504" y="5387093"/>
            <a:ext cx="2600847" cy="494764"/>
          </a:xfrm>
          <a:prstGeom prst="roundRect">
            <a:avLst/>
          </a:prstGeom>
          <a:gradFill>
            <a:gsLst>
              <a:gs pos="0">
                <a:schemeClr val="accent5">
                  <a:lumMod val="40000"/>
                  <a:lumOff val="60000"/>
                </a:schemeClr>
              </a:gs>
              <a:gs pos="100000">
                <a:srgbClr val="FFF9EC"/>
              </a:gs>
              <a:gs pos="49000">
                <a:srgbClr val="FFF9E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1007C295-86A9-DA4D-8D72-B77699DD8F07}"/>
              </a:ext>
            </a:extLst>
          </p:cNvPr>
          <p:cNvSpPr txBox="1"/>
          <p:nvPr/>
        </p:nvSpPr>
        <p:spPr>
          <a:xfrm>
            <a:off x="1322504" y="5450653"/>
            <a:ext cx="2600847" cy="400110"/>
          </a:xfrm>
          <a:prstGeom prst="rect">
            <a:avLst/>
          </a:prstGeom>
          <a:noFill/>
        </p:spPr>
        <p:txBody>
          <a:bodyPr wrap="square" rtlCol="0">
            <a:spAutoFit/>
          </a:bodyPr>
          <a:lstStyle/>
          <a:p>
            <a:pPr algn="ctr"/>
            <a:r>
              <a:rPr lang="en-US" sz="2000">
                <a:latin typeface="Poppins" pitchFamily="2" charset="77"/>
                <a:cs typeface="Poppins" pitchFamily="2" charset="77"/>
              </a:rPr>
              <a:t>Rachel Freeman</a:t>
            </a:r>
          </a:p>
        </p:txBody>
      </p:sp>
      <p:grpSp>
        <p:nvGrpSpPr>
          <p:cNvPr id="71" name="Group 70">
            <a:extLst>
              <a:ext uri="{FF2B5EF4-FFF2-40B4-BE49-F238E27FC236}">
                <a16:creationId xmlns:a16="http://schemas.microsoft.com/office/drawing/2014/main" id="{12764909-7B9D-D743-9B52-B17EDF4964B7}"/>
              </a:ext>
            </a:extLst>
          </p:cNvPr>
          <p:cNvGrpSpPr/>
          <p:nvPr/>
        </p:nvGrpSpPr>
        <p:grpSpPr>
          <a:xfrm>
            <a:off x="2022307" y="1988302"/>
            <a:ext cx="515743" cy="515743"/>
            <a:chOff x="2643030" y="5735787"/>
            <a:chExt cx="624049" cy="624049"/>
          </a:xfrm>
        </p:grpSpPr>
        <p:sp>
          <p:nvSpPr>
            <p:cNvPr id="72" name="Oval 71">
              <a:extLst>
                <a:ext uri="{FF2B5EF4-FFF2-40B4-BE49-F238E27FC236}">
                  <a16:creationId xmlns:a16="http://schemas.microsoft.com/office/drawing/2014/main" id="{E8380C5C-6B44-4A4B-90C9-B969345F64F3}"/>
                </a:ext>
              </a:extLst>
            </p:cNvPr>
            <p:cNvSpPr/>
            <p:nvPr/>
          </p:nvSpPr>
          <p:spPr>
            <a:xfrm>
              <a:off x="2643030" y="5735787"/>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ube 72">
              <a:extLst>
                <a:ext uri="{FF2B5EF4-FFF2-40B4-BE49-F238E27FC236}">
                  <a16:creationId xmlns:a16="http://schemas.microsoft.com/office/drawing/2014/main" id="{7AC53E55-041F-0C4E-8309-3BA361B8DDD1}"/>
                </a:ext>
              </a:extLst>
            </p:cNvPr>
            <p:cNvSpPr/>
            <p:nvPr/>
          </p:nvSpPr>
          <p:spPr>
            <a:xfrm>
              <a:off x="2817003" y="5921999"/>
              <a:ext cx="276100" cy="251623"/>
            </a:xfrm>
            <a:prstGeom prst="cub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F6474F47-7BEC-B745-B6B5-D2B8E115D253}"/>
              </a:ext>
            </a:extLst>
          </p:cNvPr>
          <p:cNvGrpSpPr/>
          <p:nvPr/>
        </p:nvGrpSpPr>
        <p:grpSpPr>
          <a:xfrm>
            <a:off x="2742783" y="1964209"/>
            <a:ext cx="515743" cy="515743"/>
            <a:chOff x="1467255" y="2340233"/>
            <a:chExt cx="624049" cy="624049"/>
          </a:xfrm>
        </p:grpSpPr>
        <p:sp>
          <p:nvSpPr>
            <p:cNvPr id="77" name="Oval 76">
              <a:extLst>
                <a:ext uri="{FF2B5EF4-FFF2-40B4-BE49-F238E27FC236}">
                  <a16:creationId xmlns:a16="http://schemas.microsoft.com/office/drawing/2014/main" id="{CFB6C10A-CB1E-2C46-8350-EA7C7B49A5CB}"/>
                </a:ext>
              </a:extLst>
            </p:cNvPr>
            <p:cNvSpPr/>
            <p:nvPr/>
          </p:nvSpPr>
          <p:spPr>
            <a:xfrm>
              <a:off x="1467255" y="2340233"/>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D5FD0539-AE02-4145-864C-E17BCAB524B7}"/>
                </a:ext>
              </a:extLst>
            </p:cNvPr>
            <p:cNvGrpSpPr/>
            <p:nvPr/>
          </p:nvGrpSpPr>
          <p:grpSpPr>
            <a:xfrm>
              <a:off x="1593729" y="2478679"/>
              <a:ext cx="371100" cy="360763"/>
              <a:chOff x="6297791" y="449288"/>
              <a:chExt cx="1725151" cy="1677087"/>
            </a:xfrm>
          </p:grpSpPr>
          <p:sp>
            <p:nvSpPr>
              <p:cNvPr id="79" name="Rounded Rectangle 78">
                <a:extLst>
                  <a:ext uri="{FF2B5EF4-FFF2-40B4-BE49-F238E27FC236}">
                    <a16:creationId xmlns:a16="http://schemas.microsoft.com/office/drawing/2014/main" id="{9692928C-C017-0348-A7B2-7CD99C8E3512}"/>
                  </a:ext>
                </a:extLst>
              </p:cNvPr>
              <p:cNvSpPr/>
              <p:nvPr/>
            </p:nvSpPr>
            <p:spPr>
              <a:xfrm rot="20761688">
                <a:off x="6297791" y="841304"/>
                <a:ext cx="1725151" cy="41591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a:extLst>
                  <a:ext uri="{FF2B5EF4-FFF2-40B4-BE49-F238E27FC236}">
                    <a16:creationId xmlns:a16="http://schemas.microsoft.com/office/drawing/2014/main" id="{8CB99EB3-1538-E04F-9711-8EABAE268CB1}"/>
                  </a:ext>
                </a:extLst>
              </p:cNvPr>
              <p:cNvSpPr/>
              <p:nvPr/>
            </p:nvSpPr>
            <p:spPr>
              <a:xfrm rot="345259">
                <a:off x="7039342" y="1229572"/>
                <a:ext cx="745995" cy="483206"/>
              </a:xfrm>
              <a:prstGeom prst="roundRect">
                <a:avLst/>
              </a:prstGeom>
              <a:solidFill>
                <a:srgbClr val="2F5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a:extLst>
                  <a:ext uri="{FF2B5EF4-FFF2-40B4-BE49-F238E27FC236}">
                    <a16:creationId xmlns:a16="http://schemas.microsoft.com/office/drawing/2014/main" id="{7C747D75-5539-D445-84EA-0413E691396E}"/>
                  </a:ext>
                </a:extLst>
              </p:cNvPr>
              <p:cNvSpPr/>
              <p:nvPr/>
            </p:nvSpPr>
            <p:spPr>
              <a:xfrm rot="20973267">
                <a:off x="6645456" y="1646887"/>
                <a:ext cx="476664" cy="465483"/>
              </a:xfrm>
              <a:prstGeom prst="roundRect">
                <a:avLst/>
              </a:prstGeom>
              <a:solidFill>
                <a:srgbClr val="577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3EBD10ED-A1DF-6C4F-9E5F-A37EF1EF2A55}"/>
                  </a:ext>
                </a:extLst>
              </p:cNvPr>
              <p:cNvSpPr/>
              <p:nvPr/>
            </p:nvSpPr>
            <p:spPr>
              <a:xfrm rot="496985">
                <a:off x="7163445" y="1733149"/>
                <a:ext cx="380368" cy="39322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a:extLst>
                  <a:ext uri="{FF2B5EF4-FFF2-40B4-BE49-F238E27FC236}">
                    <a16:creationId xmlns:a16="http://schemas.microsoft.com/office/drawing/2014/main" id="{CA472ACF-30E1-6847-ACAE-0CE88FA968E6}"/>
                  </a:ext>
                </a:extLst>
              </p:cNvPr>
              <p:cNvSpPr/>
              <p:nvPr/>
            </p:nvSpPr>
            <p:spPr>
              <a:xfrm rot="21424654">
                <a:off x="6716710" y="449288"/>
                <a:ext cx="638238" cy="399149"/>
              </a:xfrm>
              <a:prstGeom prst="roundRect">
                <a:avLst/>
              </a:prstGeom>
              <a:solidFill>
                <a:srgbClr val="809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91">
            <a:extLst>
              <a:ext uri="{FF2B5EF4-FFF2-40B4-BE49-F238E27FC236}">
                <a16:creationId xmlns:a16="http://schemas.microsoft.com/office/drawing/2014/main" id="{A486FD37-E11E-FE40-8E67-A3C2945781B4}"/>
              </a:ext>
            </a:extLst>
          </p:cNvPr>
          <p:cNvGrpSpPr/>
          <p:nvPr/>
        </p:nvGrpSpPr>
        <p:grpSpPr>
          <a:xfrm>
            <a:off x="1379909" y="2290345"/>
            <a:ext cx="515743" cy="515743"/>
            <a:chOff x="1188005" y="3544116"/>
            <a:chExt cx="624049" cy="624049"/>
          </a:xfrm>
        </p:grpSpPr>
        <p:sp>
          <p:nvSpPr>
            <p:cNvPr id="93" name="Oval 92">
              <a:extLst>
                <a:ext uri="{FF2B5EF4-FFF2-40B4-BE49-F238E27FC236}">
                  <a16:creationId xmlns:a16="http://schemas.microsoft.com/office/drawing/2014/main" id="{E4C0CDFA-33F8-1548-9CBE-98AA7396BB20}"/>
                </a:ext>
              </a:extLst>
            </p:cNvPr>
            <p:cNvSpPr/>
            <p:nvPr/>
          </p:nvSpPr>
          <p:spPr>
            <a:xfrm>
              <a:off x="1188005" y="3544116"/>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E9209FF1-DD26-6042-A66D-8201A8999A5A}"/>
                </a:ext>
              </a:extLst>
            </p:cNvPr>
            <p:cNvGrpSpPr/>
            <p:nvPr/>
          </p:nvGrpSpPr>
          <p:grpSpPr>
            <a:xfrm rot="20355157">
              <a:off x="1282578" y="3747210"/>
              <a:ext cx="442410" cy="213381"/>
              <a:chOff x="1309638" y="3735947"/>
              <a:chExt cx="402191" cy="258191"/>
            </a:xfrm>
          </p:grpSpPr>
          <p:sp>
            <p:nvSpPr>
              <p:cNvPr id="95" name="Rectangle 94">
                <a:extLst>
                  <a:ext uri="{FF2B5EF4-FFF2-40B4-BE49-F238E27FC236}">
                    <a16:creationId xmlns:a16="http://schemas.microsoft.com/office/drawing/2014/main" id="{20417AE9-89EF-414F-A087-B96E70295837}"/>
                  </a:ext>
                </a:extLst>
              </p:cNvPr>
              <p:cNvSpPr/>
              <p:nvPr/>
            </p:nvSpPr>
            <p:spPr>
              <a:xfrm>
                <a:off x="1309638" y="3735947"/>
                <a:ext cx="402191" cy="258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C87ED3C0-BFB4-AA41-B18B-9E8A3C1E670A}"/>
                  </a:ext>
                </a:extLst>
              </p:cNvPr>
              <p:cNvSpPr/>
              <p:nvPr/>
            </p:nvSpPr>
            <p:spPr>
              <a:xfrm>
                <a:off x="1455627" y="3770755"/>
                <a:ext cx="110214" cy="18857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a:extLst>
              <a:ext uri="{FF2B5EF4-FFF2-40B4-BE49-F238E27FC236}">
                <a16:creationId xmlns:a16="http://schemas.microsoft.com/office/drawing/2014/main" id="{BBECD516-914D-6546-B23A-B6DCB9425A14}"/>
              </a:ext>
            </a:extLst>
          </p:cNvPr>
          <p:cNvGrpSpPr/>
          <p:nvPr/>
        </p:nvGrpSpPr>
        <p:grpSpPr>
          <a:xfrm>
            <a:off x="3365267" y="2280889"/>
            <a:ext cx="515743" cy="515743"/>
            <a:chOff x="3474005" y="3544116"/>
            <a:chExt cx="624049" cy="624049"/>
          </a:xfrm>
        </p:grpSpPr>
        <p:sp>
          <p:nvSpPr>
            <p:cNvPr id="98" name="Oval 97">
              <a:extLst>
                <a:ext uri="{FF2B5EF4-FFF2-40B4-BE49-F238E27FC236}">
                  <a16:creationId xmlns:a16="http://schemas.microsoft.com/office/drawing/2014/main" id="{B4035C9B-5C3A-0347-B85F-6CD8FE4B1648}"/>
                </a:ext>
              </a:extLst>
            </p:cNvPr>
            <p:cNvSpPr/>
            <p:nvPr/>
          </p:nvSpPr>
          <p:spPr>
            <a:xfrm>
              <a:off x="3474005" y="3544116"/>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432AB574-34F0-DF44-B0FA-FBD24D490D4C}"/>
                </a:ext>
              </a:extLst>
            </p:cNvPr>
            <p:cNvGrpSpPr/>
            <p:nvPr/>
          </p:nvGrpSpPr>
          <p:grpSpPr>
            <a:xfrm>
              <a:off x="3679268" y="3663271"/>
              <a:ext cx="362879" cy="413918"/>
              <a:chOff x="5860450" y="4269023"/>
              <a:chExt cx="584419" cy="733282"/>
            </a:xfrm>
          </p:grpSpPr>
          <p:sp>
            <p:nvSpPr>
              <p:cNvPr id="100" name="Rectangle 99">
                <a:extLst>
                  <a:ext uri="{FF2B5EF4-FFF2-40B4-BE49-F238E27FC236}">
                    <a16:creationId xmlns:a16="http://schemas.microsoft.com/office/drawing/2014/main" id="{E100C76D-6199-2248-B1C7-43EEDCF910EA}"/>
                  </a:ext>
                </a:extLst>
              </p:cNvPr>
              <p:cNvSpPr/>
              <p:nvPr/>
            </p:nvSpPr>
            <p:spPr>
              <a:xfrm>
                <a:off x="5876364" y="4269023"/>
                <a:ext cx="322729" cy="595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Graphic 100" descr="Walk with solid fill">
                <a:extLst>
                  <a:ext uri="{FF2B5EF4-FFF2-40B4-BE49-F238E27FC236}">
                    <a16:creationId xmlns:a16="http://schemas.microsoft.com/office/drawing/2014/main" id="{64A57151-846C-C740-B208-A18123AACA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5873252" y="4356960"/>
                <a:ext cx="571617" cy="553367"/>
              </a:xfrm>
              <a:prstGeom prst="rect">
                <a:avLst/>
              </a:prstGeom>
            </p:spPr>
          </p:pic>
          <p:sp>
            <p:nvSpPr>
              <p:cNvPr id="102" name="Rectangle 13">
                <a:extLst>
                  <a:ext uri="{FF2B5EF4-FFF2-40B4-BE49-F238E27FC236}">
                    <a16:creationId xmlns:a16="http://schemas.microsoft.com/office/drawing/2014/main" id="{6342286E-99D8-FE49-8EB1-013B940060BF}"/>
                  </a:ext>
                </a:extLst>
              </p:cNvPr>
              <p:cNvSpPr/>
              <p:nvPr/>
            </p:nvSpPr>
            <p:spPr>
              <a:xfrm>
                <a:off x="5860450" y="4269023"/>
                <a:ext cx="261677" cy="733282"/>
              </a:xfrm>
              <a:custGeom>
                <a:avLst/>
                <a:gdLst>
                  <a:gd name="connsiteX0" fmla="*/ 0 w 322729"/>
                  <a:gd name="connsiteY0" fmla="*/ 0 h 625706"/>
                  <a:gd name="connsiteX1" fmla="*/ 322729 w 322729"/>
                  <a:gd name="connsiteY1" fmla="*/ 0 h 625706"/>
                  <a:gd name="connsiteX2" fmla="*/ 322729 w 322729"/>
                  <a:gd name="connsiteY2" fmla="*/ 625706 h 625706"/>
                  <a:gd name="connsiteX3" fmla="*/ 0 w 322729"/>
                  <a:gd name="connsiteY3" fmla="*/ 625706 h 625706"/>
                  <a:gd name="connsiteX4" fmla="*/ 0 w 322729"/>
                  <a:gd name="connsiteY4" fmla="*/ 0 h 625706"/>
                  <a:gd name="connsiteX0" fmla="*/ 0 w 322729"/>
                  <a:gd name="connsiteY0" fmla="*/ 0 h 625706"/>
                  <a:gd name="connsiteX1" fmla="*/ 322729 w 322729"/>
                  <a:gd name="connsiteY1" fmla="*/ 80682 h 625706"/>
                  <a:gd name="connsiteX2" fmla="*/ 322729 w 322729"/>
                  <a:gd name="connsiteY2" fmla="*/ 625706 h 625706"/>
                  <a:gd name="connsiteX3" fmla="*/ 0 w 322729"/>
                  <a:gd name="connsiteY3" fmla="*/ 625706 h 625706"/>
                  <a:gd name="connsiteX4" fmla="*/ 0 w 322729"/>
                  <a:gd name="connsiteY4" fmla="*/ 0 h 625706"/>
                  <a:gd name="connsiteX0" fmla="*/ 0 w 322729"/>
                  <a:gd name="connsiteY0" fmla="*/ 0 h 733282"/>
                  <a:gd name="connsiteX1" fmla="*/ 322729 w 322729"/>
                  <a:gd name="connsiteY1" fmla="*/ 80682 h 733282"/>
                  <a:gd name="connsiteX2" fmla="*/ 322729 w 322729"/>
                  <a:gd name="connsiteY2" fmla="*/ 733282 h 733282"/>
                  <a:gd name="connsiteX3" fmla="*/ 0 w 322729"/>
                  <a:gd name="connsiteY3" fmla="*/ 625706 h 733282"/>
                  <a:gd name="connsiteX4" fmla="*/ 0 w 322729"/>
                  <a:gd name="connsiteY4" fmla="*/ 0 h 733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29" h="733282">
                    <a:moveTo>
                      <a:pt x="0" y="0"/>
                    </a:moveTo>
                    <a:lnTo>
                      <a:pt x="322729" y="80682"/>
                    </a:lnTo>
                    <a:lnTo>
                      <a:pt x="322729" y="733282"/>
                    </a:lnTo>
                    <a:lnTo>
                      <a:pt x="0" y="625706"/>
                    </a:lnTo>
                    <a:lnTo>
                      <a:pt x="0" y="0"/>
                    </a:ln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AF4E9737-C42C-FD43-A899-03DA76BC569C}"/>
                  </a:ext>
                </a:extLst>
              </p:cNvPr>
              <p:cNvSpPr/>
              <p:nvPr/>
            </p:nvSpPr>
            <p:spPr>
              <a:xfrm>
                <a:off x="6030795" y="4587621"/>
                <a:ext cx="53135" cy="7814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103">
            <a:extLst>
              <a:ext uri="{FF2B5EF4-FFF2-40B4-BE49-F238E27FC236}">
                <a16:creationId xmlns:a16="http://schemas.microsoft.com/office/drawing/2014/main" id="{3896EEF2-76A9-3744-A67D-1325A3EC9D0F}"/>
              </a:ext>
            </a:extLst>
          </p:cNvPr>
          <p:cNvGrpSpPr/>
          <p:nvPr/>
        </p:nvGrpSpPr>
        <p:grpSpPr>
          <a:xfrm>
            <a:off x="667199" y="3477507"/>
            <a:ext cx="515743" cy="515743"/>
            <a:chOff x="3259310" y="2172588"/>
            <a:chExt cx="624049" cy="624049"/>
          </a:xfrm>
        </p:grpSpPr>
        <p:sp>
          <p:nvSpPr>
            <p:cNvPr id="105" name="Oval 104">
              <a:extLst>
                <a:ext uri="{FF2B5EF4-FFF2-40B4-BE49-F238E27FC236}">
                  <a16:creationId xmlns:a16="http://schemas.microsoft.com/office/drawing/2014/main" id="{6C1A2614-2B36-7245-B0D5-19B57818F80F}"/>
                </a:ext>
              </a:extLst>
            </p:cNvPr>
            <p:cNvSpPr/>
            <p:nvPr/>
          </p:nvSpPr>
          <p:spPr>
            <a:xfrm>
              <a:off x="3259310" y="2172588"/>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a:extLst>
                <a:ext uri="{FF2B5EF4-FFF2-40B4-BE49-F238E27FC236}">
                  <a16:creationId xmlns:a16="http://schemas.microsoft.com/office/drawing/2014/main" id="{9BC58CF2-7BEC-2145-B479-67E14C40B61D}"/>
                </a:ext>
              </a:extLst>
            </p:cNvPr>
            <p:cNvSpPr/>
            <p:nvPr/>
          </p:nvSpPr>
          <p:spPr>
            <a:xfrm>
              <a:off x="3565453" y="2588790"/>
              <a:ext cx="39764" cy="42971"/>
            </a:xfrm>
            <a:custGeom>
              <a:avLst/>
              <a:gdLst>
                <a:gd name="connsiteX0" fmla="*/ 11002 w 39764"/>
                <a:gd name="connsiteY0" fmla="*/ 42971 h 42971"/>
                <a:gd name="connsiteX1" fmla="*/ 3390 w 39764"/>
                <a:gd name="connsiteY1" fmla="*/ 40434 h 42971"/>
                <a:gd name="connsiteX2" fmla="*/ 2375 w 39764"/>
                <a:gd name="connsiteY2" fmla="*/ 26226 h 42971"/>
                <a:gd name="connsiteX3" fmla="*/ 22166 w 39764"/>
                <a:gd name="connsiteY3" fmla="*/ 3390 h 42971"/>
                <a:gd name="connsiteX4" fmla="*/ 36375 w 39764"/>
                <a:gd name="connsiteY4" fmla="*/ 2375 h 42971"/>
                <a:gd name="connsiteX5" fmla="*/ 37389 w 39764"/>
                <a:gd name="connsiteY5" fmla="*/ 16584 h 42971"/>
                <a:gd name="connsiteX6" fmla="*/ 17599 w 39764"/>
                <a:gd name="connsiteY6" fmla="*/ 39419 h 42971"/>
                <a:gd name="connsiteX7" fmla="*/ 11002 w 39764"/>
                <a:gd name="connsiteY7" fmla="*/ 42971 h 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64" h="42971">
                  <a:moveTo>
                    <a:pt x="11002" y="42971"/>
                  </a:moveTo>
                  <a:cubicBezTo>
                    <a:pt x="8465" y="42971"/>
                    <a:pt x="5420" y="42464"/>
                    <a:pt x="3390" y="40434"/>
                  </a:cubicBezTo>
                  <a:cubicBezTo>
                    <a:pt x="-669" y="36882"/>
                    <a:pt x="-1177" y="30285"/>
                    <a:pt x="2375" y="26226"/>
                  </a:cubicBezTo>
                  <a:lnTo>
                    <a:pt x="22166" y="3390"/>
                  </a:lnTo>
                  <a:cubicBezTo>
                    <a:pt x="25718" y="-669"/>
                    <a:pt x="32315" y="-1177"/>
                    <a:pt x="36375" y="2375"/>
                  </a:cubicBezTo>
                  <a:cubicBezTo>
                    <a:pt x="40434" y="5928"/>
                    <a:pt x="40942" y="12524"/>
                    <a:pt x="37389" y="16584"/>
                  </a:cubicBezTo>
                  <a:lnTo>
                    <a:pt x="17599" y="39419"/>
                  </a:lnTo>
                  <a:cubicBezTo>
                    <a:pt x="16077" y="41449"/>
                    <a:pt x="13539" y="42464"/>
                    <a:pt x="11002" y="42971"/>
                  </a:cubicBezTo>
                  <a:close/>
                </a:path>
              </a:pathLst>
            </a:custGeom>
            <a:solidFill>
              <a:schemeClr val="tx1"/>
            </a:solidFill>
            <a:ln w="5060"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7C4BABE7-CEAC-4740-972E-1B9823D043E5}"/>
                </a:ext>
              </a:extLst>
            </p:cNvPr>
            <p:cNvSpPr/>
            <p:nvPr/>
          </p:nvSpPr>
          <p:spPr>
            <a:xfrm>
              <a:off x="3531714" y="2568244"/>
              <a:ext cx="48379" cy="51972"/>
            </a:xfrm>
            <a:custGeom>
              <a:avLst/>
              <a:gdLst>
                <a:gd name="connsiteX0" fmla="*/ 13787 w 48379"/>
                <a:gd name="connsiteY0" fmla="*/ 51846 h 51972"/>
                <a:gd name="connsiteX1" fmla="*/ 4146 w 48379"/>
                <a:gd name="connsiteY1" fmla="*/ 48801 h 51972"/>
                <a:gd name="connsiteX2" fmla="*/ 3131 w 48379"/>
                <a:gd name="connsiteY2" fmla="*/ 31040 h 51972"/>
                <a:gd name="connsiteX3" fmla="*/ 26473 w 48379"/>
                <a:gd name="connsiteY3" fmla="*/ 4146 h 51972"/>
                <a:gd name="connsiteX4" fmla="*/ 44234 w 48379"/>
                <a:gd name="connsiteY4" fmla="*/ 3131 h 51972"/>
                <a:gd name="connsiteX5" fmla="*/ 45249 w 48379"/>
                <a:gd name="connsiteY5" fmla="*/ 20891 h 51972"/>
                <a:gd name="connsiteX6" fmla="*/ 21906 w 48379"/>
                <a:gd name="connsiteY6" fmla="*/ 47786 h 51972"/>
                <a:gd name="connsiteX7" fmla="*/ 13787 w 48379"/>
                <a:gd name="connsiteY7" fmla="*/ 51846 h 5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79" h="51972">
                  <a:moveTo>
                    <a:pt x="13787" y="51846"/>
                  </a:moveTo>
                  <a:cubicBezTo>
                    <a:pt x="10235" y="52353"/>
                    <a:pt x="7190" y="51338"/>
                    <a:pt x="4146" y="48801"/>
                  </a:cubicBezTo>
                  <a:cubicBezTo>
                    <a:pt x="-929" y="44234"/>
                    <a:pt x="-1436" y="36115"/>
                    <a:pt x="3131" y="31040"/>
                  </a:cubicBezTo>
                  <a:lnTo>
                    <a:pt x="26473" y="4146"/>
                  </a:lnTo>
                  <a:cubicBezTo>
                    <a:pt x="31040" y="-929"/>
                    <a:pt x="39160" y="-1436"/>
                    <a:pt x="44234" y="3131"/>
                  </a:cubicBezTo>
                  <a:cubicBezTo>
                    <a:pt x="49309" y="7698"/>
                    <a:pt x="49816" y="15817"/>
                    <a:pt x="45249" y="20891"/>
                  </a:cubicBezTo>
                  <a:lnTo>
                    <a:pt x="21906" y="47786"/>
                  </a:lnTo>
                  <a:cubicBezTo>
                    <a:pt x="19876" y="50324"/>
                    <a:pt x="16832" y="51846"/>
                    <a:pt x="13787" y="51846"/>
                  </a:cubicBezTo>
                  <a:close/>
                </a:path>
              </a:pathLst>
            </a:custGeom>
            <a:solidFill>
              <a:schemeClr val="tx1"/>
            </a:solidFill>
            <a:ln w="5060"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D4C8FD3-53C7-BB4F-A34E-0FA73A46A99C}"/>
                </a:ext>
              </a:extLst>
            </p:cNvPr>
            <p:cNvSpPr/>
            <p:nvPr/>
          </p:nvSpPr>
          <p:spPr>
            <a:xfrm>
              <a:off x="3497178" y="2544365"/>
              <a:ext cx="53512" cy="57046"/>
            </a:xfrm>
            <a:custGeom>
              <a:avLst/>
              <a:gdLst>
                <a:gd name="connsiteX0" fmla="*/ 16353 w 53512"/>
                <a:gd name="connsiteY0" fmla="*/ 56949 h 57046"/>
                <a:gd name="connsiteX1" fmla="*/ 5189 w 53512"/>
                <a:gd name="connsiteY1" fmla="*/ 53397 h 57046"/>
                <a:gd name="connsiteX2" fmla="*/ 3667 w 53512"/>
                <a:gd name="connsiteY2" fmla="*/ 32084 h 57046"/>
                <a:gd name="connsiteX3" fmla="*/ 27010 w 53512"/>
                <a:gd name="connsiteY3" fmla="*/ 5189 h 57046"/>
                <a:gd name="connsiteX4" fmla="*/ 48323 w 53512"/>
                <a:gd name="connsiteY4" fmla="*/ 3667 h 57046"/>
                <a:gd name="connsiteX5" fmla="*/ 49845 w 53512"/>
                <a:gd name="connsiteY5" fmla="*/ 24980 h 57046"/>
                <a:gd name="connsiteX6" fmla="*/ 26502 w 53512"/>
                <a:gd name="connsiteY6" fmla="*/ 51875 h 57046"/>
                <a:gd name="connsiteX7" fmla="*/ 16353 w 53512"/>
                <a:gd name="connsiteY7" fmla="*/ 56949 h 5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12" h="57046">
                  <a:moveTo>
                    <a:pt x="16353" y="56949"/>
                  </a:moveTo>
                  <a:cubicBezTo>
                    <a:pt x="12294" y="57457"/>
                    <a:pt x="8234" y="55934"/>
                    <a:pt x="5189" y="53397"/>
                  </a:cubicBezTo>
                  <a:cubicBezTo>
                    <a:pt x="-900" y="47815"/>
                    <a:pt x="-1915" y="38174"/>
                    <a:pt x="3667" y="32084"/>
                  </a:cubicBezTo>
                  <a:lnTo>
                    <a:pt x="27010" y="5189"/>
                  </a:lnTo>
                  <a:cubicBezTo>
                    <a:pt x="32592" y="-900"/>
                    <a:pt x="42233" y="-1915"/>
                    <a:pt x="48323" y="3667"/>
                  </a:cubicBezTo>
                  <a:cubicBezTo>
                    <a:pt x="54412" y="9249"/>
                    <a:pt x="55427" y="18891"/>
                    <a:pt x="49845" y="24980"/>
                  </a:cubicBezTo>
                  <a:lnTo>
                    <a:pt x="26502" y="51875"/>
                  </a:lnTo>
                  <a:cubicBezTo>
                    <a:pt x="23965" y="54920"/>
                    <a:pt x="19905" y="56949"/>
                    <a:pt x="16353" y="56949"/>
                  </a:cubicBezTo>
                  <a:close/>
                </a:path>
              </a:pathLst>
            </a:custGeom>
            <a:solidFill>
              <a:schemeClr val="tx1"/>
            </a:solidFill>
            <a:ln w="5060"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B327868F-E129-694D-97E0-401213981107}"/>
                </a:ext>
              </a:extLst>
            </p:cNvPr>
            <p:cNvSpPr/>
            <p:nvPr/>
          </p:nvSpPr>
          <p:spPr>
            <a:xfrm>
              <a:off x="3460135" y="2522037"/>
              <a:ext cx="57064" cy="60598"/>
            </a:xfrm>
            <a:custGeom>
              <a:avLst/>
              <a:gdLst>
                <a:gd name="connsiteX0" fmla="*/ 16353 w 57064"/>
                <a:gd name="connsiteY0" fmla="*/ 60501 h 60598"/>
                <a:gd name="connsiteX1" fmla="*/ 5189 w 57064"/>
                <a:gd name="connsiteY1" fmla="*/ 56949 h 60598"/>
                <a:gd name="connsiteX2" fmla="*/ 3667 w 57064"/>
                <a:gd name="connsiteY2" fmla="*/ 35636 h 60598"/>
                <a:gd name="connsiteX3" fmla="*/ 30562 w 57064"/>
                <a:gd name="connsiteY3" fmla="*/ 5189 h 60598"/>
                <a:gd name="connsiteX4" fmla="*/ 51875 w 57064"/>
                <a:gd name="connsiteY4" fmla="*/ 3667 h 60598"/>
                <a:gd name="connsiteX5" fmla="*/ 53397 w 57064"/>
                <a:gd name="connsiteY5" fmla="*/ 24980 h 60598"/>
                <a:gd name="connsiteX6" fmla="*/ 26502 w 57064"/>
                <a:gd name="connsiteY6" fmla="*/ 55427 h 60598"/>
                <a:gd name="connsiteX7" fmla="*/ 16353 w 57064"/>
                <a:gd name="connsiteY7" fmla="*/ 60501 h 6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64" h="60598">
                  <a:moveTo>
                    <a:pt x="16353" y="60501"/>
                  </a:moveTo>
                  <a:cubicBezTo>
                    <a:pt x="12294" y="61009"/>
                    <a:pt x="8234" y="59487"/>
                    <a:pt x="5189" y="56949"/>
                  </a:cubicBezTo>
                  <a:cubicBezTo>
                    <a:pt x="-900" y="51367"/>
                    <a:pt x="-1915" y="41726"/>
                    <a:pt x="3667" y="35636"/>
                  </a:cubicBezTo>
                  <a:lnTo>
                    <a:pt x="30562" y="5189"/>
                  </a:lnTo>
                  <a:cubicBezTo>
                    <a:pt x="36144" y="-900"/>
                    <a:pt x="45785" y="-1915"/>
                    <a:pt x="51875" y="3667"/>
                  </a:cubicBezTo>
                  <a:cubicBezTo>
                    <a:pt x="57964" y="9249"/>
                    <a:pt x="58979" y="18891"/>
                    <a:pt x="53397" y="24980"/>
                  </a:cubicBezTo>
                  <a:lnTo>
                    <a:pt x="26502" y="55427"/>
                  </a:lnTo>
                  <a:cubicBezTo>
                    <a:pt x="23458" y="58472"/>
                    <a:pt x="19905" y="59994"/>
                    <a:pt x="16353" y="60501"/>
                  </a:cubicBezTo>
                  <a:close/>
                </a:path>
              </a:pathLst>
            </a:custGeom>
            <a:solidFill>
              <a:schemeClr val="tx1"/>
            </a:solidFill>
            <a:ln w="5060"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176230D-86DC-A342-8F08-363973975B31}"/>
                </a:ext>
              </a:extLst>
            </p:cNvPr>
            <p:cNvSpPr/>
            <p:nvPr/>
          </p:nvSpPr>
          <p:spPr>
            <a:xfrm>
              <a:off x="3710890" y="2366355"/>
              <a:ext cx="101529" cy="120812"/>
            </a:xfrm>
            <a:custGeom>
              <a:avLst/>
              <a:gdLst>
                <a:gd name="connsiteX0" fmla="*/ 101530 w 101529"/>
                <a:gd name="connsiteY0" fmla="*/ 95401 h 120812"/>
                <a:gd name="connsiteX1" fmla="*/ 62456 w 101529"/>
                <a:gd name="connsiteY1" fmla="*/ 119251 h 120812"/>
                <a:gd name="connsiteX2" fmla="*/ 48755 w 101529"/>
                <a:gd name="connsiteY2" fmla="*/ 115699 h 120812"/>
                <a:gd name="connsiteX3" fmla="*/ 1562 w 101529"/>
                <a:gd name="connsiteY3" fmla="*/ 37551 h 120812"/>
                <a:gd name="connsiteX4" fmla="*/ 5114 w 101529"/>
                <a:gd name="connsiteY4" fmla="*/ 23850 h 120812"/>
                <a:gd name="connsiteX5" fmla="*/ 44188 w 101529"/>
                <a:gd name="connsiteY5" fmla="*/ 0 h 120812"/>
                <a:gd name="connsiteX6" fmla="*/ 101530 w 101529"/>
                <a:gd name="connsiteY6" fmla="*/ 95401 h 12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29" h="120812">
                  <a:moveTo>
                    <a:pt x="101530" y="95401"/>
                  </a:moveTo>
                  <a:lnTo>
                    <a:pt x="62456" y="119251"/>
                  </a:lnTo>
                  <a:cubicBezTo>
                    <a:pt x="57889" y="122295"/>
                    <a:pt x="51292" y="120773"/>
                    <a:pt x="48755" y="115699"/>
                  </a:cubicBezTo>
                  <a:lnTo>
                    <a:pt x="1562" y="37551"/>
                  </a:lnTo>
                  <a:cubicBezTo>
                    <a:pt x="-1483" y="32984"/>
                    <a:pt x="40" y="26387"/>
                    <a:pt x="5114" y="23850"/>
                  </a:cubicBezTo>
                  <a:lnTo>
                    <a:pt x="44188" y="0"/>
                  </a:lnTo>
                  <a:lnTo>
                    <a:pt x="101530" y="95401"/>
                  </a:lnTo>
                  <a:close/>
                </a:path>
              </a:pathLst>
            </a:custGeom>
            <a:solidFill>
              <a:schemeClr val="tx1"/>
            </a:solidFill>
            <a:ln w="5060"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BAF3523-06F3-F841-88F4-1EBA6DED543F}"/>
                </a:ext>
              </a:extLst>
            </p:cNvPr>
            <p:cNvSpPr/>
            <p:nvPr/>
          </p:nvSpPr>
          <p:spPr>
            <a:xfrm>
              <a:off x="3534791" y="2407383"/>
              <a:ext cx="214704" cy="119326"/>
            </a:xfrm>
            <a:custGeom>
              <a:avLst/>
              <a:gdLst>
                <a:gd name="connsiteX0" fmla="*/ 171572 w 214704"/>
                <a:gd name="connsiteY0" fmla="*/ 6672 h 119326"/>
                <a:gd name="connsiteX1" fmla="*/ 65007 w 214704"/>
                <a:gd name="connsiteY1" fmla="*/ 583 h 119326"/>
                <a:gd name="connsiteX2" fmla="*/ 62470 w 214704"/>
                <a:gd name="connsiteY2" fmla="*/ 76 h 119326"/>
                <a:gd name="connsiteX3" fmla="*/ 45216 w 214704"/>
                <a:gd name="connsiteY3" fmla="*/ 6672 h 119326"/>
                <a:gd name="connsiteX4" fmla="*/ 5128 w 214704"/>
                <a:gd name="connsiteY4" fmla="*/ 52343 h 119326"/>
                <a:gd name="connsiteX5" fmla="*/ 7158 w 214704"/>
                <a:gd name="connsiteY5" fmla="*/ 80760 h 119326"/>
                <a:gd name="connsiteX6" fmla="*/ 22381 w 214704"/>
                <a:gd name="connsiteY6" fmla="*/ 85835 h 119326"/>
                <a:gd name="connsiteX7" fmla="*/ 36082 w 214704"/>
                <a:gd name="connsiteY7" fmla="*/ 78730 h 119326"/>
                <a:gd name="connsiteX8" fmla="*/ 77693 w 214704"/>
                <a:gd name="connsiteY8" fmla="*/ 31030 h 119326"/>
                <a:gd name="connsiteX9" fmla="*/ 172586 w 214704"/>
                <a:gd name="connsiteY9" fmla="*/ 112730 h 119326"/>
                <a:gd name="connsiteX10" fmla="*/ 172586 w 214704"/>
                <a:gd name="connsiteY10" fmla="*/ 112730 h 119326"/>
                <a:gd name="connsiteX11" fmla="*/ 172586 w 214704"/>
                <a:gd name="connsiteY11" fmla="*/ 112730 h 119326"/>
                <a:gd name="connsiteX12" fmla="*/ 178168 w 214704"/>
                <a:gd name="connsiteY12" fmla="*/ 119326 h 119326"/>
                <a:gd name="connsiteX13" fmla="*/ 214705 w 214704"/>
                <a:gd name="connsiteY13" fmla="*/ 77208 h 119326"/>
                <a:gd name="connsiteX14" fmla="*/ 171572 w 214704"/>
                <a:gd name="connsiteY14" fmla="*/ 6672 h 11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704" h="119326">
                  <a:moveTo>
                    <a:pt x="171572" y="6672"/>
                  </a:moveTo>
                  <a:cubicBezTo>
                    <a:pt x="129453" y="21896"/>
                    <a:pt x="99006" y="7180"/>
                    <a:pt x="65007" y="583"/>
                  </a:cubicBezTo>
                  <a:cubicBezTo>
                    <a:pt x="64500" y="583"/>
                    <a:pt x="62470" y="76"/>
                    <a:pt x="62470" y="76"/>
                  </a:cubicBezTo>
                  <a:cubicBezTo>
                    <a:pt x="56380" y="-432"/>
                    <a:pt x="49784" y="1598"/>
                    <a:pt x="45216" y="6672"/>
                  </a:cubicBezTo>
                  <a:lnTo>
                    <a:pt x="5128" y="52343"/>
                  </a:lnTo>
                  <a:cubicBezTo>
                    <a:pt x="-2484" y="60970"/>
                    <a:pt x="-1469" y="73656"/>
                    <a:pt x="7158" y="80760"/>
                  </a:cubicBezTo>
                  <a:cubicBezTo>
                    <a:pt x="11725" y="84312"/>
                    <a:pt x="16799" y="86342"/>
                    <a:pt x="22381" y="85835"/>
                  </a:cubicBezTo>
                  <a:cubicBezTo>
                    <a:pt x="27456" y="85327"/>
                    <a:pt x="32530" y="83297"/>
                    <a:pt x="36082" y="78730"/>
                  </a:cubicBezTo>
                  <a:cubicBezTo>
                    <a:pt x="36082" y="78730"/>
                    <a:pt x="77693" y="31030"/>
                    <a:pt x="77693" y="31030"/>
                  </a:cubicBezTo>
                  <a:lnTo>
                    <a:pt x="172586" y="112730"/>
                  </a:lnTo>
                  <a:lnTo>
                    <a:pt x="172586" y="112730"/>
                  </a:lnTo>
                  <a:lnTo>
                    <a:pt x="172586" y="112730"/>
                  </a:lnTo>
                  <a:cubicBezTo>
                    <a:pt x="175124" y="115267"/>
                    <a:pt x="176139" y="116282"/>
                    <a:pt x="178168" y="119326"/>
                  </a:cubicBezTo>
                  <a:lnTo>
                    <a:pt x="214705" y="77208"/>
                  </a:lnTo>
                  <a:lnTo>
                    <a:pt x="171572" y="6672"/>
                  </a:lnTo>
                  <a:close/>
                </a:path>
              </a:pathLst>
            </a:custGeom>
            <a:solidFill>
              <a:schemeClr val="tx1"/>
            </a:solidFill>
            <a:ln w="5060"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E82E22D3-4839-D847-9FE8-444792930556}"/>
                </a:ext>
              </a:extLst>
            </p:cNvPr>
            <p:cNvSpPr/>
            <p:nvPr/>
          </p:nvSpPr>
          <p:spPr>
            <a:xfrm>
              <a:off x="3371256" y="2371644"/>
              <a:ext cx="101529" cy="120812"/>
            </a:xfrm>
            <a:custGeom>
              <a:avLst/>
              <a:gdLst>
                <a:gd name="connsiteX0" fmla="*/ 0 w 101529"/>
                <a:gd name="connsiteY0" fmla="*/ 95401 h 120812"/>
                <a:gd name="connsiteX1" fmla="*/ 39074 w 101529"/>
                <a:gd name="connsiteY1" fmla="*/ 119251 h 120812"/>
                <a:gd name="connsiteX2" fmla="*/ 52775 w 101529"/>
                <a:gd name="connsiteY2" fmla="*/ 115699 h 120812"/>
                <a:gd name="connsiteX3" fmla="*/ 99968 w 101529"/>
                <a:gd name="connsiteY3" fmla="*/ 37551 h 120812"/>
                <a:gd name="connsiteX4" fmla="*/ 96416 w 101529"/>
                <a:gd name="connsiteY4" fmla="*/ 23850 h 120812"/>
                <a:gd name="connsiteX5" fmla="*/ 57849 w 101529"/>
                <a:gd name="connsiteY5" fmla="*/ 0 h 120812"/>
                <a:gd name="connsiteX6" fmla="*/ 0 w 101529"/>
                <a:gd name="connsiteY6" fmla="*/ 95401 h 12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29" h="120812">
                  <a:moveTo>
                    <a:pt x="0" y="95401"/>
                  </a:moveTo>
                  <a:lnTo>
                    <a:pt x="39074" y="119251"/>
                  </a:lnTo>
                  <a:cubicBezTo>
                    <a:pt x="43641" y="122295"/>
                    <a:pt x="50238" y="120773"/>
                    <a:pt x="52775" y="115699"/>
                  </a:cubicBezTo>
                  <a:lnTo>
                    <a:pt x="99968" y="37551"/>
                  </a:lnTo>
                  <a:cubicBezTo>
                    <a:pt x="103012" y="32984"/>
                    <a:pt x="101490" y="26387"/>
                    <a:pt x="96416" y="23850"/>
                  </a:cubicBezTo>
                  <a:lnTo>
                    <a:pt x="57849" y="0"/>
                  </a:lnTo>
                  <a:lnTo>
                    <a:pt x="0" y="95401"/>
                  </a:lnTo>
                  <a:close/>
                </a:path>
              </a:pathLst>
            </a:custGeom>
            <a:solidFill>
              <a:schemeClr val="tx1">
                <a:lumMod val="75000"/>
                <a:lumOff val="25000"/>
              </a:schemeClr>
            </a:solidFill>
            <a:ln w="5060"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32453E3F-C7CB-5A46-91D3-13206406F4AE}"/>
                </a:ext>
              </a:extLst>
            </p:cNvPr>
            <p:cNvSpPr/>
            <p:nvPr/>
          </p:nvSpPr>
          <p:spPr>
            <a:xfrm>
              <a:off x="3433673" y="2417315"/>
              <a:ext cx="272078" cy="218301"/>
            </a:xfrm>
            <a:custGeom>
              <a:avLst/>
              <a:gdLst>
                <a:gd name="connsiteX0" fmla="*/ 266411 w 272078"/>
                <a:gd name="connsiteY0" fmla="*/ 116206 h 218301"/>
                <a:gd name="connsiteX1" fmla="*/ 184712 w 272078"/>
                <a:gd name="connsiteY1" fmla="*/ 46178 h 218301"/>
                <a:gd name="connsiteX2" fmla="*/ 179130 w 272078"/>
                <a:gd name="connsiteY2" fmla="*/ 41103 h 218301"/>
                <a:gd name="connsiteX3" fmla="*/ 144116 w 272078"/>
                <a:gd name="connsiteY3" fmla="*/ 81192 h 218301"/>
                <a:gd name="connsiteX4" fmla="*/ 123818 w 272078"/>
                <a:gd name="connsiteY4" fmla="*/ 91341 h 218301"/>
                <a:gd name="connsiteX5" fmla="*/ 121281 w 272078"/>
                <a:gd name="connsiteY5" fmla="*/ 91341 h 218301"/>
                <a:gd name="connsiteX6" fmla="*/ 101490 w 272078"/>
                <a:gd name="connsiteY6" fmla="*/ 83729 h 218301"/>
                <a:gd name="connsiteX7" fmla="*/ 98445 w 272078"/>
                <a:gd name="connsiteY7" fmla="*/ 40596 h 218301"/>
                <a:gd name="connsiteX8" fmla="*/ 128385 w 272078"/>
                <a:gd name="connsiteY8" fmla="*/ 6089 h 218301"/>
                <a:gd name="connsiteX9" fmla="*/ 44148 w 272078"/>
                <a:gd name="connsiteY9" fmla="*/ 0 h 218301"/>
                <a:gd name="connsiteX10" fmla="*/ 0 w 272078"/>
                <a:gd name="connsiteY10" fmla="*/ 73073 h 218301"/>
                <a:gd name="connsiteX11" fmla="*/ 34507 w 272078"/>
                <a:gd name="connsiteY11" fmla="*/ 113161 h 218301"/>
                <a:gd name="connsiteX12" fmla="*/ 47700 w 272078"/>
                <a:gd name="connsiteY12" fmla="*/ 97938 h 218301"/>
                <a:gd name="connsiteX13" fmla="*/ 66983 w 272078"/>
                <a:gd name="connsiteY13" fmla="*/ 89311 h 218301"/>
                <a:gd name="connsiteX14" fmla="*/ 66983 w 272078"/>
                <a:gd name="connsiteY14" fmla="*/ 89311 h 218301"/>
                <a:gd name="connsiteX15" fmla="*/ 83729 w 272078"/>
                <a:gd name="connsiteY15" fmla="*/ 95401 h 218301"/>
                <a:gd name="connsiteX16" fmla="*/ 92356 w 272078"/>
                <a:gd name="connsiteY16" fmla="*/ 113669 h 218301"/>
                <a:gd name="connsiteX17" fmla="*/ 100983 w 272078"/>
                <a:gd name="connsiteY17" fmla="*/ 112146 h 218301"/>
                <a:gd name="connsiteX18" fmla="*/ 117728 w 272078"/>
                <a:gd name="connsiteY18" fmla="*/ 118236 h 218301"/>
                <a:gd name="connsiteX19" fmla="*/ 126355 w 272078"/>
                <a:gd name="connsiteY19" fmla="*/ 137012 h 218301"/>
                <a:gd name="connsiteX20" fmla="*/ 132952 w 272078"/>
                <a:gd name="connsiteY20" fmla="*/ 135997 h 218301"/>
                <a:gd name="connsiteX21" fmla="*/ 132952 w 272078"/>
                <a:gd name="connsiteY21" fmla="*/ 135997 h 218301"/>
                <a:gd name="connsiteX22" fmla="*/ 148175 w 272078"/>
                <a:gd name="connsiteY22" fmla="*/ 141579 h 218301"/>
                <a:gd name="connsiteX23" fmla="*/ 155787 w 272078"/>
                <a:gd name="connsiteY23" fmla="*/ 157310 h 218301"/>
                <a:gd name="connsiteX24" fmla="*/ 161369 w 272078"/>
                <a:gd name="connsiteY24" fmla="*/ 156295 h 218301"/>
                <a:gd name="connsiteX25" fmla="*/ 161369 w 272078"/>
                <a:gd name="connsiteY25" fmla="*/ 156295 h 218301"/>
                <a:gd name="connsiteX26" fmla="*/ 174563 w 272078"/>
                <a:gd name="connsiteY26" fmla="*/ 161369 h 218301"/>
                <a:gd name="connsiteX27" fmla="*/ 181667 w 272078"/>
                <a:gd name="connsiteY27" fmla="*/ 175070 h 218301"/>
                <a:gd name="connsiteX28" fmla="*/ 176593 w 272078"/>
                <a:gd name="connsiteY28" fmla="*/ 189786 h 218301"/>
                <a:gd name="connsiteX29" fmla="*/ 159339 w 272078"/>
                <a:gd name="connsiteY29" fmla="*/ 209577 h 218301"/>
                <a:gd name="connsiteX30" fmla="*/ 166444 w 272078"/>
                <a:gd name="connsiteY30" fmla="*/ 215159 h 218301"/>
                <a:gd name="connsiteX31" fmla="*/ 178622 w 272078"/>
                <a:gd name="connsiteY31" fmla="*/ 218204 h 218301"/>
                <a:gd name="connsiteX32" fmla="*/ 196891 w 272078"/>
                <a:gd name="connsiteY32" fmla="*/ 196383 h 218301"/>
                <a:gd name="connsiteX33" fmla="*/ 196891 w 272078"/>
                <a:gd name="connsiteY33" fmla="*/ 195876 h 218301"/>
                <a:gd name="connsiteX34" fmla="*/ 201965 w 272078"/>
                <a:gd name="connsiteY34" fmla="*/ 196383 h 218301"/>
                <a:gd name="connsiteX35" fmla="*/ 220233 w 272078"/>
                <a:gd name="connsiteY35" fmla="*/ 174563 h 218301"/>
                <a:gd name="connsiteX36" fmla="*/ 220233 w 272078"/>
                <a:gd name="connsiteY36" fmla="*/ 174055 h 218301"/>
                <a:gd name="connsiteX37" fmla="*/ 225308 w 272078"/>
                <a:gd name="connsiteY37" fmla="*/ 174563 h 218301"/>
                <a:gd name="connsiteX38" fmla="*/ 243576 w 272078"/>
                <a:gd name="connsiteY38" fmla="*/ 152742 h 218301"/>
                <a:gd name="connsiteX39" fmla="*/ 243069 w 272078"/>
                <a:gd name="connsiteY39" fmla="*/ 149698 h 218301"/>
                <a:gd name="connsiteX40" fmla="*/ 253725 w 272078"/>
                <a:gd name="connsiteY40" fmla="*/ 151728 h 218301"/>
                <a:gd name="connsiteX41" fmla="*/ 271993 w 272078"/>
                <a:gd name="connsiteY41" fmla="*/ 129907 h 218301"/>
                <a:gd name="connsiteX42" fmla="*/ 266411 w 272078"/>
                <a:gd name="connsiteY42" fmla="*/ 116206 h 21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72078" h="218301">
                  <a:moveTo>
                    <a:pt x="266411" y="116206"/>
                  </a:moveTo>
                  <a:lnTo>
                    <a:pt x="184712" y="46178"/>
                  </a:lnTo>
                  <a:lnTo>
                    <a:pt x="179130" y="41103"/>
                  </a:lnTo>
                  <a:lnTo>
                    <a:pt x="144116" y="81192"/>
                  </a:lnTo>
                  <a:cubicBezTo>
                    <a:pt x="139041" y="87281"/>
                    <a:pt x="131937" y="90834"/>
                    <a:pt x="123818" y="91341"/>
                  </a:cubicBezTo>
                  <a:cubicBezTo>
                    <a:pt x="122803" y="91341"/>
                    <a:pt x="121788" y="91341"/>
                    <a:pt x="121281" y="91341"/>
                  </a:cubicBezTo>
                  <a:cubicBezTo>
                    <a:pt x="113669" y="91341"/>
                    <a:pt x="106565" y="88804"/>
                    <a:pt x="101490" y="83729"/>
                  </a:cubicBezTo>
                  <a:cubicBezTo>
                    <a:pt x="88804" y="72565"/>
                    <a:pt x="87789" y="53282"/>
                    <a:pt x="98445" y="40596"/>
                  </a:cubicBezTo>
                  <a:lnTo>
                    <a:pt x="128385" y="6089"/>
                  </a:lnTo>
                  <a:cubicBezTo>
                    <a:pt x="105042" y="3045"/>
                    <a:pt x="75103" y="15224"/>
                    <a:pt x="44148" y="0"/>
                  </a:cubicBezTo>
                  <a:lnTo>
                    <a:pt x="0" y="73073"/>
                  </a:lnTo>
                  <a:lnTo>
                    <a:pt x="34507" y="113161"/>
                  </a:lnTo>
                  <a:lnTo>
                    <a:pt x="47700" y="97938"/>
                  </a:lnTo>
                  <a:cubicBezTo>
                    <a:pt x="52267" y="92356"/>
                    <a:pt x="59372" y="89311"/>
                    <a:pt x="66983" y="89311"/>
                  </a:cubicBezTo>
                  <a:lnTo>
                    <a:pt x="66983" y="89311"/>
                  </a:lnTo>
                  <a:cubicBezTo>
                    <a:pt x="73073" y="89311"/>
                    <a:pt x="79162" y="91341"/>
                    <a:pt x="83729" y="95401"/>
                  </a:cubicBezTo>
                  <a:cubicBezTo>
                    <a:pt x="89311" y="99968"/>
                    <a:pt x="91848" y="106565"/>
                    <a:pt x="92356" y="113669"/>
                  </a:cubicBezTo>
                  <a:cubicBezTo>
                    <a:pt x="94893" y="112654"/>
                    <a:pt x="97938" y="112146"/>
                    <a:pt x="100983" y="112146"/>
                  </a:cubicBezTo>
                  <a:cubicBezTo>
                    <a:pt x="107072" y="112146"/>
                    <a:pt x="113161" y="114176"/>
                    <a:pt x="117728" y="118236"/>
                  </a:cubicBezTo>
                  <a:cubicBezTo>
                    <a:pt x="123310" y="123310"/>
                    <a:pt x="126355" y="129907"/>
                    <a:pt x="126355" y="137012"/>
                  </a:cubicBezTo>
                  <a:cubicBezTo>
                    <a:pt x="128385" y="136504"/>
                    <a:pt x="130922" y="135997"/>
                    <a:pt x="132952" y="135997"/>
                  </a:cubicBezTo>
                  <a:lnTo>
                    <a:pt x="132952" y="135997"/>
                  </a:lnTo>
                  <a:cubicBezTo>
                    <a:pt x="138534" y="135997"/>
                    <a:pt x="143608" y="138026"/>
                    <a:pt x="148175" y="141579"/>
                  </a:cubicBezTo>
                  <a:cubicBezTo>
                    <a:pt x="152742" y="145638"/>
                    <a:pt x="155280" y="151220"/>
                    <a:pt x="155787" y="157310"/>
                  </a:cubicBezTo>
                  <a:cubicBezTo>
                    <a:pt x="157310" y="156802"/>
                    <a:pt x="159339" y="156295"/>
                    <a:pt x="161369" y="156295"/>
                  </a:cubicBezTo>
                  <a:lnTo>
                    <a:pt x="161369" y="156295"/>
                  </a:lnTo>
                  <a:cubicBezTo>
                    <a:pt x="166444" y="156295"/>
                    <a:pt x="171011" y="157817"/>
                    <a:pt x="174563" y="161369"/>
                  </a:cubicBezTo>
                  <a:cubicBezTo>
                    <a:pt x="178622" y="164921"/>
                    <a:pt x="181160" y="169996"/>
                    <a:pt x="181667" y="175070"/>
                  </a:cubicBezTo>
                  <a:cubicBezTo>
                    <a:pt x="182175" y="180652"/>
                    <a:pt x="180145" y="185727"/>
                    <a:pt x="176593" y="189786"/>
                  </a:cubicBezTo>
                  <a:lnTo>
                    <a:pt x="159339" y="209577"/>
                  </a:lnTo>
                  <a:lnTo>
                    <a:pt x="166444" y="215159"/>
                  </a:lnTo>
                  <a:cubicBezTo>
                    <a:pt x="169996" y="217189"/>
                    <a:pt x="174055" y="218711"/>
                    <a:pt x="178622" y="218204"/>
                  </a:cubicBezTo>
                  <a:cubicBezTo>
                    <a:pt x="189786" y="217189"/>
                    <a:pt x="197906" y="207547"/>
                    <a:pt x="196891" y="196383"/>
                  </a:cubicBezTo>
                  <a:cubicBezTo>
                    <a:pt x="196891" y="196383"/>
                    <a:pt x="196891" y="195876"/>
                    <a:pt x="196891" y="195876"/>
                  </a:cubicBezTo>
                  <a:cubicBezTo>
                    <a:pt x="198413" y="196383"/>
                    <a:pt x="200443" y="196383"/>
                    <a:pt x="201965" y="196383"/>
                  </a:cubicBezTo>
                  <a:cubicBezTo>
                    <a:pt x="213129" y="195368"/>
                    <a:pt x="221248" y="185727"/>
                    <a:pt x="220233" y="174563"/>
                  </a:cubicBezTo>
                  <a:cubicBezTo>
                    <a:pt x="220233" y="174563"/>
                    <a:pt x="220233" y="174055"/>
                    <a:pt x="220233" y="174055"/>
                  </a:cubicBezTo>
                  <a:cubicBezTo>
                    <a:pt x="221756" y="174563"/>
                    <a:pt x="223785" y="174563"/>
                    <a:pt x="225308" y="174563"/>
                  </a:cubicBezTo>
                  <a:cubicBezTo>
                    <a:pt x="236472" y="173548"/>
                    <a:pt x="244591" y="163906"/>
                    <a:pt x="243576" y="152742"/>
                  </a:cubicBezTo>
                  <a:cubicBezTo>
                    <a:pt x="243576" y="151728"/>
                    <a:pt x="243069" y="150713"/>
                    <a:pt x="243069" y="149698"/>
                  </a:cubicBezTo>
                  <a:cubicBezTo>
                    <a:pt x="246113" y="151220"/>
                    <a:pt x="249665" y="152235"/>
                    <a:pt x="253725" y="151728"/>
                  </a:cubicBezTo>
                  <a:cubicBezTo>
                    <a:pt x="264889" y="150713"/>
                    <a:pt x="273008" y="141071"/>
                    <a:pt x="271993" y="129907"/>
                  </a:cubicBezTo>
                  <a:cubicBezTo>
                    <a:pt x="272501" y="124325"/>
                    <a:pt x="269963" y="119758"/>
                    <a:pt x="266411" y="116206"/>
                  </a:cubicBezTo>
                  <a:close/>
                </a:path>
              </a:pathLst>
            </a:custGeom>
            <a:solidFill>
              <a:schemeClr val="tx1">
                <a:lumMod val="75000"/>
                <a:lumOff val="25000"/>
              </a:schemeClr>
            </a:solidFill>
            <a:ln w="5060" cap="flat">
              <a:noFill/>
              <a:prstDash val="solid"/>
              <a:miter/>
            </a:ln>
          </p:spPr>
          <p:txBody>
            <a:bodyPr rtlCol="0" anchor="ctr"/>
            <a:lstStyle/>
            <a:p>
              <a:endParaRPr lang="en-US"/>
            </a:p>
          </p:txBody>
        </p:sp>
      </p:grpSp>
      <p:grpSp>
        <p:nvGrpSpPr>
          <p:cNvPr id="114" name="Group 113">
            <a:extLst>
              <a:ext uri="{FF2B5EF4-FFF2-40B4-BE49-F238E27FC236}">
                <a16:creationId xmlns:a16="http://schemas.microsoft.com/office/drawing/2014/main" id="{BE78D2A8-3FF6-4F47-8721-9DCC9C3DA1C7}"/>
              </a:ext>
            </a:extLst>
          </p:cNvPr>
          <p:cNvGrpSpPr/>
          <p:nvPr/>
        </p:nvGrpSpPr>
        <p:grpSpPr>
          <a:xfrm>
            <a:off x="1064632" y="4787752"/>
            <a:ext cx="515743" cy="515743"/>
            <a:chOff x="3899960" y="2904070"/>
            <a:chExt cx="624049" cy="624049"/>
          </a:xfrm>
        </p:grpSpPr>
        <p:sp>
          <p:nvSpPr>
            <p:cNvPr id="115" name="Oval 114">
              <a:extLst>
                <a:ext uri="{FF2B5EF4-FFF2-40B4-BE49-F238E27FC236}">
                  <a16:creationId xmlns:a16="http://schemas.microsoft.com/office/drawing/2014/main" id="{1593105A-B1BB-5F4A-BB8B-F149564A33F8}"/>
                </a:ext>
              </a:extLst>
            </p:cNvPr>
            <p:cNvSpPr/>
            <p:nvPr/>
          </p:nvSpPr>
          <p:spPr>
            <a:xfrm>
              <a:off x="3899960" y="2904070"/>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a:extLst>
                <a:ext uri="{FF2B5EF4-FFF2-40B4-BE49-F238E27FC236}">
                  <a16:creationId xmlns:a16="http://schemas.microsoft.com/office/drawing/2014/main" id="{1613B82B-6F92-894F-89A7-2A6024BA0F55}"/>
                </a:ext>
              </a:extLst>
            </p:cNvPr>
            <p:cNvSpPr/>
            <p:nvPr/>
          </p:nvSpPr>
          <p:spPr>
            <a:xfrm>
              <a:off x="4029305" y="3042968"/>
              <a:ext cx="400050" cy="208597"/>
            </a:xfrm>
            <a:custGeom>
              <a:avLst/>
              <a:gdLst>
                <a:gd name="connsiteX0" fmla="*/ 314325 w 400050"/>
                <a:gd name="connsiteY0" fmla="*/ 108585 h 208597"/>
                <a:gd name="connsiteX1" fmla="*/ 314325 w 400050"/>
                <a:gd name="connsiteY1" fmla="*/ 28575 h 208597"/>
                <a:gd name="connsiteX2" fmla="*/ 276225 w 400050"/>
                <a:gd name="connsiteY2" fmla="*/ 28575 h 208597"/>
                <a:gd name="connsiteX3" fmla="*/ 276225 w 400050"/>
                <a:gd name="connsiteY3" fmla="*/ 72390 h 208597"/>
                <a:gd name="connsiteX4" fmla="*/ 200025 w 400050"/>
                <a:gd name="connsiteY4" fmla="*/ 0 h 208597"/>
                <a:gd name="connsiteX5" fmla="*/ 200025 w 400050"/>
                <a:gd name="connsiteY5" fmla="*/ 0 h 208597"/>
                <a:gd name="connsiteX6" fmla="*/ 0 w 400050"/>
                <a:gd name="connsiteY6" fmla="*/ 190500 h 208597"/>
                <a:gd name="connsiteX7" fmla="*/ 21431 w 400050"/>
                <a:gd name="connsiteY7" fmla="*/ 208598 h 208597"/>
                <a:gd name="connsiteX8" fmla="*/ 200025 w 400050"/>
                <a:gd name="connsiteY8" fmla="*/ 39053 h 208597"/>
                <a:gd name="connsiteX9" fmla="*/ 200025 w 400050"/>
                <a:gd name="connsiteY9" fmla="*/ 39053 h 208597"/>
                <a:gd name="connsiteX10" fmla="*/ 378619 w 400050"/>
                <a:gd name="connsiteY10" fmla="*/ 208598 h 208597"/>
                <a:gd name="connsiteX11" fmla="*/ 400050 w 400050"/>
                <a:gd name="connsiteY11" fmla="*/ 19050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08597">
                  <a:moveTo>
                    <a:pt x="314325" y="108585"/>
                  </a:moveTo>
                  <a:lnTo>
                    <a:pt x="314325" y="28575"/>
                  </a:lnTo>
                  <a:lnTo>
                    <a:pt x="276225" y="28575"/>
                  </a:lnTo>
                  <a:lnTo>
                    <a:pt x="276225" y="72390"/>
                  </a:lnTo>
                  <a:lnTo>
                    <a:pt x="200025" y="0"/>
                  </a:lnTo>
                  <a:lnTo>
                    <a:pt x="200025" y="0"/>
                  </a:lnTo>
                  <a:lnTo>
                    <a:pt x="0" y="190500"/>
                  </a:lnTo>
                  <a:lnTo>
                    <a:pt x="21431" y="208598"/>
                  </a:lnTo>
                  <a:lnTo>
                    <a:pt x="200025" y="39053"/>
                  </a:lnTo>
                  <a:lnTo>
                    <a:pt x="200025" y="39053"/>
                  </a:lnTo>
                  <a:lnTo>
                    <a:pt x="378619" y="208598"/>
                  </a:lnTo>
                  <a:lnTo>
                    <a:pt x="400050" y="190500"/>
                  </a:lnTo>
                  <a:close/>
                </a:path>
              </a:pathLst>
            </a:custGeom>
            <a:solidFill>
              <a:schemeClr val="accent1"/>
            </a:solidFill>
            <a:ln w="476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8E1B7DA-0456-8E46-807B-83112914808D}"/>
                </a:ext>
              </a:extLst>
            </p:cNvPr>
            <p:cNvSpPr/>
            <p:nvPr/>
          </p:nvSpPr>
          <p:spPr>
            <a:xfrm>
              <a:off x="4086455" y="3081258"/>
              <a:ext cx="285750" cy="277177"/>
            </a:xfrm>
            <a:custGeom>
              <a:avLst/>
              <a:gdLst>
                <a:gd name="connsiteX0" fmla="*/ 0 w 285750"/>
                <a:gd name="connsiteY0" fmla="*/ 135731 h 277177"/>
                <a:gd name="connsiteX1" fmla="*/ 0 w 285750"/>
                <a:gd name="connsiteY1" fmla="*/ 277178 h 277177"/>
                <a:gd name="connsiteX2" fmla="*/ 114300 w 285750"/>
                <a:gd name="connsiteY2" fmla="*/ 277178 h 277177"/>
                <a:gd name="connsiteX3" fmla="*/ 114300 w 285750"/>
                <a:gd name="connsiteY3" fmla="*/ 158115 h 277177"/>
                <a:gd name="connsiteX4" fmla="*/ 171450 w 285750"/>
                <a:gd name="connsiteY4" fmla="*/ 158115 h 277177"/>
                <a:gd name="connsiteX5" fmla="*/ 171450 w 285750"/>
                <a:gd name="connsiteY5" fmla="*/ 277178 h 277177"/>
                <a:gd name="connsiteX6" fmla="*/ 285750 w 285750"/>
                <a:gd name="connsiteY6" fmla="*/ 277178 h 277177"/>
                <a:gd name="connsiteX7" fmla="*/ 285750 w 285750"/>
                <a:gd name="connsiteY7" fmla="*/ 135731 h 277177"/>
                <a:gd name="connsiteX8" fmla="*/ 142875 w 285750"/>
                <a:gd name="connsiteY8" fmla="*/ 0 h 277177"/>
                <a:gd name="connsiteX9" fmla="*/ 0 w 285750"/>
                <a:gd name="connsiteY9" fmla="*/ 135731 h 277177"/>
                <a:gd name="connsiteX10" fmla="*/ 85725 w 285750"/>
                <a:gd name="connsiteY10" fmla="*/ 215265 h 277177"/>
                <a:gd name="connsiteX11" fmla="*/ 28575 w 285750"/>
                <a:gd name="connsiteY11" fmla="*/ 215265 h 277177"/>
                <a:gd name="connsiteX12" fmla="*/ 28575 w 285750"/>
                <a:gd name="connsiteY12" fmla="*/ 158115 h 277177"/>
                <a:gd name="connsiteX13" fmla="*/ 85725 w 285750"/>
                <a:gd name="connsiteY13" fmla="*/ 158115 h 277177"/>
                <a:gd name="connsiteX14" fmla="*/ 85725 w 285750"/>
                <a:gd name="connsiteY14" fmla="*/ 215265 h 277177"/>
                <a:gd name="connsiteX15" fmla="*/ 200025 w 285750"/>
                <a:gd name="connsiteY15" fmla="*/ 158115 h 277177"/>
                <a:gd name="connsiteX16" fmla="*/ 257175 w 285750"/>
                <a:gd name="connsiteY16" fmla="*/ 158115 h 277177"/>
                <a:gd name="connsiteX17" fmla="*/ 257175 w 285750"/>
                <a:gd name="connsiteY17" fmla="*/ 215265 h 277177"/>
                <a:gd name="connsiteX18" fmla="*/ 200025 w 285750"/>
                <a:gd name="connsiteY18" fmla="*/ 215265 h 277177"/>
                <a:gd name="connsiteX19" fmla="*/ 200025 w 285750"/>
                <a:gd name="connsiteY19" fmla="*/ 158115 h 27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5750" h="277177">
                  <a:moveTo>
                    <a:pt x="0" y="135731"/>
                  </a:moveTo>
                  <a:lnTo>
                    <a:pt x="0" y="277178"/>
                  </a:lnTo>
                  <a:lnTo>
                    <a:pt x="114300" y="277178"/>
                  </a:lnTo>
                  <a:lnTo>
                    <a:pt x="114300" y="158115"/>
                  </a:lnTo>
                  <a:lnTo>
                    <a:pt x="171450" y="158115"/>
                  </a:lnTo>
                  <a:lnTo>
                    <a:pt x="171450" y="277178"/>
                  </a:lnTo>
                  <a:lnTo>
                    <a:pt x="285750" y="277178"/>
                  </a:lnTo>
                  <a:lnTo>
                    <a:pt x="285750" y="135731"/>
                  </a:lnTo>
                  <a:lnTo>
                    <a:pt x="142875" y="0"/>
                  </a:lnTo>
                  <a:lnTo>
                    <a:pt x="0" y="135731"/>
                  </a:lnTo>
                  <a:close/>
                  <a:moveTo>
                    <a:pt x="85725" y="215265"/>
                  </a:moveTo>
                  <a:lnTo>
                    <a:pt x="28575" y="215265"/>
                  </a:lnTo>
                  <a:lnTo>
                    <a:pt x="28575" y="158115"/>
                  </a:lnTo>
                  <a:lnTo>
                    <a:pt x="85725" y="158115"/>
                  </a:lnTo>
                  <a:lnTo>
                    <a:pt x="85725" y="215265"/>
                  </a:lnTo>
                  <a:close/>
                  <a:moveTo>
                    <a:pt x="200025" y="158115"/>
                  </a:moveTo>
                  <a:lnTo>
                    <a:pt x="257175" y="158115"/>
                  </a:lnTo>
                  <a:lnTo>
                    <a:pt x="257175" y="215265"/>
                  </a:lnTo>
                  <a:lnTo>
                    <a:pt x="200025" y="215265"/>
                  </a:lnTo>
                  <a:lnTo>
                    <a:pt x="200025" y="158115"/>
                  </a:lnTo>
                  <a:close/>
                </a:path>
              </a:pathLst>
            </a:custGeom>
            <a:solidFill>
              <a:srgbClr val="8096AE"/>
            </a:solidFill>
            <a:ln w="4763" cap="flat">
              <a:noFill/>
              <a:prstDash val="solid"/>
              <a:miter/>
            </a:ln>
          </p:spPr>
          <p:txBody>
            <a:bodyPr rtlCol="0" anchor="ctr"/>
            <a:lstStyle/>
            <a:p>
              <a:endParaRPr lang="en-US"/>
            </a:p>
          </p:txBody>
        </p:sp>
      </p:grpSp>
      <p:grpSp>
        <p:nvGrpSpPr>
          <p:cNvPr id="118" name="Group 117">
            <a:extLst>
              <a:ext uri="{FF2B5EF4-FFF2-40B4-BE49-F238E27FC236}">
                <a16:creationId xmlns:a16="http://schemas.microsoft.com/office/drawing/2014/main" id="{B96930FA-8E4A-A14B-A2E0-94C71740BB58}"/>
              </a:ext>
            </a:extLst>
          </p:cNvPr>
          <p:cNvGrpSpPr/>
          <p:nvPr/>
        </p:nvGrpSpPr>
        <p:grpSpPr>
          <a:xfrm>
            <a:off x="3621751" y="4787752"/>
            <a:ext cx="515743" cy="515743"/>
            <a:chOff x="4007130" y="3837318"/>
            <a:chExt cx="624049" cy="624049"/>
          </a:xfrm>
        </p:grpSpPr>
        <p:sp>
          <p:nvSpPr>
            <p:cNvPr id="119" name="Oval 118">
              <a:extLst>
                <a:ext uri="{FF2B5EF4-FFF2-40B4-BE49-F238E27FC236}">
                  <a16:creationId xmlns:a16="http://schemas.microsoft.com/office/drawing/2014/main" id="{3339E841-A106-5645-8107-89611166BF68}"/>
                </a:ext>
              </a:extLst>
            </p:cNvPr>
            <p:cNvSpPr/>
            <p:nvPr/>
          </p:nvSpPr>
          <p:spPr>
            <a:xfrm>
              <a:off x="4007130" y="3837318"/>
              <a:ext cx="624049" cy="624049"/>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Graphic 119" descr="Bank with solid fill">
              <a:extLst>
                <a:ext uri="{FF2B5EF4-FFF2-40B4-BE49-F238E27FC236}">
                  <a16:creationId xmlns:a16="http://schemas.microsoft.com/office/drawing/2014/main" id="{A19FC4F6-4F41-1241-AC9F-3D40C021CC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91816" y="3896257"/>
              <a:ext cx="454677" cy="454677"/>
            </a:xfrm>
            <a:prstGeom prst="rect">
              <a:avLst/>
            </a:prstGeom>
          </p:spPr>
        </p:pic>
      </p:grpSp>
      <p:grpSp>
        <p:nvGrpSpPr>
          <p:cNvPr id="3" name="Group 2">
            <a:extLst>
              <a:ext uri="{FF2B5EF4-FFF2-40B4-BE49-F238E27FC236}">
                <a16:creationId xmlns:a16="http://schemas.microsoft.com/office/drawing/2014/main" id="{D74322A2-2246-7145-BF0D-85D8380DDE0A}"/>
              </a:ext>
            </a:extLst>
          </p:cNvPr>
          <p:cNvGrpSpPr/>
          <p:nvPr/>
        </p:nvGrpSpPr>
        <p:grpSpPr>
          <a:xfrm>
            <a:off x="761535" y="4164855"/>
            <a:ext cx="515743" cy="515743"/>
            <a:chOff x="390216" y="4087864"/>
            <a:chExt cx="515743" cy="515743"/>
          </a:xfrm>
        </p:grpSpPr>
        <p:sp>
          <p:nvSpPr>
            <p:cNvPr id="121" name="Oval 120">
              <a:extLst>
                <a:ext uri="{FF2B5EF4-FFF2-40B4-BE49-F238E27FC236}">
                  <a16:creationId xmlns:a16="http://schemas.microsoft.com/office/drawing/2014/main" id="{09D90C09-E170-D740-9849-F3024FA4C3E8}"/>
                </a:ext>
              </a:extLst>
            </p:cNvPr>
            <p:cNvSpPr/>
            <p:nvPr/>
          </p:nvSpPr>
          <p:spPr>
            <a:xfrm>
              <a:off x="390216" y="4087864"/>
              <a:ext cx="515743" cy="515743"/>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947DB7A0-99C1-E34C-BF86-67D94EB0E0F6}"/>
                </a:ext>
              </a:extLst>
            </p:cNvPr>
            <p:cNvGrpSpPr/>
            <p:nvPr/>
          </p:nvGrpSpPr>
          <p:grpSpPr>
            <a:xfrm>
              <a:off x="462923" y="4166870"/>
              <a:ext cx="363070" cy="363069"/>
              <a:chOff x="4590319" y="932399"/>
              <a:chExt cx="914401" cy="914401"/>
            </a:xfrm>
          </p:grpSpPr>
          <p:sp>
            <p:nvSpPr>
              <p:cNvPr id="58" name="Rectangle 57">
                <a:extLst>
                  <a:ext uri="{FF2B5EF4-FFF2-40B4-BE49-F238E27FC236}">
                    <a16:creationId xmlns:a16="http://schemas.microsoft.com/office/drawing/2014/main" id="{74FFFE4A-8662-6945-96CE-33CDA21A60D8}"/>
                  </a:ext>
                </a:extLst>
              </p:cNvPr>
              <p:cNvSpPr/>
              <p:nvPr/>
            </p:nvSpPr>
            <p:spPr>
              <a:xfrm>
                <a:off x="4660835" y="1232890"/>
                <a:ext cx="775391" cy="3371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Bank check with solid fill">
                <a:extLst>
                  <a:ext uri="{FF2B5EF4-FFF2-40B4-BE49-F238E27FC236}">
                    <a16:creationId xmlns:a16="http://schemas.microsoft.com/office/drawing/2014/main" id="{04DFD9D8-D124-1747-A98F-AB255FABE5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90319" y="932399"/>
                <a:ext cx="914401" cy="914401"/>
              </a:xfrm>
              <a:prstGeom prst="rect">
                <a:avLst/>
              </a:prstGeom>
            </p:spPr>
          </p:pic>
        </p:grpSp>
      </p:grpSp>
      <p:grpSp>
        <p:nvGrpSpPr>
          <p:cNvPr id="5" name="Group 4">
            <a:extLst>
              <a:ext uri="{FF2B5EF4-FFF2-40B4-BE49-F238E27FC236}">
                <a16:creationId xmlns:a16="http://schemas.microsoft.com/office/drawing/2014/main" id="{F24DAE92-3CAE-8D47-9AAB-23C806A9CA82}"/>
              </a:ext>
            </a:extLst>
          </p:cNvPr>
          <p:cNvGrpSpPr/>
          <p:nvPr/>
        </p:nvGrpSpPr>
        <p:grpSpPr>
          <a:xfrm>
            <a:off x="908009" y="2811531"/>
            <a:ext cx="515743" cy="515743"/>
            <a:chOff x="4016893" y="2362891"/>
            <a:chExt cx="515743" cy="515743"/>
          </a:xfrm>
        </p:grpSpPr>
        <p:sp>
          <p:nvSpPr>
            <p:cNvPr id="122" name="Oval 121">
              <a:extLst>
                <a:ext uri="{FF2B5EF4-FFF2-40B4-BE49-F238E27FC236}">
                  <a16:creationId xmlns:a16="http://schemas.microsoft.com/office/drawing/2014/main" id="{284E9C1B-BDE5-F94B-905E-F97227568310}"/>
                </a:ext>
              </a:extLst>
            </p:cNvPr>
            <p:cNvSpPr/>
            <p:nvPr/>
          </p:nvSpPr>
          <p:spPr>
            <a:xfrm>
              <a:off x="4016893" y="2362891"/>
              <a:ext cx="515743" cy="515743"/>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12B595C-8BDE-E744-81C7-4D3949E20EAF}"/>
                </a:ext>
              </a:extLst>
            </p:cNvPr>
            <p:cNvGrpSpPr/>
            <p:nvPr/>
          </p:nvGrpSpPr>
          <p:grpSpPr>
            <a:xfrm>
              <a:off x="4148215" y="2494236"/>
              <a:ext cx="287914" cy="245657"/>
              <a:chOff x="6833855" y="1118011"/>
              <a:chExt cx="604245" cy="515559"/>
            </a:xfrm>
          </p:grpSpPr>
          <p:sp>
            <p:nvSpPr>
              <p:cNvPr id="61" name="Right Arrow 60">
                <a:extLst>
                  <a:ext uri="{FF2B5EF4-FFF2-40B4-BE49-F238E27FC236}">
                    <a16:creationId xmlns:a16="http://schemas.microsoft.com/office/drawing/2014/main" id="{727CD725-6894-8C40-874A-20AD774D6E9E}"/>
                  </a:ext>
                </a:extLst>
              </p:cNvPr>
              <p:cNvSpPr/>
              <p:nvPr/>
            </p:nvSpPr>
            <p:spPr>
              <a:xfrm>
                <a:off x="6858823" y="1118011"/>
                <a:ext cx="579277" cy="25263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a:extLst>
                  <a:ext uri="{FF2B5EF4-FFF2-40B4-BE49-F238E27FC236}">
                    <a16:creationId xmlns:a16="http://schemas.microsoft.com/office/drawing/2014/main" id="{105DB7E9-C167-5944-80A0-FDD84A3D71ED}"/>
                  </a:ext>
                </a:extLst>
              </p:cNvPr>
              <p:cNvSpPr/>
              <p:nvPr/>
            </p:nvSpPr>
            <p:spPr>
              <a:xfrm rot="10800000">
                <a:off x="6833855" y="1380931"/>
                <a:ext cx="579277" cy="2526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0BEA76D7-1965-F540-B074-7422169C9121}"/>
              </a:ext>
            </a:extLst>
          </p:cNvPr>
          <p:cNvGrpSpPr/>
          <p:nvPr/>
        </p:nvGrpSpPr>
        <p:grpSpPr>
          <a:xfrm>
            <a:off x="3858547" y="2803933"/>
            <a:ext cx="515743" cy="515743"/>
            <a:chOff x="3967290" y="2531030"/>
            <a:chExt cx="515743" cy="515743"/>
          </a:xfrm>
        </p:grpSpPr>
        <p:sp>
          <p:nvSpPr>
            <p:cNvPr id="123" name="Oval 122">
              <a:extLst>
                <a:ext uri="{FF2B5EF4-FFF2-40B4-BE49-F238E27FC236}">
                  <a16:creationId xmlns:a16="http://schemas.microsoft.com/office/drawing/2014/main" id="{7C14557D-3386-2D41-AE16-A572C3BB99B1}"/>
                </a:ext>
              </a:extLst>
            </p:cNvPr>
            <p:cNvSpPr/>
            <p:nvPr/>
          </p:nvSpPr>
          <p:spPr>
            <a:xfrm>
              <a:off x="3967290" y="2531030"/>
              <a:ext cx="515743" cy="515743"/>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Graphic 81" descr="Bitcoin with solid fill">
              <a:extLst>
                <a:ext uri="{FF2B5EF4-FFF2-40B4-BE49-F238E27FC236}">
                  <a16:creationId xmlns:a16="http://schemas.microsoft.com/office/drawing/2014/main" id="{3A2ED5B1-A5F3-A946-8FB4-1117CC5391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995949">
              <a:off x="4057487" y="2618437"/>
              <a:ext cx="352933" cy="352933"/>
            </a:xfrm>
            <a:prstGeom prst="rect">
              <a:avLst/>
            </a:prstGeom>
          </p:spPr>
        </p:pic>
      </p:grpSp>
      <p:grpSp>
        <p:nvGrpSpPr>
          <p:cNvPr id="11" name="Group 10">
            <a:extLst>
              <a:ext uri="{FF2B5EF4-FFF2-40B4-BE49-F238E27FC236}">
                <a16:creationId xmlns:a16="http://schemas.microsoft.com/office/drawing/2014/main" id="{9B555D93-E894-4545-829A-38572493AF16}"/>
              </a:ext>
            </a:extLst>
          </p:cNvPr>
          <p:cNvGrpSpPr/>
          <p:nvPr/>
        </p:nvGrpSpPr>
        <p:grpSpPr>
          <a:xfrm>
            <a:off x="4076474" y="3483989"/>
            <a:ext cx="515743" cy="515743"/>
            <a:chOff x="4024834" y="4101738"/>
            <a:chExt cx="515743" cy="515743"/>
          </a:xfrm>
        </p:grpSpPr>
        <p:sp>
          <p:nvSpPr>
            <p:cNvPr id="124" name="Oval 123">
              <a:extLst>
                <a:ext uri="{FF2B5EF4-FFF2-40B4-BE49-F238E27FC236}">
                  <a16:creationId xmlns:a16="http://schemas.microsoft.com/office/drawing/2014/main" id="{3A09754B-ECAE-BB4C-B3F0-FB8877D798F2}"/>
                </a:ext>
              </a:extLst>
            </p:cNvPr>
            <p:cNvSpPr/>
            <p:nvPr/>
          </p:nvSpPr>
          <p:spPr>
            <a:xfrm>
              <a:off x="4024834" y="4101738"/>
              <a:ext cx="515743" cy="515743"/>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5BBA44E-7030-D948-840F-6CF3EC2BFE46}"/>
                </a:ext>
              </a:extLst>
            </p:cNvPr>
            <p:cNvGrpSpPr/>
            <p:nvPr/>
          </p:nvGrpSpPr>
          <p:grpSpPr>
            <a:xfrm>
              <a:off x="4125005" y="4196178"/>
              <a:ext cx="315403" cy="315402"/>
              <a:chOff x="4680867" y="974328"/>
              <a:chExt cx="743704" cy="743704"/>
            </a:xfrm>
          </p:grpSpPr>
          <p:sp>
            <p:nvSpPr>
              <p:cNvPr id="87" name="Rectangle 86">
                <a:extLst>
                  <a:ext uri="{FF2B5EF4-FFF2-40B4-BE49-F238E27FC236}">
                    <a16:creationId xmlns:a16="http://schemas.microsoft.com/office/drawing/2014/main" id="{14133EC3-2016-5B40-B7A0-640AB99E93D1}"/>
                  </a:ext>
                </a:extLst>
              </p:cNvPr>
              <p:cNvSpPr/>
              <p:nvPr/>
            </p:nvSpPr>
            <p:spPr>
              <a:xfrm>
                <a:off x="4897315" y="1107831"/>
                <a:ext cx="342900" cy="4644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5">
                <a:extLst>
                  <a:ext uri="{FF2B5EF4-FFF2-40B4-BE49-F238E27FC236}">
                    <a16:creationId xmlns:a16="http://schemas.microsoft.com/office/drawing/2014/main" id="{06698CC2-F2FD-4D40-A856-FE8AF04A9E90}"/>
                  </a:ext>
                </a:extLst>
              </p:cNvPr>
              <p:cNvSpPr/>
              <p:nvPr/>
            </p:nvSpPr>
            <p:spPr>
              <a:xfrm>
                <a:off x="4779240" y="1322956"/>
                <a:ext cx="548898" cy="371121"/>
              </a:xfrm>
              <a:custGeom>
                <a:avLst/>
                <a:gdLst>
                  <a:gd name="connsiteX0" fmla="*/ 0 w 548898"/>
                  <a:gd name="connsiteY0" fmla="*/ 0 h 366561"/>
                  <a:gd name="connsiteX1" fmla="*/ 548898 w 548898"/>
                  <a:gd name="connsiteY1" fmla="*/ 0 h 366561"/>
                  <a:gd name="connsiteX2" fmla="*/ 548898 w 548898"/>
                  <a:gd name="connsiteY2" fmla="*/ 366561 h 366561"/>
                  <a:gd name="connsiteX3" fmla="*/ 0 w 548898"/>
                  <a:gd name="connsiteY3" fmla="*/ 366561 h 366561"/>
                  <a:gd name="connsiteX4" fmla="*/ 0 w 548898"/>
                  <a:gd name="connsiteY4" fmla="*/ 0 h 366561"/>
                  <a:gd name="connsiteX0" fmla="*/ 0 w 548898"/>
                  <a:gd name="connsiteY0" fmla="*/ 0 h 366561"/>
                  <a:gd name="connsiteX1" fmla="*/ 276337 w 548898"/>
                  <a:gd name="connsiteY1" fmla="*/ 123215 h 366561"/>
                  <a:gd name="connsiteX2" fmla="*/ 548898 w 548898"/>
                  <a:gd name="connsiteY2" fmla="*/ 0 h 366561"/>
                  <a:gd name="connsiteX3" fmla="*/ 548898 w 548898"/>
                  <a:gd name="connsiteY3" fmla="*/ 366561 h 366561"/>
                  <a:gd name="connsiteX4" fmla="*/ 0 w 548898"/>
                  <a:gd name="connsiteY4" fmla="*/ 366561 h 366561"/>
                  <a:gd name="connsiteX5" fmla="*/ 0 w 548898"/>
                  <a:gd name="connsiteY5" fmla="*/ 0 h 366561"/>
                  <a:gd name="connsiteX0" fmla="*/ 0 w 548898"/>
                  <a:gd name="connsiteY0" fmla="*/ 0 h 366561"/>
                  <a:gd name="connsiteX1" fmla="*/ 276337 w 548898"/>
                  <a:gd name="connsiteY1" fmla="*/ 237515 h 366561"/>
                  <a:gd name="connsiteX2" fmla="*/ 548898 w 548898"/>
                  <a:gd name="connsiteY2" fmla="*/ 0 h 366561"/>
                  <a:gd name="connsiteX3" fmla="*/ 548898 w 548898"/>
                  <a:gd name="connsiteY3" fmla="*/ 366561 h 366561"/>
                  <a:gd name="connsiteX4" fmla="*/ 0 w 548898"/>
                  <a:gd name="connsiteY4" fmla="*/ 366561 h 366561"/>
                  <a:gd name="connsiteX5" fmla="*/ 0 w 548898"/>
                  <a:gd name="connsiteY5" fmla="*/ 0 h 366561"/>
                  <a:gd name="connsiteX0" fmla="*/ 0 w 548898"/>
                  <a:gd name="connsiteY0" fmla="*/ 0 h 366561"/>
                  <a:gd name="connsiteX1" fmla="*/ 293921 w 548898"/>
                  <a:gd name="connsiteY1" fmla="*/ 228723 h 366561"/>
                  <a:gd name="connsiteX2" fmla="*/ 548898 w 548898"/>
                  <a:gd name="connsiteY2" fmla="*/ 0 h 366561"/>
                  <a:gd name="connsiteX3" fmla="*/ 548898 w 548898"/>
                  <a:gd name="connsiteY3" fmla="*/ 366561 h 366561"/>
                  <a:gd name="connsiteX4" fmla="*/ 0 w 548898"/>
                  <a:gd name="connsiteY4" fmla="*/ 366561 h 366561"/>
                  <a:gd name="connsiteX5" fmla="*/ 0 w 548898"/>
                  <a:gd name="connsiteY5" fmla="*/ 0 h 366561"/>
                  <a:gd name="connsiteX0" fmla="*/ 0 w 548898"/>
                  <a:gd name="connsiteY0" fmla="*/ 3768 h 370329"/>
                  <a:gd name="connsiteX1" fmla="*/ 223583 w 548898"/>
                  <a:gd name="connsiteY1" fmla="*/ 188529 h 370329"/>
                  <a:gd name="connsiteX2" fmla="*/ 293921 w 548898"/>
                  <a:gd name="connsiteY2" fmla="*/ 232491 h 370329"/>
                  <a:gd name="connsiteX3" fmla="*/ 548898 w 548898"/>
                  <a:gd name="connsiteY3" fmla="*/ 3768 h 370329"/>
                  <a:gd name="connsiteX4" fmla="*/ 548898 w 548898"/>
                  <a:gd name="connsiteY4" fmla="*/ 370329 h 370329"/>
                  <a:gd name="connsiteX5" fmla="*/ 0 w 548898"/>
                  <a:gd name="connsiteY5" fmla="*/ 370329 h 370329"/>
                  <a:gd name="connsiteX6" fmla="*/ 0 w 548898"/>
                  <a:gd name="connsiteY6" fmla="*/ 3768 h 370329"/>
                  <a:gd name="connsiteX0" fmla="*/ 0 w 548898"/>
                  <a:gd name="connsiteY0" fmla="*/ 3768 h 370329"/>
                  <a:gd name="connsiteX1" fmla="*/ 223583 w 548898"/>
                  <a:gd name="connsiteY1" fmla="*/ 188529 h 370329"/>
                  <a:gd name="connsiteX2" fmla="*/ 285129 w 548898"/>
                  <a:gd name="connsiteY2" fmla="*/ 109398 h 370329"/>
                  <a:gd name="connsiteX3" fmla="*/ 548898 w 548898"/>
                  <a:gd name="connsiteY3" fmla="*/ 3768 h 370329"/>
                  <a:gd name="connsiteX4" fmla="*/ 548898 w 548898"/>
                  <a:gd name="connsiteY4" fmla="*/ 370329 h 370329"/>
                  <a:gd name="connsiteX5" fmla="*/ 0 w 548898"/>
                  <a:gd name="connsiteY5" fmla="*/ 370329 h 370329"/>
                  <a:gd name="connsiteX6" fmla="*/ 0 w 548898"/>
                  <a:gd name="connsiteY6" fmla="*/ 3768 h 370329"/>
                  <a:gd name="connsiteX0" fmla="*/ 0 w 548898"/>
                  <a:gd name="connsiteY0" fmla="*/ 3768 h 370329"/>
                  <a:gd name="connsiteX1" fmla="*/ 223583 w 548898"/>
                  <a:gd name="connsiteY1" fmla="*/ 188529 h 370329"/>
                  <a:gd name="connsiteX2" fmla="*/ 285129 w 548898"/>
                  <a:gd name="connsiteY2" fmla="*/ 109398 h 370329"/>
                  <a:gd name="connsiteX3" fmla="*/ 443391 w 548898"/>
                  <a:gd name="connsiteY3" fmla="*/ 144567 h 370329"/>
                  <a:gd name="connsiteX4" fmla="*/ 548898 w 548898"/>
                  <a:gd name="connsiteY4" fmla="*/ 3768 h 370329"/>
                  <a:gd name="connsiteX5" fmla="*/ 548898 w 548898"/>
                  <a:gd name="connsiteY5" fmla="*/ 370329 h 370329"/>
                  <a:gd name="connsiteX6" fmla="*/ 0 w 548898"/>
                  <a:gd name="connsiteY6" fmla="*/ 370329 h 370329"/>
                  <a:gd name="connsiteX7" fmla="*/ 0 w 548898"/>
                  <a:gd name="connsiteY7" fmla="*/ 3768 h 370329"/>
                  <a:gd name="connsiteX0" fmla="*/ 0 w 548898"/>
                  <a:gd name="connsiteY0" fmla="*/ 3768 h 370329"/>
                  <a:gd name="connsiteX1" fmla="*/ 223583 w 548898"/>
                  <a:gd name="connsiteY1" fmla="*/ 188529 h 370329"/>
                  <a:gd name="connsiteX2" fmla="*/ 285129 w 548898"/>
                  <a:gd name="connsiteY2" fmla="*/ 109398 h 370329"/>
                  <a:gd name="connsiteX3" fmla="*/ 355468 w 548898"/>
                  <a:gd name="connsiteY3" fmla="*/ 144567 h 370329"/>
                  <a:gd name="connsiteX4" fmla="*/ 548898 w 548898"/>
                  <a:gd name="connsiteY4" fmla="*/ 3768 h 370329"/>
                  <a:gd name="connsiteX5" fmla="*/ 548898 w 548898"/>
                  <a:gd name="connsiteY5" fmla="*/ 370329 h 370329"/>
                  <a:gd name="connsiteX6" fmla="*/ 0 w 548898"/>
                  <a:gd name="connsiteY6" fmla="*/ 370329 h 370329"/>
                  <a:gd name="connsiteX7" fmla="*/ 0 w 548898"/>
                  <a:gd name="connsiteY7" fmla="*/ 3768 h 370329"/>
                  <a:gd name="connsiteX0" fmla="*/ 0 w 548898"/>
                  <a:gd name="connsiteY0" fmla="*/ 4560 h 371121"/>
                  <a:gd name="connsiteX1" fmla="*/ 162037 w 548898"/>
                  <a:gd name="connsiteY1" fmla="*/ 154151 h 371121"/>
                  <a:gd name="connsiteX2" fmla="*/ 285129 w 548898"/>
                  <a:gd name="connsiteY2" fmla="*/ 110190 h 371121"/>
                  <a:gd name="connsiteX3" fmla="*/ 355468 w 548898"/>
                  <a:gd name="connsiteY3" fmla="*/ 145359 h 371121"/>
                  <a:gd name="connsiteX4" fmla="*/ 548898 w 548898"/>
                  <a:gd name="connsiteY4" fmla="*/ 4560 h 371121"/>
                  <a:gd name="connsiteX5" fmla="*/ 548898 w 548898"/>
                  <a:gd name="connsiteY5" fmla="*/ 371121 h 371121"/>
                  <a:gd name="connsiteX6" fmla="*/ 0 w 548898"/>
                  <a:gd name="connsiteY6" fmla="*/ 371121 h 371121"/>
                  <a:gd name="connsiteX7" fmla="*/ 0 w 548898"/>
                  <a:gd name="connsiteY7" fmla="*/ 4560 h 371121"/>
                  <a:gd name="connsiteX0" fmla="*/ 0 w 548898"/>
                  <a:gd name="connsiteY0" fmla="*/ 4560 h 371121"/>
                  <a:gd name="connsiteX1" fmla="*/ 162037 w 548898"/>
                  <a:gd name="connsiteY1" fmla="*/ 154151 h 371121"/>
                  <a:gd name="connsiteX2" fmla="*/ 285129 w 548898"/>
                  <a:gd name="connsiteY2" fmla="*/ 110190 h 371121"/>
                  <a:gd name="connsiteX3" fmla="*/ 355468 w 548898"/>
                  <a:gd name="connsiteY3" fmla="*/ 145359 h 371121"/>
                  <a:gd name="connsiteX4" fmla="*/ 548898 w 548898"/>
                  <a:gd name="connsiteY4" fmla="*/ 4560 h 371121"/>
                  <a:gd name="connsiteX5" fmla="*/ 548898 w 548898"/>
                  <a:gd name="connsiteY5" fmla="*/ 371121 h 371121"/>
                  <a:gd name="connsiteX6" fmla="*/ 0 w 548898"/>
                  <a:gd name="connsiteY6" fmla="*/ 371121 h 371121"/>
                  <a:gd name="connsiteX7" fmla="*/ 0 w 548898"/>
                  <a:gd name="connsiteY7" fmla="*/ 4560 h 37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898" h="371121">
                    <a:moveTo>
                      <a:pt x="0" y="4560"/>
                    </a:moveTo>
                    <a:cubicBezTo>
                      <a:pt x="35799" y="-27205"/>
                      <a:pt x="113050" y="116031"/>
                      <a:pt x="162037" y="154151"/>
                    </a:cubicBezTo>
                    <a:cubicBezTo>
                      <a:pt x="228609" y="130725"/>
                      <a:pt x="247029" y="133636"/>
                      <a:pt x="285129" y="110190"/>
                    </a:cubicBezTo>
                    <a:cubicBezTo>
                      <a:pt x="340814" y="89675"/>
                      <a:pt x="299783" y="165874"/>
                      <a:pt x="355468" y="145359"/>
                    </a:cubicBezTo>
                    <a:lnTo>
                      <a:pt x="548898" y="4560"/>
                    </a:lnTo>
                    <a:lnTo>
                      <a:pt x="548898" y="371121"/>
                    </a:lnTo>
                    <a:lnTo>
                      <a:pt x="0" y="371121"/>
                    </a:lnTo>
                    <a:lnTo>
                      <a:pt x="0" y="456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Graphic 88" descr="Email with solid fill">
                <a:extLst>
                  <a:ext uri="{FF2B5EF4-FFF2-40B4-BE49-F238E27FC236}">
                    <a16:creationId xmlns:a16="http://schemas.microsoft.com/office/drawing/2014/main" id="{BED6F05D-7483-1841-9BB8-1A6E55E302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80867" y="974328"/>
                <a:ext cx="743704" cy="743704"/>
              </a:xfrm>
              <a:prstGeom prst="rect">
                <a:avLst/>
              </a:prstGeom>
            </p:spPr>
          </p:pic>
        </p:grpSp>
      </p:grpSp>
      <p:grpSp>
        <p:nvGrpSpPr>
          <p:cNvPr id="10" name="Group 9">
            <a:extLst>
              <a:ext uri="{FF2B5EF4-FFF2-40B4-BE49-F238E27FC236}">
                <a16:creationId xmlns:a16="http://schemas.microsoft.com/office/drawing/2014/main" id="{251BDF83-F5AE-AD42-A5C5-587D0FC26EFF}"/>
              </a:ext>
            </a:extLst>
          </p:cNvPr>
          <p:cNvGrpSpPr/>
          <p:nvPr/>
        </p:nvGrpSpPr>
        <p:grpSpPr>
          <a:xfrm>
            <a:off x="4005021" y="4184888"/>
            <a:ext cx="515743" cy="515743"/>
            <a:chOff x="4802569" y="3133584"/>
            <a:chExt cx="515743" cy="515743"/>
          </a:xfrm>
        </p:grpSpPr>
        <p:sp>
          <p:nvSpPr>
            <p:cNvPr id="128" name="Oval 127">
              <a:extLst>
                <a:ext uri="{FF2B5EF4-FFF2-40B4-BE49-F238E27FC236}">
                  <a16:creationId xmlns:a16="http://schemas.microsoft.com/office/drawing/2014/main" id="{C8775FE4-5816-054B-B78B-FB3B550C5E00}"/>
                </a:ext>
              </a:extLst>
            </p:cNvPr>
            <p:cNvSpPr/>
            <p:nvPr/>
          </p:nvSpPr>
          <p:spPr>
            <a:xfrm>
              <a:off x="4802569" y="3133584"/>
              <a:ext cx="515743" cy="515743"/>
            </a:xfrm>
            <a:prstGeom prst="ellipse">
              <a:avLst/>
            </a:prstGeom>
            <a:solidFill>
              <a:schemeClr val="accent5"/>
            </a:solidFill>
            <a:ln w="666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5-Point Star 125">
              <a:extLst>
                <a:ext uri="{FF2B5EF4-FFF2-40B4-BE49-F238E27FC236}">
                  <a16:creationId xmlns:a16="http://schemas.microsoft.com/office/drawing/2014/main" id="{1C4E26A3-D970-0644-9ABF-BE1964A4E9AE}"/>
                </a:ext>
              </a:extLst>
            </p:cNvPr>
            <p:cNvSpPr/>
            <p:nvPr/>
          </p:nvSpPr>
          <p:spPr>
            <a:xfrm>
              <a:off x="4892468" y="3217855"/>
              <a:ext cx="335858" cy="335858"/>
            </a:xfrm>
            <a:prstGeom prst="star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6" name="Picture 85" descr="Diagram&#10;&#10;Description automatically generated">
            <a:extLst>
              <a:ext uri="{FF2B5EF4-FFF2-40B4-BE49-F238E27FC236}">
                <a16:creationId xmlns:a16="http://schemas.microsoft.com/office/drawing/2014/main" id="{6D071CFC-9426-DB45-9862-BEF00D97F50B}"/>
              </a:ext>
            </a:extLst>
          </p:cNvPr>
          <p:cNvPicPr>
            <a:picLocks noChangeAspect="1"/>
          </p:cNvPicPr>
          <p:nvPr/>
        </p:nvPicPr>
        <p:blipFill rotWithShape="1">
          <a:blip r:embed="rId14"/>
          <a:srcRect l="69689" t="25713"/>
          <a:stretch/>
        </p:blipFill>
        <p:spPr>
          <a:xfrm>
            <a:off x="9518125" y="2134084"/>
            <a:ext cx="2042601" cy="2470933"/>
          </a:xfrm>
          <a:prstGeom prst="rect">
            <a:avLst/>
          </a:prstGeom>
        </p:spPr>
      </p:pic>
      <p:sp>
        <p:nvSpPr>
          <p:cNvPr id="125" name="TextBox 124">
            <a:extLst>
              <a:ext uri="{FF2B5EF4-FFF2-40B4-BE49-F238E27FC236}">
                <a16:creationId xmlns:a16="http://schemas.microsoft.com/office/drawing/2014/main" id="{2376F2E9-D860-D542-BD6B-453B0E10EDF2}"/>
              </a:ext>
            </a:extLst>
          </p:cNvPr>
          <p:cNvSpPr txBox="1"/>
          <p:nvPr/>
        </p:nvSpPr>
        <p:spPr>
          <a:xfrm>
            <a:off x="4943826" y="2350149"/>
            <a:ext cx="2901598" cy="3139321"/>
          </a:xfrm>
          <a:prstGeom prst="rect">
            <a:avLst/>
          </a:prstGeom>
          <a:noFill/>
        </p:spPr>
        <p:txBody>
          <a:bodyPr wrap="square" rtlCol="0">
            <a:spAutoFit/>
          </a:bodyPr>
          <a:lstStyle/>
          <a:p>
            <a:pPr marL="285750" indent="-285750">
              <a:buFont typeface="Arial" panose="020B0604020202020204" pitchFamily="34" charset="0"/>
              <a:buChar char="•"/>
            </a:pPr>
            <a:r>
              <a:rPr lang="en-US">
                <a:latin typeface="Poppins" pitchFamily="2" charset="77"/>
                <a:cs typeface="Poppins" pitchFamily="2" charset="77"/>
              </a:rPr>
              <a:t>Customer retention and growth</a:t>
            </a:r>
          </a:p>
          <a:p>
            <a:pPr marL="285750" indent="-285750">
              <a:buFont typeface="Arial" panose="020B0604020202020204" pitchFamily="34" charset="0"/>
              <a:buChar char="•"/>
            </a:pPr>
            <a:endParaRPr lang="en-US">
              <a:latin typeface="Poppins" pitchFamily="2" charset="77"/>
              <a:cs typeface="Poppins" pitchFamily="2" charset="77"/>
            </a:endParaRPr>
          </a:p>
          <a:p>
            <a:pPr marL="285750" indent="-285750">
              <a:buFont typeface="Arial" panose="020B0604020202020204" pitchFamily="34" charset="0"/>
              <a:buChar char="•"/>
            </a:pPr>
            <a:r>
              <a:rPr lang="en-US">
                <a:latin typeface="Poppins" pitchFamily="2" charset="77"/>
                <a:cs typeface="Poppins" pitchFamily="2" charset="77"/>
              </a:rPr>
              <a:t>Targeted Sales/Marketing</a:t>
            </a:r>
          </a:p>
          <a:p>
            <a:pPr marL="285750" indent="-285750">
              <a:buFont typeface="Arial" panose="020B0604020202020204" pitchFamily="34" charset="0"/>
              <a:buChar char="•"/>
            </a:pPr>
            <a:endParaRPr lang="en-US">
              <a:latin typeface="Poppins" pitchFamily="2" charset="77"/>
              <a:cs typeface="Poppins" pitchFamily="2" charset="77"/>
            </a:endParaRPr>
          </a:p>
          <a:p>
            <a:pPr marL="285750" indent="-285750">
              <a:buFont typeface="Arial" panose="020B0604020202020204" pitchFamily="34" charset="0"/>
              <a:buChar char="•"/>
            </a:pPr>
            <a:r>
              <a:rPr lang="en-US">
                <a:latin typeface="Poppins" pitchFamily="2" charset="77"/>
                <a:cs typeface="Poppins" pitchFamily="2" charset="77"/>
              </a:rPr>
              <a:t>Reduced Risk</a:t>
            </a:r>
          </a:p>
          <a:p>
            <a:pPr marL="285750" indent="-285750">
              <a:buFont typeface="Arial" panose="020B0604020202020204" pitchFamily="34" charset="0"/>
              <a:buChar char="•"/>
            </a:pPr>
            <a:endParaRPr lang="en-US">
              <a:latin typeface="Poppins" pitchFamily="2" charset="77"/>
              <a:cs typeface="Poppins" pitchFamily="2" charset="77"/>
            </a:endParaRPr>
          </a:p>
          <a:p>
            <a:pPr marL="285750" indent="-285750">
              <a:buFont typeface="Arial" panose="020B0604020202020204" pitchFamily="34" charset="0"/>
              <a:buChar char="•"/>
            </a:pPr>
            <a:r>
              <a:rPr lang="en-US">
                <a:latin typeface="Poppins" pitchFamily="2" charset="77"/>
                <a:cs typeface="Poppins" pitchFamily="2" charset="77"/>
              </a:rPr>
              <a:t>Gained Operational Efficiencies</a:t>
            </a:r>
          </a:p>
          <a:p>
            <a:pPr algn="ctr"/>
            <a:endParaRPr lang="en-US">
              <a:latin typeface="Poppins" pitchFamily="2" charset="77"/>
              <a:cs typeface="Poppins" pitchFamily="2" charset="77"/>
            </a:endParaRPr>
          </a:p>
        </p:txBody>
      </p:sp>
      <p:sp>
        <p:nvSpPr>
          <p:cNvPr id="127" name="Right Arrow 126">
            <a:extLst>
              <a:ext uri="{FF2B5EF4-FFF2-40B4-BE49-F238E27FC236}">
                <a16:creationId xmlns:a16="http://schemas.microsoft.com/office/drawing/2014/main" id="{F7DEA87A-9A15-814B-AA63-8BCE2B36CAB4}"/>
              </a:ext>
            </a:extLst>
          </p:cNvPr>
          <p:cNvSpPr/>
          <p:nvPr/>
        </p:nvSpPr>
        <p:spPr>
          <a:xfrm>
            <a:off x="7939515" y="3410795"/>
            <a:ext cx="1316059" cy="873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F37CE3E-1858-E54A-A803-3651E80A4D87}"/>
              </a:ext>
            </a:extLst>
          </p:cNvPr>
          <p:cNvGrpSpPr/>
          <p:nvPr/>
        </p:nvGrpSpPr>
        <p:grpSpPr>
          <a:xfrm>
            <a:off x="9875285" y="4164855"/>
            <a:ext cx="1580046" cy="1216095"/>
            <a:chOff x="9875285" y="4164855"/>
            <a:chExt cx="1580046" cy="1216095"/>
          </a:xfrm>
        </p:grpSpPr>
        <p:sp>
          <p:nvSpPr>
            <p:cNvPr id="80" name="Oval 79">
              <a:extLst>
                <a:ext uri="{FF2B5EF4-FFF2-40B4-BE49-F238E27FC236}">
                  <a16:creationId xmlns:a16="http://schemas.microsoft.com/office/drawing/2014/main" id="{9EFA3381-C41B-6C46-AD06-5C8E3A1465DD}"/>
                </a:ext>
              </a:extLst>
            </p:cNvPr>
            <p:cNvSpPr/>
            <p:nvPr/>
          </p:nvSpPr>
          <p:spPr>
            <a:xfrm>
              <a:off x="10052221" y="4164855"/>
              <a:ext cx="1216095" cy="1216095"/>
            </a:xfrm>
            <a:prstGeom prst="ellipse">
              <a:avLst/>
            </a:prstGeom>
            <a:solidFill>
              <a:schemeClr val="accent5"/>
            </a:solidFill>
            <a:ln w="1143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F6E4CC0E-9EB7-0643-BC4F-B66BD34819CA}"/>
                </a:ext>
              </a:extLst>
            </p:cNvPr>
            <p:cNvSpPr txBox="1"/>
            <p:nvPr/>
          </p:nvSpPr>
          <p:spPr>
            <a:xfrm>
              <a:off x="9875285" y="4481402"/>
              <a:ext cx="1580046" cy="630942"/>
            </a:xfrm>
            <a:prstGeom prst="rect">
              <a:avLst/>
            </a:prstGeom>
            <a:noFill/>
          </p:spPr>
          <p:txBody>
            <a:bodyPr wrap="square" rtlCol="0">
              <a:spAutoFit/>
            </a:bodyPr>
            <a:lstStyle/>
            <a:p>
              <a:pPr algn="ctr"/>
              <a:r>
                <a:rPr lang="en-US" sz="3500" b="1">
                  <a:latin typeface="Poppins" pitchFamily="2" charset="77"/>
                  <a:cs typeface="Poppins" pitchFamily="2" charset="77"/>
                </a:rPr>
                <a:t>ROI</a:t>
              </a:r>
            </a:p>
          </p:txBody>
        </p:sp>
      </p:grpSp>
    </p:spTree>
    <p:extLst>
      <p:ext uri="{BB962C8B-B14F-4D97-AF65-F5344CB8AC3E}">
        <p14:creationId xmlns:p14="http://schemas.microsoft.com/office/powerpoint/2010/main" val="265852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fill="hold"/>
                                        <p:tgtEl>
                                          <p:spTgt spid="127"/>
                                        </p:tgtEl>
                                        <p:attrNameLst>
                                          <p:attrName>ppt_x</p:attrName>
                                        </p:attrNameLst>
                                      </p:cBhvr>
                                      <p:tavLst>
                                        <p:tav tm="0">
                                          <p:val>
                                            <p:strVal val="0-#ppt_w/2"/>
                                          </p:val>
                                        </p:tav>
                                        <p:tav tm="100000">
                                          <p:val>
                                            <p:strVal val="#ppt_x"/>
                                          </p:val>
                                        </p:tav>
                                      </p:tavLst>
                                    </p:anim>
                                    <p:anim calcmode="lin" valueType="num">
                                      <p:cBhvr additive="base">
                                        <p:cTn id="8" dur="500" fill="hold"/>
                                        <p:tgtEl>
                                          <p:spTgt spid="1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0-#ppt_w/2"/>
                                          </p:val>
                                        </p:tav>
                                        <p:tav tm="100000">
                                          <p:val>
                                            <p:strVal val="#ppt_x"/>
                                          </p:val>
                                        </p:tav>
                                      </p:tavLst>
                                    </p:anim>
                                    <p:anim calcmode="lin" valueType="num">
                                      <p:cBhvr additive="base">
                                        <p:cTn id="12" dur="500" fill="hold"/>
                                        <p:tgtEl>
                                          <p:spTgt spid="8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A927B09A-EAC8-6A4D-9417-8A8D90243D73}"/>
              </a:ext>
            </a:extLst>
          </p:cNvPr>
          <p:cNvSpPr/>
          <p:nvPr/>
        </p:nvSpPr>
        <p:spPr>
          <a:xfrm>
            <a:off x="4618674" y="3355320"/>
            <a:ext cx="8172987" cy="1267690"/>
          </a:xfrm>
          <a:prstGeom prst="roundRect">
            <a:avLst/>
          </a:prstGeom>
          <a:gradFill>
            <a:gsLst>
              <a:gs pos="100000">
                <a:schemeClr val="bg1"/>
              </a:gs>
              <a:gs pos="0">
                <a:schemeClr val="accent5">
                  <a:lumMod val="20000"/>
                  <a:lumOff val="80000"/>
                  <a:alpha val="0"/>
                </a:schemeClr>
              </a:gs>
              <a:gs pos="24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39" name="Group 38">
            <a:extLst>
              <a:ext uri="{FF2B5EF4-FFF2-40B4-BE49-F238E27FC236}">
                <a16:creationId xmlns:a16="http://schemas.microsoft.com/office/drawing/2014/main" id="{051E10B2-E926-E948-8EDB-F4EEEF713BC4}"/>
              </a:ext>
            </a:extLst>
          </p:cNvPr>
          <p:cNvGrpSpPr/>
          <p:nvPr/>
        </p:nvGrpSpPr>
        <p:grpSpPr>
          <a:xfrm>
            <a:off x="-4134315" y="2429669"/>
            <a:ext cx="3084906" cy="3017871"/>
            <a:chOff x="831224" y="2284493"/>
            <a:chExt cx="3084906" cy="3017871"/>
          </a:xfrm>
        </p:grpSpPr>
        <p:sp>
          <p:nvSpPr>
            <p:cNvPr id="6" name="Donut 5">
              <a:extLst>
                <a:ext uri="{FF2B5EF4-FFF2-40B4-BE49-F238E27FC236}">
                  <a16:creationId xmlns:a16="http://schemas.microsoft.com/office/drawing/2014/main" id="{379ED493-EFB8-4E4D-B249-1ED5D7C8D7FB}"/>
                </a:ext>
              </a:extLst>
            </p:cNvPr>
            <p:cNvSpPr/>
            <p:nvPr/>
          </p:nvSpPr>
          <p:spPr>
            <a:xfrm>
              <a:off x="1084407" y="2532174"/>
              <a:ext cx="2578540" cy="2522508"/>
            </a:xfrm>
            <a:prstGeom prst="donut">
              <a:avLst>
                <a:gd name="adj" fmla="val 8210"/>
              </a:avLst>
            </a:prstGeom>
            <a:solidFill>
              <a:srgbClr val="00C9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solidFill>
                  <a:schemeClr val="tx1"/>
                </a:solidFill>
              </a:endParaRPr>
            </a:p>
          </p:txBody>
        </p:sp>
        <p:sp>
          <p:nvSpPr>
            <p:cNvPr id="7" name="Donut 6">
              <a:extLst>
                <a:ext uri="{FF2B5EF4-FFF2-40B4-BE49-F238E27FC236}">
                  <a16:creationId xmlns:a16="http://schemas.microsoft.com/office/drawing/2014/main" id="{12CD2CE0-BF0D-6147-B24E-07F88DEF7226}"/>
                </a:ext>
              </a:extLst>
            </p:cNvPr>
            <p:cNvSpPr/>
            <p:nvPr/>
          </p:nvSpPr>
          <p:spPr>
            <a:xfrm>
              <a:off x="831224" y="2284493"/>
              <a:ext cx="3084906" cy="3017871"/>
            </a:xfrm>
            <a:prstGeom prst="donut">
              <a:avLst>
                <a:gd name="adj" fmla="val 7681"/>
              </a:avLst>
            </a:prstGeom>
            <a:solidFill>
              <a:srgbClr val="00C9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solidFill>
                  <a:schemeClr val="tx1"/>
                </a:solidFill>
              </a:endParaRPr>
            </a:p>
          </p:txBody>
        </p:sp>
        <p:sp>
          <p:nvSpPr>
            <p:cNvPr id="8" name="Donut 7">
              <a:extLst>
                <a:ext uri="{FF2B5EF4-FFF2-40B4-BE49-F238E27FC236}">
                  <a16:creationId xmlns:a16="http://schemas.microsoft.com/office/drawing/2014/main" id="{BD7C2BEF-413B-3842-868B-6B4AAF83722C}"/>
                </a:ext>
              </a:extLst>
            </p:cNvPr>
            <p:cNvSpPr/>
            <p:nvPr/>
          </p:nvSpPr>
          <p:spPr>
            <a:xfrm>
              <a:off x="1318217" y="2760903"/>
              <a:ext cx="2110920" cy="2065050"/>
            </a:xfrm>
            <a:prstGeom prst="donut">
              <a:avLst>
                <a:gd name="adj" fmla="val 9483"/>
              </a:avLst>
            </a:prstGeom>
            <a:solidFill>
              <a:srgbClr val="00C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solidFill>
                  <a:schemeClr val="tx1"/>
                </a:solidFill>
              </a:endParaRPr>
            </a:p>
          </p:txBody>
        </p:sp>
        <p:sp>
          <p:nvSpPr>
            <p:cNvPr id="9" name="Donut 8">
              <a:extLst>
                <a:ext uri="{FF2B5EF4-FFF2-40B4-BE49-F238E27FC236}">
                  <a16:creationId xmlns:a16="http://schemas.microsoft.com/office/drawing/2014/main" id="{B585854D-380D-E34E-B9F3-67BA3C7DDB4E}"/>
                </a:ext>
              </a:extLst>
            </p:cNvPr>
            <p:cNvSpPr/>
            <p:nvPr/>
          </p:nvSpPr>
          <p:spPr>
            <a:xfrm>
              <a:off x="1546776" y="2984496"/>
              <a:ext cx="1653802" cy="1617865"/>
            </a:xfrm>
            <a:prstGeom prst="donut">
              <a:avLst>
                <a:gd name="adj" fmla="val 12907"/>
              </a:avLst>
            </a:prstGeom>
            <a:solidFill>
              <a:srgbClr val="00C9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solidFill>
                  <a:schemeClr val="tx1"/>
                </a:solidFill>
              </a:endParaRPr>
            </a:p>
          </p:txBody>
        </p:sp>
      </p:grpSp>
      <p:grpSp>
        <p:nvGrpSpPr>
          <p:cNvPr id="11" name="Group 10">
            <a:extLst>
              <a:ext uri="{FF2B5EF4-FFF2-40B4-BE49-F238E27FC236}">
                <a16:creationId xmlns:a16="http://schemas.microsoft.com/office/drawing/2014/main" id="{44D14722-6793-314F-B754-FEA888205A6E}"/>
              </a:ext>
            </a:extLst>
          </p:cNvPr>
          <p:cNvGrpSpPr/>
          <p:nvPr/>
        </p:nvGrpSpPr>
        <p:grpSpPr>
          <a:xfrm>
            <a:off x="-4077228" y="2574911"/>
            <a:ext cx="2952449" cy="3362238"/>
            <a:chOff x="894392" y="2696256"/>
            <a:chExt cx="2952449" cy="3362238"/>
          </a:xfrm>
        </p:grpSpPr>
        <p:sp>
          <p:nvSpPr>
            <p:cNvPr id="12" name="TextBox 11">
              <a:extLst>
                <a:ext uri="{FF2B5EF4-FFF2-40B4-BE49-F238E27FC236}">
                  <a16:creationId xmlns:a16="http://schemas.microsoft.com/office/drawing/2014/main" id="{17825D07-E9AB-6D4E-84C4-88DE095CA781}"/>
                </a:ext>
              </a:extLst>
            </p:cNvPr>
            <p:cNvSpPr txBox="1"/>
            <p:nvPr/>
          </p:nvSpPr>
          <p:spPr>
            <a:xfrm rot="860826">
              <a:off x="894392" y="2696256"/>
              <a:ext cx="2952449" cy="2920881"/>
            </a:xfrm>
            <a:prstGeom prst="rect">
              <a:avLst/>
            </a:prstGeom>
            <a:noFill/>
          </p:spPr>
          <p:txBody>
            <a:bodyPr wrap="square" rtlCol="0">
              <a:prstTxWarp prst="textArchUp">
                <a:avLst>
                  <a:gd name="adj" fmla="val 14059658"/>
                </a:avLst>
              </a:prstTxWarp>
              <a:spAutoFit/>
            </a:bodyPr>
            <a:lstStyle/>
            <a:p>
              <a:r>
                <a:rPr lang="en-US" sz="1200">
                  <a:solidFill>
                    <a:schemeClr val="accent1">
                      <a:lumMod val="40000"/>
                      <a:lumOff val="60000"/>
                    </a:schemeClr>
                  </a:solidFill>
                  <a:latin typeface="Poppins Medium" pitchFamily="2" charset="77"/>
                  <a:cs typeface="Poppins Medium" pitchFamily="2" charset="77"/>
                </a:rPr>
                <a:t>SERVICES LIBRARY</a:t>
              </a:r>
            </a:p>
          </p:txBody>
        </p:sp>
        <p:sp>
          <p:nvSpPr>
            <p:cNvPr id="13" name="TextBox 12">
              <a:extLst>
                <a:ext uri="{FF2B5EF4-FFF2-40B4-BE49-F238E27FC236}">
                  <a16:creationId xmlns:a16="http://schemas.microsoft.com/office/drawing/2014/main" id="{A247FB28-1F22-0541-A887-B2EB8C0D1C61}"/>
                </a:ext>
              </a:extLst>
            </p:cNvPr>
            <p:cNvSpPr txBox="1"/>
            <p:nvPr/>
          </p:nvSpPr>
          <p:spPr>
            <a:xfrm rot="309158">
              <a:off x="1064340" y="2924945"/>
              <a:ext cx="2584878" cy="2920881"/>
            </a:xfrm>
            <a:prstGeom prst="rect">
              <a:avLst/>
            </a:prstGeom>
            <a:noFill/>
          </p:spPr>
          <p:txBody>
            <a:bodyPr wrap="square" rtlCol="0">
              <a:prstTxWarp prst="textArchUp">
                <a:avLst>
                  <a:gd name="adj" fmla="val 14064218"/>
                </a:avLst>
              </a:prstTxWarp>
              <a:spAutoFit/>
            </a:bodyPr>
            <a:lstStyle/>
            <a:p>
              <a:r>
                <a:rPr lang="en-US" sz="1200">
                  <a:solidFill>
                    <a:schemeClr val="accent1">
                      <a:lumMod val="40000"/>
                      <a:lumOff val="60000"/>
                    </a:schemeClr>
                  </a:solidFill>
                  <a:latin typeface="Poppins Medium" pitchFamily="2" charset="77"/>
                  <a:cs typeface="Poppins Medium" pitchFamily="2" charset="77"/>
                </a:rPr>
                <a:t>TRANSACTION LIBRARY</a:t>
              </a:r>
            </a:p>
          </p:txBody>
        </p:sp>
        <p:sp>
          <p:nvSpPr>
            <p:cNvPr id="14" name="TextBox 13">
              <a:extLst>
                <a:ext uri="{FF2B5EF4-FFF2-40B4-BE49-F238E27FC236}">
                  <a16:creationId xmlns:a16="http://schemas.microsoft.com/office/drawing/2014/main" id="{FAD73391-2794-9645-9B13-04C1556C9596}"/>
                </a:ext>
              </a:extLst>
            </p:cNvPr>
            <p:cNvSpPr txBox="1"/>
            <p:nvPr/>
          </p:nvSpPr>
          <p:spPr>
            <a:xfrm rot="559114">
              <a:off x="1160759" y="3137613"/>
              <a:ext cx="2273758" cy="2920881"/>
            </a:xfrm>
            <a:prstGeom prst="rect">
              <a:avLst/>
            </a:prstGeom>
            <a:noFill/>
          </p:spPr>
          <p:txBody>
            <a:bodyPr wrap="square" rtlCol="0">
              <a:prstTxWarp prst="textArchUp">
                <a:avLst>
                  <a:gd name="adj" fmla="val 13980527"/>
                </a:avLst>
              </a:prstTxWarp>
              <a:spAutoFit/>
            </a:bodyPr>
            <a:lstStyle/>
            <a:p>
              <a:r>
                <a:rPr lang="en-US" sz="1200">
                  <a:solidFill>
                    <a:srgbClr val="002E5C"/>
                  </a:solidFill>
                  <a:latin typeface="Poppins Medium" pitchFamily="2" charset="77"/>
                  <a:cs typeface="Poppins Medium" pitchFamily="2" charset="77"/>
                </a:rPr>
                <a:t>ACCOUNT LIBRARY</a:t>
              </a:r>
            </a:p>
          </p:txBody>
        </p:sp>
        <p:sp>
          <p:nvSpPr>
            <p:cNvPr id="15" name="TextBox 14">
              <a:extLst>
                <a:ext uri="{FF2B5EF4-FFF2-40B4-BE49-F238E27FC236}">
                  <a16:creationId xmlns:a16="http://schemas.microsoft.com/office/drawing/2014/main" id="{5EEBE14D-578C-7649-91D5-EF03AAB29D4E}"/>
                </a:ext>
              </a:extLst>
            </p:cNvPr>
            <p:cNvSpPr txBox="1"/>
            <p:nvPr/>
          </p:nvSpPr>
          <p:spPr>
            <a:xfrm rot="217008">
              <a:off x="1613380" y="3394818"/>
              <a:ext cx="1520593" cy="1415982"/>
            </a:xfrm>
            <a:prstGeom prst="rect">
              <a:avLst/>
            </a:prstGeom>
            <a:noFill/>
          </p:spPr>
          <p:txBody>
            <a:bodyPr wrap="square" rtlCol="0">
              <a:prstTxWarp prst="textArchUp">
                <a:avLst>
                  <a:gd name="adj" fmla="val 13408749"/>
                </a:avLst>
              </a:prstTxWarp>
              <a:spAutoFit/>
            </a:bodyPr>
            <a:lstStyle/>
            <a:p>
              <a:r>
                <a:rPr lang="en-US" sz="1200">
                  <a:solidFill>
                    <a:schemeClr val="accent5">
                      <a:lumMod val="40000"/>
                      <a:lumOff val="60000"/>
                    </a:schemeClr>
                  </a:solidFill>
                  <a:latin typeface="Poppins Medium" pitchFamily="2" charset="77"/>
                  <a:cs typeface="Poppins Medium" pitchFamily="2" charset="77"/>
                </a:rPr>
                <a:t>customer LIBRARY</a:t>
              </a:r>
            </a:p>
          </p:txBody>
        </p:sp>
      </p:grpSp>
      <p:sp>
        <p:nvSpPr>
          <p:cNvPr id="3" name="Text Placeholder 2">
            <a:extLst>
              <a:ext uri="{FF2B5EF4-FFF2-40B4-BE49-F238E27FC236}">
                <a16:creationId xmlns:a16="http://schemas.microsoft.com/office/drawing/2014/main" id="{0EDCF169-8FA0-6444-83E4-5D9EE83853DC}"/>
              </a:ext>
            </a:extLst>
          </p:cNvPr>
          <p:cNvSpPr>
            <a:spLocks noGrp="1"/>
          </p:cNvSpPr>
          <p:nvPr>
            <p:ph type="body" sz="quarter" idx="11"/>
          </p:nvPr>
        </p:nvSpPr>
        <p:spPr>
          <a:xfrm>
            <a:off x="580378" y="684108"/>
            <a:ext cx="10953254" cy="469900"/>
          </a:xfrm>
        </p:spPr>
        <p:txBody>
          <a:bodyPr>
            <a:noAutofit/>
          </a:bodyPr>
          <a:lstStyle/>
          <a:p>
            <a:r>
              <a:rPr lang="en-US"/>
              <a:t>Analytics at Scale</a:t>
            </a:r>
          </a:p>
        </p:txBody>
      </p:sp>
      <p:pic>
        <p:nvPicPr>
          <p:cNvPr id="38" name="Graphic 37">
            <a:extLst>
              <a:ext uri="{FF2B5EF4-FFF2-40B4-BE49-F238E27FC236}">
                <a16:creationId xmlns:a16="http://schemas.microsoft.com/office/drawing/2014/main" id="{502139EF-6DB6-8B4D-B6F6-AFA99454F2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27126" y="3403552"/>
            <a:ext cx="1078054" cy="1078054"/>
          </a:xfrm>
          <a:prstGeom prst="rect">
            <a:avLst/>
          </a:prstGeom>
        </p:spPr>
      </p:pic>
      <p:sp>
        <p:nvSpPr>
          <p:cNvPr id="4" name="TextBox 3">
            <a:extLst>
              <a:ext uri="{FF2B5EF4-FFF2-40B4-BE49-F238E27FC236}">
                <a16:creationId xmlns:a16="http://schemas.microsoft.com/office/drawing/2014/main" id="{F44D2BE6-2E20-194D-B004-5893101BADDF}"/>
              </a:ext>
            </a:extLst>
          </p:cNvPr>
          <p:cNvSpPr txBox="1"/>
          <p:nvPr/>
        </p:nvSpPr>
        <p:spPr>
          <a:xfrm>
            <a:off x="6736602" y="1383110"/>
            <a:ext cx="5190354" cy="1785104"/>
          </a:xfrm>
          <a:prstGeom prst="rect">
            <a:avLst/>
          </a:prstGeom>
          <a:noFill/>
        </p:spPr>
        <p:txBody>
          <a:bodyPr wrap="square" rtlCol="0">
            <a:spAutoFit/>
          </a:bodyPr>
          <a:lstStyle/>
          <a:p>
            <a:r>
              <a:rPr lang="en-US" sz="2200">
                <a:latin typeface="Poppins" pitchFamily="2" charset="77"/>
                <a:cs typeface="Poppins" pitchFamily="2" charset="77"/>
              </a:rPr>
              <a:t>Rachel is one of many.</a:t>
            </a:r>
          </a:p>
          <a:p>
            <a:endParaRPr lang="en-US" sz="2200">
              <a:latin typeface="Poppins" pitchFamily="2" charset="77"/>
              <a:cs typeface="Poppins" pitchFamily="2" charset="77"/>
            </a:endParaRPr>
          </a:p>
          <a:p>
            <a:r>
              <a:rPr lang="en-US" sz="2200">
                <a:latin typeface="Poppins" pitchFamily="2" charset="77"/>
                <a:cs typeface="Poppins" pitchFamily="2" charset="77"/>
              </a:rPr>
              <a:t>Daily insights for all customers.</a:t>
            </a:r>
          </a:p>
          <a:p>
            <a:endParaRPr lang="en-US" sz="2200">
              <a:latin typeface="Poppins" pitchFamily="2" charset="77"/>
              <a:cs typeface="Poppins" pitchFamily="2" charset="77"/>
            </a:endParaRPr>
          </a:p>
          <a:p>
            <a:endParaRPr lang="en-US" sz="2200">
              <a:latin typeface="Poppins" pitchFamily="2" charset="77"/>
              <a:cs typeface="Poppins" pitchFamily="2" charset="77"/>
            </a:endParaRPr>
          </a:p>
        </p:txBody>
      </p:sp>
      <p:pic>
        <p:nvPicPr>
          <p:cNvPr id="26" name="Picture 25">
            <a:extLst>
              <a:ext uri="{FF2B5EF4-FFF2-40B4-BE49-F238E27FC236}">
                <a16:creationId xmlns:a16="http://schemas.microsoft.com/office/drawing/2014/main" id="{977FC460-E6E9-7F40-8324-7C475DC3C033}"/>
              </a:ext>
            </a:extLst>
          </p:cNvPr>
          <p:cNvPicPr>
            <a:picLocks/>
          </p:cNvPicPr>
          <p:nvPr/>
        </p:nvPicPr>
        <p:blipFill rotWithShape="1">
          <a:blip r:embed="rId5"/>
          <a:srcRect l="22124" t="-604" r="17080" b="57743"/>
          <a:stretch/>
        </p:blipFill>
        <p:spPr>
          <a:xfrm>
            <a:off x="4828809" y="1249611"/>
            <a:ext cx="1522192" cy="1522192"/>
          </a:xfrm>
          <a:prstGeom prst="ellipse">
            <a:avLst/>
          </a:prstGeom>
          <a:solidFill>
            <a:schemeClr val="accent5">
              <a:lumMod val="20000"/>
              <a:lumOff val="80000"/>
            </a:schemeClr>
          </a:solidFill>
          <a:ln w="98425">
            <a:solidFill>
              <a:schemeClr val="accent5"/>
            </a:solidFill>
          </a:ln>
        </p:spPr>
      </p:pic>
      <p:pic>
        <p:nvPicPr>
          <p:cNvPr id="27" name="Picture 26">
            <a:extLst>
              <a:ext uri="{FF2B5EF4-FFF2-40B4-BE49-F238E27FC236}">
                <a16:creationId xmlns:a16="http://schemas.microsoft.com/office/drawing/2014/main" id="{91DA5EED-B49E-5443-938E-53838720ADFB}"/>
              </a:ext>
            </a:extLst>
          </p:cNvPr>
          <p:cNvPicPr>
            <a:picLocks/>
          </p:cNvPicPr>
          <p:nvPr/>
        </p:nvPicPr>
        <p:blipFill rotWithShape="1">
          <a:blip r:embed="rId6"/>
          <a:srcRect l="22166" t="2453" r="14209" b="42722"/>
          <a:stretch/>
        </p:blipFill>
        <p:spPr>
          <a:xfrm>
            <a:off x="3709775" y="3005215"/>
            <a:ext cx="1880130" cy="1880130"/>
          </a:xfrm>
          <a:prstGeom prst="ellipse">
            <a:avLst/>
          </a:prstGeom>
          <a:solidFill>
            <a:schemeClr val="accent5">
              <a:lumMod val="20000"/>
              <a:lumOff val="80000"/>
            </a:schemeClr>
          </a:solidFill>
          <a:ln w="98425">
            <a:solidFill>
              <a:schemeClr val="accent5"/>
            </a:solidFill>
          </a:ln>
        </p:spPr>
      </p:pic>
      <p:pic>
        <p:nvPicPr>
          <p:cNvPr id="28" name="Picture 27">
            <a:extLst>
              <a:ext uri="{FF2B5EF4-FFF2-40B4-BE49-F238E27FC236}">
                <a16:creationId xmlns:a16="http://schemas.microsoft.com/office/drawing/2014/main" id="{737512C4-D0B3-6849-B094-DD5E79A8CAF0}"/>
              </a:ext>
            </a:extLst>
          </p:cNvPr>
          <p:cNvPicPr>
            <a:picLocks/>
          </p:cNvPicPr>
          <p:nvPr/>
        </p:nvPicPr>
        <p:blipFill rotWithShape="1">
          <a:blip r:embed="rId7"/>
          <a:srcRect l="16113" t="1949" r="16762" b="50780"/>
          <a:stretch/>
        </p:blipFill>
        <p:spPr>
          <a:xfrm>
            <a:off x="668547" y="1790270"/>
            <a:ext cx="1285100" cy="1285100"/>
          </a:xfrm>
          <a:prstGeom prst="ellipse">
            <a:avLst/>
          </a:prstGeom>
          <a:solidFill>
            <a:schemeClr val="accent5">
              <a:lumMod val="20000"/>
              <a:lumOff val="80000"/>
            </a:schemeClr>
          </a:solidFill>
          <a:ln w="98425">
            <a:solidFill>
              <a:schemeClr val="accent5"/>
            </a:solidFill>
          </a:ln>
        </p:spPr>
      </p:pic>
      <p:pic>
        <p:nvPicPr>
          <p:cNvPr id="29" name="Picture 19">
            <a:extLst>
              <a:ext uri="{FF2B5EF4-FFF2-40B4-BE49-F238E27FC236}">
                <a16:creationId xmlns:a16="http://schemas.microsoft.com/office/drawing/2014/main" id="{0E0B6461-D5AC-324B-B07A-880680045A3E}"/>
              </a:ext>
            </a:extLst>
          </p:cNvPr>
          <p:cNvPicPr>
            <a:picLocks/>
          </p:cNvPicPr>
          <p:nvPr/>
        </p:nvPicPr>
        <p:blipFill rotWithShape="1">
          <a:blip r:embed="rId8">
            <a:extLst>
              <a:ext uri="{96DAC541-7B7A-43D3-8B79-37D633B846F1}">
                <asvg:svgBlip xmlns:asvg="http://schemas.microsoft.com/office/drawing/2016/SVG/main" r:embed="rId9"/>
              </a:ext>
            </a:extLst>
          </a:blip>
          <a:srcRect l="15350" t="4088" r="35296" b="62294"/>
          <a:stretch/>
        </p:blipFill>
        <p:spPr>
          <a:xfrm rot="1233044">
            <a:off x="792019" y="3906102"/>
            <a:ext cx="859237" cy="859237"/>
          </a:xfrm>
          <a:prstGeom prst="ellipse">
            <a:avLst/>
          </a:prstGeom>
          <a:solidFill>
            <a:schemeClr val="accent5">
              <a:lumMod val="20000"/>
              <a:lumOff val="80000"/>
            </a:schemeClr>
          </a:solidFill>
          <a:ln w="98425">
            <a:solidFill>
              <a:schemeClr val="accent5"/>
            </a:solidFill>
          </a:ln>
        </p:spPr>
      </p:pic>
      <p:pic>
        <p:nvPicPr>
          <p:cNvPr id="30" name="Picture 20">
            <a:extLst>
              <a:ext uri="{FF2B5EF4-FFF2-40B4-BE49-F238E27FC236}">
                <a16:creationId xmlns:a16="http://schemas.microsoft.com/office/drawing/2014/main" id="{D98A1A05-BBB0-A547-92EE-D814863D02BD}"/>
              </a:ext>
            </a:extLst>
          </p:cNvPr>
          <p:cNvPicPr>
            <a:picLocks/>
          </p:cNvPicPr>
          <p:nvPr/>
        </p:nvPicPr>
        <p:blipFill rotWithShape="1">
          <a:blip r:embed="rId10">
            <a:extLst>
              <a:ext uri="{96DAC541-7B7A-43D3-8B79-37D633B846F1}">
                <asvg:svgBlip xmlns:asvg="http://schemas.microsoft.com/office/drawing/2016/SVG/main" r:embed="rId11"/>
              </a:ext>
            </a:extLst>
          </a:blip>
          <a:srcRect l="32037" t="5294" r="22642" b="63966"/>
          <a:stretch/>
        </p:blipFill>
        <p:spPr>
          <a:xfrm rot="775673" flipH="1">
            <a:off x="1950680" y="4534382"/>
            <a:ext cx="1459669" cy="1459669"/>
          </a:xfrm>
          <a:prstGeom prst="ellipse">
            <a:avLst/>
          </a:prstGeom>
          <a:solidFill>
            <a:schemeClr val="accent5">
              <a:lumMod val="20000"/>
              <a:lumOff val="80000"/>
            </a:schemeClr>
          </a:solidFill>
          <a:ln w="98425">
            <a:solidFill>
              <a:schemeClr val="accent5"/>
            </a:solidFill>
          </a:ln>
        </p:spPr>
      </p:pic>
      <p:pic>
        <p:nvPicPr>
          <p:cNvPr id="31" name="Picture 21">
            <a:extLst>
              <a:ext uri="{FF2B5EF4-FFF2-40B4-BE49-F238E27FC236}">
                <a16:creationId xmlns:a16="http://schemas.microsoft.com/office/drawing/2014/main" id="{8A9DD540-D113-E846-844F-8DACEFF12F18}"/>
              </a:ext>
            </a:extLst>
          </p:cNvPr>
          <p:cNvPicPr>
            <a:picLocks/>
          </p:cNvPicPr>
          <p:nvPr/>
        </p:nvPicPr>
        <p:blipFill rotWithShape="1">
          <a:blip r:embed="rId12">
            <a:extLst>
              <a:ext uri="{96DAC541-7B7A-43D3-8B79-37D633B846F1}">
                <asvg:svgBlip xmlns:asvg="http://schemas.microsoft.com/office/drawing/2016/SVG/main" r:embed="rId13"/>
              </a:ext>
            </a:extLst>
          </a:blip>
          <a:srcRect l="33525" t="1699" r="20827" b="56052"/>
          <a:stretch/>
        </p:blipFill>
        <p:spPr>
          <a:xfrm>
            <a:off x="2497286" y="3196745"/>
            <a:ext cx="707084" cy="707084"/>
          </a:xfrm>
          <a:prstGeom prst="ellipse">
            <a:avLst/>
          </a:prstGeom>
          <a:solidFill>
            <a:schemeClr val="accent5">
              <a:lumMod val="20000"/>
              <a:lumOff val="80000"/>
            </a:schemeClr>
          </a:solidFill>
          <a:ln w="98425">
            <a:solidFill>
              <a:schemeClr val="accent5"/>
            </a:solidFill>
          </a:ln>
        </p:spPr>
      </p:pic>
      <p:pic>
        <p:nvPicPr>
          <p:cNvPr id="40" name="Picture 39" descr="Icon&#10;&#10;Description automatically generated">
            <a:extLst>
              <a:ext uri="{FF2B5EF4-FFF2-40B4-BE49-F238E27FC236}">
                <a16:creationId xmlns:a16="http://schemas.microsoft.com/office/drawing/2014/main" id="{4736EAEB-5512-3F43-B157-14816CCC8FF8}"/>
              </a:ext>
            </a:extLst>
          </p:cNvPr>
          <p:cNvPicPr>
            <a:picLocks noChangeAspect="1"/>
          </p:cNvPicPr>
          <p:nvPr/>
        </p:nvPicPr>
        <p:blipFill rotWithShape="1">
          <a:blip r:embed="rId14"/>
          <a:srcRect l="30149" t="-424" r="31518" b="72982"/>
          <a:stretch/>
        </p:blipFill>
        <p:spPr>
          <a:xfrm>
            <a:off x="2826541" y="1566881"/>
            <a:ext cx="1035580" cy="1042287"/>
          </a:xfrm>
          <a:prstGeom prst="ellipse">
            <a:avLst/>
          </a:prstGeom>
          <a:solidFill>
            <a:srgbClr val="FFF9EC"/>
          </a:solidFill>
          <a:ln w="92075">
            <a:solidFill>
              <a:schemeClr val="accent5"/>
            </a:solidFill>
          </a:ln>
        </p:spPr>
      </p:pic>
      <p:pic>
        <p:nvPicPr>
          <p:cNvPr id="42" name="Picture 41">
            <a:extLst>
              <a:ext uri="{FF2B5EF4-FFF2-40B4-BE49-F238E27FC236}">
                <a16:creationId xmlns:a16="http://schemas.microsoft.com/office/drawing/2014/main" id="{CC1B0AFE-4BDC-8741-8F96-6C10C5A4467A}"/>
              </a:ext>
            </a:extLst>
          </p:cNvPr>
          <p:cNvPicPr>
            <a:picLocks noChangeAspect="1"/>
          </p:cNvPicPr>
          <p:nvPr/>
        </p:nvPicPr>
        <p:blipFill rotWithShape="1">
          <a:blip r:embed="rId15"/>
          <a:srcRect l="23944" t="296" r="22535" b="61996"/>
          <a:stretch/>
        </p:blipFill>
        <p:spPr>
          <a:xfrm flipH="1">
            <a:off x="3930585" y="5271038"/>
            <a:ext cx="997567" cy="1005981"/>
          </a:xfrm>
          <a:prstGeom prst="ellipse">
            <a:avLst/>
          </a:prstGeom>
          <a:solidFill>
            <a:srgbClr val="FFF9EC"/>
          </a:solidFill>
          <a:ln w="85725">
            <a:solidFill>
              <a:schemeClr val="accent5"/>
            </a:solidFill>
          </a:ln>
        </p:spPr>
      </p:pic>
      <p:sp>
        <p:nvSpPr>
          <p:cNvPr id="5" name="TextBox 4">
            <a:extLst>
              <a:ext uri="{FF2B5EF4-FFF2-40B4-BE49-F238E27FC236}">
                <a16:creationId xmlns:a16="http://schemas.microsoft.com/office/drawing/2014/main" id="{2A7E08BB-504F-FB4A-98B4-7CFECDDFE2A0}"/>
              </a:ext>
            </a:extLst>
          </p:cNvPr>
          <p:cNvSpPr txBox="1"/>
          <p:nvPr/>
        </p:nvSpPr>
        <p:spPr>
          <a:xfrm>
            <a:off x="5938395" y="3605927"/>
            <a:ext cx="6058135" cy="830997"/>
          </a:xfrm>
          <a:prstGeom prst="rect">
            <a:avLst/>
          </a:prstGeom>
          <a:noFill/>
        </p:spPr>
        <p:txBody>
          <a:bodyPr wrap="square" rtlCol="0">
            <a:spAutoFit/>
          </a:bodyPr>
          <a:lstStyle/>
          <a:p>
            <a:pPr algn="ctr"/>
            <a:r>
              <a:rPr lang="en-US" sz="2400" b="1" i="1">
                <a:solidFill>
                  <a:schemeClr val="accent6"/>
                </a:solidFill>
                <a:latin typeface="Poppins SemiBold" pitchFamily="2" charset="77"/>
                <a:cs typeface="Poppins SemiBold" pitchFamily="2" charset="77"/>
              </a:rPr>
              <a:t>Your data tells a story. </a:t>
            </a:r>
            <a:br>
              <a:rPr lang="en-US" sz="2400" b="1" i="1">
                <a:solidFill>
                  <a:schemeClr val="accent6"/>
                </a:solidFill>
                <a:latin typeface="Poppins SemiBold" pitchFamily="2" charset="77"/>
                <a:cs typeface="Poppins SemiBold" pitchFamily="2" charset="77"/>
              </a:rPr>
            </a:br>
            <a:r>
              <a:rPr lang="en-US" sz="2400" b="1" i="1">
                <a:solidFill>
                  <a:schemeClr val="accent6"/>
                </a:solidFill>
                <a:latin typeface="Poppins SemiBold" pitchFamily="2" charset="77"/>
                <a:cs typeface="Poppins SemiBold" pitchFamily="2" charset="77"/>
              </a:rPr>
              <a:t>Find the opportunities in your data.</a:t>
            </a:r>
          </a:p>
        </p:txBody>
      </p:sp>
    </p:spTree>
    <p:extLst>
      <p:ext uri="{BB962C8B-B14F-4D97-AF65-F5344CB8AC3E}">
        <p14:creationId xmlns:p14="http://schemas.microsoft.com/office/powerpoint/2010/main" val="179450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BE1D95-41E1-0E4C-B279-DFCCD324DCCD}"/>
              </a:ext>
            </a:extLst>
          </p:cNvPr>
          <p:cNvSpPr/>
          <p:nvPr/>
        </p:nvSpPr>
        <p:spPr>
          <a:xfrm>
            <a:off x="0" y="-100209"/>
            <a:ext cx="12192000" cy="7114783"/>
          </a:xfrm>
          <a:prstGeom prst="rect">
            <a:avLst/>
          </a:prstGeom>
          <a:gradFill>
            <a:gsLst>
              <a:gs pos="54000">
                <a:srgbClr val="ECF9FF"/>
              </a:gs>
              <a:gs pos="9000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249A816-46F6-5E4B-A648-E6AAA4AD4E47}"/>
              </a:ext>
            </a:extLst>
          </p:cNvPr>
          <p:cNvSpPr txBox="1"/>
          <p:nvPr/>
        </p:nvSpPr>
        <p:spPr>
          <a:xfrm>
            <a:off x="4236356" y="818279"/>
            <a:ext cx="3719288" cy="461665"/>
          </a:xfrm>
          <a:prstGeom prst="rect">
            <a:avLst/>
          </a:prstGeom>
          <a:noFill/>
        </p:spPr>
        <p:txBody>
          <a:bodyPr wrap="none" rtlCol="0">
            <a:spAutoFit/>
          </a:bodyPr>
          <a:lstStyle/>
          <a:p>
            <a:r>
              <a:rPr lang="en-US" sz="2400">
                <a:solidFill>
                  <a:srgbClr val="002E5C"/>
                </a:solidFill>
                <a:latin typeface="Poppins Medium" pitchFamily="2" charset="77"/>
                <a:cs typeface="Poppins Medium" pitchFamily="2" charset="77"/>
              </a:rPr>
              <a:t>A new era for analytics</a:t>
            </a:r>
          </a:p>
        </p:txBody>
      </p:sp>
      <p:grpSp>
        <p:nvGrpSpPr>
          <p:cNvPr id="2" name="Group 1">
            <a:extLst>
              <a:ext uri="{FF2B5EF4-FFF2-40B4-BE49-F238E27FC236}">
                <a16:creationId xmlns:a16="http://schemas.microsoft.com/office/drawing/2014/main" id="{9299DC1C-8B21-A342-A7DD-E7A276557052}"/>
              </a:ext>
            </a:extLst>
          </p:cNvPr>
          <p:cNvGrpSpPr/>
          <p:nvPr/>
        </p:nvGrpSpPr>
        <p:grpSpPr>
          <a:xfrm>
            <a:off x="1963652" y="1049111"/>
            <a:ext cx="8079968" cy="6196295"/>
            <a:chOff x="1073268" y="791825"/>
            <a:chExt cx="9837115" cy="7543800"/>
          </a:xfrm>
        </p:grpSpPr>
        <p:pic>
          <p:nvPicPr>
            <p:cNvPr id="3" name="Picture 2">
              <a:extLst>
                <a:ext uri="{FF2B5EF4-FFF2-40B4-BE49-F238E27FC236}">
                  <a16:creationId xmlns:a16="http://schemas.microsoft.com/office/drawing/2014/main" id="{1B80795A-4FF9-A34A-9803-A1BA99ECB55A}"/>
                </a:ext>
              </a:extLst>
            </p:cNvPr>
            <p:cNvPicPr>
              <a:picLocks noChangeAspect="1"/>
            </p:cNvPicPr>
            <p:nvPr/>
          </p:nvPicPr>
          <p:blipFill>
            <a:blip r:embed="rId2"/>
            <a:stretch>
              <a:fillRect/>
            </a:stretch>
          </p:blipFill>
          <p:spPr>
            <a:xfrm>
              <a:off x="1073268" y="791825"/>
              <a:ext cx="9837115" cy="7543800"/>
            </a:xfrm>
            <a:prstGeom prst="rect">
              <a:avLst/>
            </a:prstGeom>
          </p:spPr>
        </p:pic>
        <p:pic>
          <p:nvPicPr>
            <p:cNvPr id="4" name="Picture 3">
              <a:extLst>
                <a:ext uri="{FF2B5EF4-FFF2-40B4-BE49-F238E27FC236}">
                  <a16:creationId xmlns:a16="http://schemas.microsoft.com/office/drawing/2014/main" id="{0EC7DB26-D1D9-4342-B111-C3E9C022779F}"/>
                </a:ext>
              </a:extLst>
            </p:cNvPr>
            <p:cNvPicPr>
              <a:picLocks noChangeAspect="1"/>
            </p:cNvPicPr>
            <p:nvPr/>
          </p:nvPicPr>
          <p:blipFill rotWithShape="1">
            <a:blip r:embed="rId3"/>
            <a:srcRect b="5202"/>
            <a:stretch/>
          </p:blipFill>
          <p:spPr>
            <a:xfrm>
              <a:off x="2607691" y="1802600"/>
              <a:ext cx="6997627" cy="4293400"/>
            </a:xfrm>
            <a:prstGeom prst="rect">
              <a:avLst/>
            </a:prstGeom>
          </p:spPr>
        </p:pic>
      </p:grpSp>
    </p:spTree>
    <p:extLst>
      <p:ext uri="{BB962C8B-B14F-4D97-AF65-F5344CB8AC3E}">
        <p14:creationId xmlns:p14="http://schemas.microsoft.com/office/powerpoint/2010/main" val="1379338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84B7BC-C71C-F947-9B05-8108A3D9894E}"/>
              </a:ext>
            </a:extLst>
          </p:cNvPr>
          <p:cNvSpPr txBox="1"/>
          <p:nvPr/>
        </p:nvSpPr>
        <p:spPr>
          <a:xfrm>
            <a:off x="769257" y="3106057"/>
            <a:ext cx="3568606" cy="1200329"/>
          </a:xfrm>
          <a:prstGeom prst="rect">
            <a:avLst/>
          </a:prstGeom>
          <a:noFill/>
        </p:spPr>
        <p:txBody>
          <a:bodyPr wrap="none" rtlCol="0">
            <a:spAutoFit/>
          </a:bodyPr>
          <a:lstStyle/>
          <a:p>
            <a:r>
              <a:rPr lang="en-US" dirty="0">
                <a:latin typeface="Poppins" pitchFamily="2" charset="77"/>
                <a:cs typeface="Poppins" pitchFamily="2" charset="77"/>
              </a:rPr>
              <a:t>Rich Carlton, President	</a:t>
            </a:r>
          </a:p>
          <a:p>
            <a:endParaRPr lang="en-US" dirty="0">
              <a:latin typeface="Poppins" pitchFamily="2" charset="77"/>
              <a:cs typeface="Poppins" pitchFamily="2" charset="77"/>
              <a:hlinkClick r:id="rId2"/>
            </a:endParaRPr>
          </a:p>
          <a:p>
            <a:r>
              <a:rPr lang="en-US" dirty="0">
                <a:latin typeface="Poppins" pitchFamily="2" charset="77"/>
                <a:cs typeface="Poppins" pitchFamily="2" charset="77"/>
                <a:hlinkClick r:id="rId2"/>
              </a:rPr>
              <a:t>Rich.Carlton@aunalytics.com</a:t>
            </a:r>
            <a:endParaRPr lang="en-US" dirty="0">
              <a:latin typeface="Poppins" pitchFamily="2" charset="77"/>
              <a:cs typeface="Poppins" pitchFamily="2" charset="77"/>
            </a:endParaRPr>
          </a:p>
          <a:p>
            <a:endParaRPr lang="en-US" dirty="0"/>
          </a:p>
        </p:txBody>
      </p:sp>
    </p:spTree>
    <p:extLst>
      <p:ext uri="{BB962C8B-B14F-4D97-AF65-F5344CB8AC3E}">
        <p14:creationId xmlns:p14="http://schemas.microsoft.com/office/powerpoint/2010/main" val="116524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E614BF-B03E-194B-8AAE-9E421E905A3E}"/>
              </a:ext>
            </a:extLst>
          </p:cNvPr>
          <p:cNvSpPr>
            <a:spLocks noGrp="1"/>
          </p:cNvSpPr>
          <p:nvPr>
            <p:ph type="body" sz="quarter" idx="10"/>
          </p:nvPr>
        </p:nvSpPr>
        <p:spPr>
          <a:xfrm>
            <a:off x="580378" y="337551"/>
            <a:ext cx="5105431" cy="469900"/>
          </a:xfrm>
        </p:spPr>
        <p:txBody>
          <a:bodyPr>
            <a:normAutofit/>
          </a:bodyPr>
          <a:lstStyle/>
          <a:p>
            <a:r>
              <a:rPr lang="en-US" sz="1400"/>
              <a:t>How to succeed</a:t>
            </a:r>
          </a:p>
        </p:txBody>
      </p:sp>
      <p:sp>
        <p:nvSpPr>
          <p:cNvPr id="3" name="Text Placeholder 2">
            <a:extLst>
              <a:ext uri="{FF2B5EF4-FFF2-40B4-BE49-F238E27FC236}">
                <a16:creationId xmlns:a16="http://schemas.microsoft.com/office/drawing/2014/main" id="{E2870942-0A5E-6A44-B428-D79F048CA4CC}"/>
              </a:ext>
            </a:extLst>
          </p:cNvPr>
          <p:cNvSpPr>
            <a:spLocks noGrp="1"/>
          </p:cNvSpPr>
          <p:nvPr>
            <p:ph type="body" sz="quarter" idx="11"/>
          </p:nvPr>
        </p:nvSpPr>
        <p:spPr>
          <a:xfrm>
            <a:off x="580378" y="703522"/>
            <a:ext cx="10587494" cy="469900"/>
          </a:xfrm>
        </p:spPr>
        <p:txBody>
          <a:bodyPr>
            <a:noAutofit/>
          </a:bodyPr>
          <a:lstStyle/>
          <a:p>
            <a:r>
              <a:rPr lang="en-US"/>
              <a:t>Building It Is Not The Answer</a:t>
            </a:r>
          </a:p>
        </p:txBody>
      </p:sp>
      <p:pic>
        <p:nvPicPr>
          <p:cNvPr id="7" name="Picture 6" descr="A picture containing table&#10;&#10;Description automatically generated">
            <a:extLst>
              <a:ext uri="{FF2B5EF4-FFF2-40B4-BE49-F238E27FC236}">
                <a16:creationId xmlns:a16="http://schemas.microsoft.com/office/drawing/2014/main" id="{7D82AF38-B149-B24E-AE26-10A750569CA9}"/>
              </a:ext>
            </a:extLst>
          </p:cNvPr>
          <p:cNvPicPr>
            <a:picLocks noChangeAspect="1"/>
          </p:cNvPicPr>
          <p:nvPr/>
        </p:nvPicPr>
        <p:blipFill>
          <a:blip r:embed="rId3"/>
          <a:stretch>
            <a:fillRect/>
          </a:stretch>
        </p:blipFill>
        <p:spPr>
          <a:xfrm>
            <a:off x="857249" y="1242996"/>
            <a:ext cx="10944225" cy="5536030"/>
          </a:xfrm>
          <a:prstGeom prst="rect">
            <a:avLst/>
          </a:prstGeom>
        </p:spPr>
      </p:pic>
    </p:spTree>
    <p:extLst>
      <p:ext uri="{BB962C8B-B14F-4D97-AF65-F5344CB8AC3E}">
        <p14:creationId xmlns:p14="http://schemas.microsoft.com/office/powerpoint/2010/main" val="370624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30FAEC-FA84-8048-BFC6-85B519777671}"/>
              </a:ext>
            </a:extLst>
          </p:cNvPr>
          <p:cNvSpPr>
            <a:spLocks noGrp="1"/>
          </p:cNvSpPr>
          <p:nvPr>
            <p:ph type="body" sz="quarter" idx="10"/>
          </p:nvPr>
        </p:nvSpPr>
        <p:spPr>
          <a:xfrm>
            <a:off x="580378" y="337551"/>
            <a:ext cx="5105431" cy="435545"/>
          </a:xfrm>
        </p:spPr>
        <p:txBody>
          <a:bodyPr>
            <a:noAutofit/>
          </a:bodyPr>
          <a:lstStyle/>
          <a:p>
            <a:r>
              <a:rPr lang="en-US" sz="1400"/>
              <a:t>How to succeed</a:t>
            </a:r>
          </a:p>
        </p:txBody>
      </p:sp>
      <p:sp>
        <p:nvSpPr>
          <p:cNvPr id="3" name="Text Placeholder 2">
            <a:extLst>
              <a:ext uri="{FF2B5EF4-FFF2-40B4-BE49-F238E27FC236}">
                <a16:creationId xmlns:a16="http://schemas.microsoft.com/office/drawing/2014/main" id="{E460AF04-784E-4249-B0CC-A896E57BA34B}"/>
              </a:ext>
            </a:extLst>
          </p:cNvPr>
          <p:cNvSpPr>
            <a:spLocks noGrp="1"/>
          </p:cNvSpPr>
          <p:nvPr>
            <p:ph type="body" sz="quarter" idx="11"/>
          </p:nvPr>
        </p:nvSpPr>
        <p:spPr>
          <a:xfrm>
            <a:off x="580377" y="722227"/>
            <a:ext cx="5337819" cy="1075582"/>
          </a:xfrm>
        </p:spPr>
        <p:txBody>
          <a:bodyPr>
            <a:normAutofit/>
          </a:bodyPr>
          <a:lstStyle/>
          <a:p>
            <a:pPr>
              <a:lnSpc>
                <a:spcPct val="110000"/>
              </a:lnSpc>
            </a:pPr>
            <a:r>
              <a:rPr lang="en-US" dirty="0"/>
              <a:t>Your IT team needs partners</a:t>
            </a:r>
          </a:p>
        </p:txBody>
      </p:sp>
      <p:sp>
        <p:nvSpPr>
          <p:cNvPr id="5" name="Text Placeholder 4">
            <a:extLst>
              <a:ext uri="{FF2B5EF4-FFF2-40B4-BE49-F238E27FC236}">
                <a16:creationId xmlns:a16="http://schemas.microsoft.com/office/drawing/2014/main" id="{7DA6B26D-6ABC-174E-94EF-231DEED83E1A}"/>
              </a:ext>
            </a:extLst>
          </p:cNvPr>
          <p:cNvSpPr txBox="1">
            <a:spLocks/>
          </p:cNvSpPr>
          <p:nvPr/>
        </p:nvSpPr>
        <p:spPr>
          <a:xfrm>
            <a:off x="596154" y="1770871"/>
            <a:ext cx="3916211" cy="10886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endParaRPr lang="en-US" sz="2000">
              <a:solidFill>
                <a:srgbClr val="002E5C"/>
              </a:solidFill>
              <a:latin typeface="Poppins Medium" pitchFamily="2" charset="77"/>
              <a:cs typeface="Poppins Medium" pitchFamily="2" charset="77"/>
            </a:endParaRPr>
          </a:p>
        </p:txBody>
      </p:sp>
      <p:sp>
        <p:nvSpPr>
          <p:cNvPr id="13" name="Rectangle 12">
            <a:extLst>
              <a:ext uri="{FF2B5EF4-FFF2-40B4-BE49-F238E27FC236}">
                <a16:creationId xmlns:a16="http://schemas.microsoft.com/office/drawing/2014/main" id="{43234BD3-D5E2-B649-9730-1C1932103EE6}"/>
              </a:ext>
            </a:extLst>
          </p:cNvPr>
          <p:cNvSpPr/>
          <p:nvPr/>
        </p:nvSpPr>
        <p:spPr>
          <a:xfrm>
            <a:off x="6096000" y="1"/>
            <a:ext cx="6096000" cy="6857999"/>
          </a:xfrm>
          <a:prstGeom prst="rect">
            <a:avLst/>
          </a:prstGeom>
          <a:gradFill>
            <a:gsLst>
              <a:gs pos="18000">
                <a:srgbClr val="ECF9FF"/>
              </a:gs>
              <a:gs pos="7500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B00BF32B-729E-F448-AD43-1127E16407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28388" y="773096"/>
            <a:ext cx="5631224" cy="5631224"/>
          </a:xfrm>
          <a:prstGeom prst="rect">
            <a:avLst/>
          </a:prstGeom>
        </p:spPr>
      </p:pic>
      <p:sp>
        <p:nvSpPr>
          <p:cNvPr id="6" name="TextBox 5">
            <a:extLst>
              <a:ext uri="{FF2B5EF4-FFF2-40B4-BE49-F238E27FC236}">
                <a16:creationId xmlns:a16="http://schemas.microsoft.com/office/drawing/2014/main" id="{D58F8B2E-BBA4-304E-883C-7F4CE04656E5}"/>
              </a:ext>
            </a:extLst>
          </p:cNvPr>
          <p:cNvSpPr txBox="1"/>
          <p:nvPr/>
        </p:nvSpPr>
        <p:spPr>
          <a:xfrm>
            <a:off x="596154" y="1678332"/>
            <a:ext cx="4636858" cy="5078313"/>
          </a:xfrm>
          <a:prstGeom prst="rect">
            <a:avLst/>
          </a:prstGeom>
          <a:noFill/>
        </p:spPr>
        <p:txBody>
          <a:bodyPr wrap="square" rtlCol="0">
            <a:spAutoFit/>
          </a:bodyPr>
          <a:lstStyle/>
          <a:p>
            <a:r>
              <a:rPr lang="en-US" dirty="0">
                <a:solidFill>
                  <a:srgbClr val="002E5C"/>
                </a:solidFill>
                <a:latin typeface="Poppins" pitchFamily="2" charset="77"/>
                <a:cs typeface="Poppins" pitchFamily="2" charset="77"/>
              </a:rPr>
              <a:t>IT skills are NOT the same as data analytics skills. </a:t>
            </a:r>
          </a:p>
          <a:p>
            <a:endParaRPr lang="en-US" dirty="0">
              <a:solidFill>
                <a:srgbClr val="002E5C"/>
              </a:solidFill>
              <a:latin typeface="Poppins" pitchFamily="2" charset="77"/>
              <a:cs typeface="Poppins" pitchFamily="2" charset="77"/>
            </a:endParaRPr>
          </a:p>
          <a:p>
            <a:endParaRPr lang="en-US" dirty="0">
              <a:solidFill>
                <a:srgbClr val="002E5C"/>
              </a:solidFill>
              <a:latin typeface="Poppins" pitchFamily="2" charset="77"/>
              <a:cs typeface="Poppins" pitchFamily="2" charset="77"/>
            </a:endParaRPr>
          </a:p>
          <a:p>
            <a:r>
              <a:rPr lang="en-US" dirty="0">
                <a:solidFill>
                  <a:srgbClr val="002E5C"/>
                </a:solidFill>
                <a:latin typeface="Poppins" pitchFamily="2" charset="77"/>
                <a:cs typeface="Poppins" pitchFamily="2" charset="77"/>
              </a:rPr>
              <a:t>Yet, your IT department is filled with helpers who try to figure things out.</a:t>
            </a:r>
          </a:p>
          <a:p>
            <a:endParaRPr lang="en-US" dirty="0">
              <a:solidFill>
                <a:srgbClr val="002E5C"/>
              </a:solidFill>
              <a:latin typeface="Poppins" pitchFamily="2" charset="77"/>
              <a:cs typeface="Poppins" pitchFamily="2" charset="77"/>
            </a:endParaRPr>
          </a:p>
          <a:p>
            <a:endParaRPr lang="en-US" dirty="0">
              <a:solidFill>
                <a:srgbClr val="002E5C"/>
              </a:solidFill>
              <a:latin typeface="Poppins" pitchFamily="2" charset="77"/>
              <a:cs typeface="Poppins" pitchFamily="2" charset="77"/>
            </a:endParaRPr>
          </a:p>
          <a:p>
            <a:r>
              <a:rPr lang="en-US" dirty="0">
                <a:solidFill>
                  <a:srgbClr val="002E5C"/>
                </a:solidFill>
                <a:latin typeface="Poppins" pitchFamily="2" charset="77"/>
                <a:cs typeface="Poppins" pitchFamily="2" charset="77"/>
              </a:rPr>
              <a:t>You don’t have time to wait for IT to build a solution – </a:t>
            </a:r>
            <a:r>
              <a:rPr lang="en-US" i="1" dirty="0">
                <a:solidFill>
                  <a:srgbClr val="002E5C"/>
                </a:solidFill>
                <a:latin typeface="Poppins" pitchFamily="2" charset="77"/>
                <a:cs typeface="Poppins" pitchFamily="2" charset="77"/>
              </a:rPr>
              <a:t>what to own vs what to buy</a:t>
            </a:r>
          </a:p>
          <a:p>
            <a:endParaRPr lang="en-US" dirty="0">
              <a:solidFill>
                <a:srgbClr val="002E5C"/>
              </a:solidFill>
              <a:latin typeface="Poppins" pitchFamily="2" charset="77"/>
              <a:cs typeface="Poppins" pitchFamily="2" charset="77"/>
            </a:endParaRPr>
          </a:p>
          <a:p>
            <a:endParaRPr lang="en-US" dirty="0">
              <a:solidFill>
                <a:srgbClr val="002E5C"/>
              </a:solidFill>
              <a:latin typeface="Poppins" pitchFamily="2" charset="77"/>
              <a:cs typeface="Poppins" pitchFamily="2" charset="77"/>
            </a:endParaRPr>
          </a:p>
          <a:p>
            <a:r>
              <a:rPr lang="en-US" dirty="0">
                <a:solidFill>
                  <a:srgbClr val="002E5C"/>
                </a:solidFill>
                <a:latin typeface="Poppins" pitchFamily="2" charset="77"/>
                <a:cs typeface="Poppins" pitchFamily="2" charset="77"/>
              </a:rPr>
              <a:t>This is a business opportunity driven by technology, not the other way around</a:t>
            </a:r>
          </a:p>
          <a:p>
            <a:endParaRPr lang="en-US" dirty="0">
              <a:solidFill>
                <a:srgbClr val="002E5C"/>
              </a:solidFill>
              <a:latin typeface="Poppins" pitchFamily="2" charset="77"/>
              <a:cs typeface="Poppins" pitchFamily="2" charset="77"/>
            </a:endParaRPr>
          </a:p>
          <a:p>
            <a:endParaRPr lang="en-US" dirty="0">
              <a:latin typeface="Poppins" pitchFamily="2" charset="77"/>
              <a:cs typeface="Poppins" pitchFamily="2" charset="77"/>
            </a:endParaRPr>
          </a:p>
        </p:txBody>
      </p:sp>
    </p:spTree>
    <p:extLst>
      <p:ext uri="{BB962C8B-B14F-4D97-AF65-F5344CB8AC3E}">
        <p14:creationId xmlns:p14="http://schemas.microsoft.com/office/powerpoint/2010/main" val="219648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0C666B0-8813-DA46-84AF-4551E5D89BFD}"/>
              </a:ext>
            </a:extLst>
          </p:cNvPr>
          <p:cNvSpPr/>
          <p:nvPr/>
        </p:nvSpPr>
        <p:spPr>
          <a:xfrm>
            <a:off x="0" y="1410962"/>
            <a:ext cx="12192000" cy="5447038"/>
          </a:xfrm>
          <a:prstGeom prst="rect">
            <a:avLst/>
          </a:prstGeom>
          <a:gradFill>
            <a:gsLst>
              <a:gs pos="60000">
                <a:srgbClr val="ECF9FF"/>
              </a:gs>
              <a:gs pos="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DE614BF-B03E-194B-8AAE-9E421E905A3E}"/>
              </a:ext>
            </a:extLst>
          </p:cNvPr>
          <p:cNvSpPr>
            <a:spLocks noGrp="1"/>
          </p:cNvSpPr>
          <p:nvPr>
            <p:ph type="body" sz="quarter" idx="10"/>
          </p:nvPr>
        </p:nvSpPr>
        <p:spPr>
          <a:xfrm>
            <a:off x="580378" y="337551"/>
            <a:ext cx="5105431" cy="576849"/>
          </a:xfrm>
        </p:spPr>
        <p:txBody>
          <a:bodyPr>
            <a:normAutofit/>
          </a:bodyPr>
          <a:lstStyle/>
          <a:p>
            <a:r>
              <a:rPr lang="en-US" sz="1400"/>
              <a:t>How to succeed</a:t>
            </a:r>
          </a:p>
        </p:txBody>
      </p:sp>
      <p:sp>
        <p:nvSpPr>
          <p:cNvPr id="3" name="Text Placeholder 2">
            <a:extLst>
              <a:ext uri="{FF2B5EF4-FFF2-40B4-BE49-F238E27FC236}">
                <a16:creationId xmlns:a16="http://schemas.microsoft.com/office/drawing/2014/main" id="{E2870942-0A5E-6A44-B428-D79F048CA4CC}"/>
              </a:ext>
            </a:extLst>
          </p:cNvPr>
          <p:cNvSpPr>
            <a:spLocks noGrp="1"/>
          </p:cNvSpPr>
          <p:nvPr>
            <p:ph type="body" sz="quarter" idx="11"/>
          </p:nvPr>
        </p:nvSpPr>
        <p:spPr>
          <a:xfrm>
            <a:off x="580378" y="709309"/>
            <a:ext cx="10587494" cy="469900"/>
          </a:xfrm>
        </p:spPr>
        <p:txBody>
          <a:bodyPr>
            <a:noAutofit/>
          </a:bodyPr>
          <a:lstStyle/>
          <a:p>
            <a:r>
              <a:rPr lang="en-US"/>
              <a:t>Focus on Business Outcomes: Using Customer Intelligence</a:t>
            </a:r>
          </a:p>
        </p:txBody>
      </p:sp>
      <p:pic>
        <p:nvPicPr>
          <p:cNvPr id="34" name="Graphic 33">
            <a:extLst>
              <a:ext uri="{FF2B5EF4-FFF2-40B4-BE49-F238E27FC236}">
                <a16:creationId xmlns:a16="http://schemas.microsoft.com/office/drawing/2014/main" id="{EE480DDD-D6B6-5141-8BD7-343BDC5288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60651" y="2174057"/>
            <a:ext cx="228600" cy="228600"/>
          </a:xfrm>
          <a:prstGeom prst="rect">
            <a:avLst/>
          </a:prstGeom>
        </p:spPr>
      </p:pic>
      <p:grpSp>
        <p:nvGrpSpPr>
          <p:cNvPr id="69" name="Group 68">
            <a:extLst>
              <a:ext uri="{FF2B5EF4-FFF2-40B4-BE49-F238E27FC236}">
                <a16:creationId xmlns:a16="http://schemas.microsoft.com/office/drawing/2014/main" id="{16C5CEB9-BF2B-294B-A9F4-AF9702010B6A}"/>
              </a:ext>
            </a:extLst>
          </p:cNvPr>
          <p:cNvGrpSpPr/>
          <p:nvPr/>
        </p:nvGrpSpPr>
        <p:grpSpPr>
          <a:xfrm>
            <a:off x="12869386" y="4832445"/>
            <a:ext cx="1150681" cy="1150681"/>
            <a:chOff x="1686276" y="1780764"/>
            <a:chExt cx="1150681" cy="1150681"/>
          </a:xfrm>
        </p:grpSpPr>
        <p:sp>
          <p:nvSpPr>
            <p:cNvPr id="54" name="Oval 53">
              <a:extLst>
                <a:ext uri="{FF2B5EF4-FFF2-40B4-BE49-F238E27FC236}">
                  <a16:creationId xmlns:a16="http://schemas.microsoft.com/office/drawing/2014/main" id="{EEF0BE9A-E3AC-C642-AF78-B4FCCE114C7D}"/>
                </a:ext>
              </a:extLst>
            </p:cNvPr>
            <p:cNvSpPr/>
            <p:nvPr/>
          </p:nvSpPr>
          <p:spPr>
            <a:xfrm>
              <a:off x="1786128" y="1880616"/>
              <a:ext cx="950976" cy="950976"/>
            </a:xfrm>
            <a:prstGeom prst="ellipse">
              <a:avLst/>
            </a:prstGeom>
            <a:solidFill>
              <a:srgbClr val="00BA8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D47D6C6D-C4ED-3244-A744-16B9BEC52C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56816" y="2051304"/>
              <a:ext cx="609600" cy="609600"/>
            </a:xfrm>
            <a:prstGeom prst="rect">
              <a:avLst/>
            </a:prstGeom>
          </p:spPr>
        </p:pic>
        <p:sp>
          <p:nvSpPr>
            <p:cNvPr id="64" name="Oval 63">
              <a:extLst>
                <a:ext uri="{FF2B5EF4-FFF2-40B4-BE49-F238E27FC236}">
                  <a16:creationId xmlns:a16="http://schemas.microsoft.com/office/drawing/2014/main" id="{A09792A9-2577-4F46-A450-D5BBF83471D6}"/>
                </a:ext>
              </a:extLst>
            </p:cNvPr>
            <p:cNvSpPr/>
            <p:nvPr/>
          </p:nvSpPr>
          <p:spPr>
            <a:xfrm>
              <a:off x="1686276" y="1780764"/>
              <a:ext cx="1150681" cy="1150681"/>
            </a:xfrm>
            <a:prstGeom prst="ellipse">
              <a:avLst/>
            </a:prstGeom>
            <a:solidFill>
              <a:srgbClr val="00BA8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6331A1B4-7000-0641-8605-1395B843647F}"/>
              </a:ext>
            </a:extLst>
          </p:cNvPr>
          <p:cNvGrpSpPr/>
          <p:nvPr/>
        </p:nvGrpSpPr>
        <p:grpSpPr>
          <a:xfrm>
            <a:off x="12493752" y="2644768"/>
            <a:ext cx="1150681" cy="1150681"/>
            <a:chOff x="5486400" y="1780764"/>
            <a:chExt cx="1150681" cy="1150681"/>
          </a:xfrm>
        </p:grpSpPr>
        <p:sp>
          <p:nvSpPr>
            <p:cNvPr id="55" name="Oval 54">
              <a:extLst>
                <a:ext uri="{FF2B5EF4-FFF2-40B4-BE49-F238E27FC236}">
                  <a16:creationId xmlns:a16="http://schemas.microsoft.com/office/drawing/2014/main" id="{7C214FCB-CBC9-A54A-B6E7-AF5BFD740532}"/>
                </a:ext>
              </a:extLst>
            </p:cNvPr>
            <p:cNvSpPr/>
            <p:nvPr/>
          </p:nvSpPr>
          <p:spPr>
            <a:xfrm>
              <a:off x="5586252" y="1880616"/>
              <a:ext cx="950976" cy="950976"/>
            </a:xfrm>
            <a:prstGeom prst="ellipse">
              <a:avLst/>
            </a:prstGeom>
            <a:solidFill>
              <a:srgbClr val="00C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43E322D4-CCA7-BD40-BC46-13AECBF4AD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84649" y="2079013"/>
              <a:ext cx="554182" cy="554182"/>
            </a:xfrm>
            <a:prstGeom prst="rect">
              <a:avLst/>
            </a:prstGeom>
          </p:spPr>
        </p:pic>
        <p:sp>
          <p:nvSpPr>
            <p:cNvPr id="65" name="Oval 64">
              <a:extLst>
                <a:ext uri="{FF2B5EF4-FFF2-40B4-BE49-F238E27FC236}">
                  <a16:creationId xmlns:a16="http://schemas.microsoft.com/office/drawing/2014/main" id="{9D27A9C8-0965-4347-A636-82364D08816E}"/>
                </a:ext>
              </a:extLst>
            </p:cNvPr>
            <p:cNvSpPr/>
            <p:nvPr/>
          </p:nvSpPr>
          <p:spPr>
            <a:xfrm>
              <a:off x="5486400" y="1780764"/>
              <a:ext cx="1150681" cy="1150681"/>
            </a:xfrm>
            <a:prstGeom prst="ellipse">
              <a:avLst/>
            </a:prstGeom>
            <a:solidFill>
              <a:srgbClr val="00C9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56F9FD32-8C94-BD48-9A5C-EBC5C1D1570F}"/>
              </a:ext>
            </a:extLst>
          </p:cNvPr>
          <p:cNvGrpSpPr/>
          <p:nvPr/>
        </p:nvGrpSpPr>
        <p:grpSpPr>
          <a:xfrm>
            <a:off x="12493752" y="260281"/>
            <a:ext cx="1150681" cy="1150681"/>
            <a:chOff x="9220200" y="1780764"/>
            <a:chExt cx="1150681" cy="1150681"/>
          </a:xfrm>
        </p:grpSpPr>
        <p:sp>
          <p:nvSpPr>
            <p:cNvPr id="56" name="Oval 55">
              <a:extLst>
                <a:ext uri="{FF2B5EF4-FFF2-40B4-BE49-F238E27FC236}">
                  <a16:creationId xmlns:a16="http://schemas.microsoft.com/office/drawing/2014/main" id="{2C605603-1344-AB46-B019-F39FF5EEAD78}"/>
                </a:ext>
              </a:extLst>
            </p:cNvPr>
            <p:cNvSpPr/>
            <p:nvPr/>
          </p:nvSpPr>
          <p:spPr>
            <a:xfrm>
              <a:off x="9320052" y="1880616"/>
              <a:ext cx="950976" cy="950976"/>
            </a:xfrm>
            <a:prstGeom prst="ellipse">
              <a:avLst/>
            </a:prstGeom>
            <a:solidFill>
              <a:srgbClr val="667AE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AC66BFEB-FFF0-D14E-B223-8F3CE136AD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90740" y="2051304"/>
              <a:ext cx="609600" cy="609600"/>
            </a:xfrm>
            <a:prstGeom prst="rect">
              <a:avLst/>
            </a:prstGeom>
          </p:spPr>
        </p:pic>
        <p:sp>
          <p:nvSpPr>
            <p:cNvPr id="66" name="Oval 65">
              <a:extLst>
                <a:ext uri="{FF2B5EF4-FFF2-40B4-BE49-F238E27FC236}">
                  <a16:creationId xmlns:a16="http://schemas.microsoft.com/office/drawing/2014/main" id="{24C7F7FE-9AF1-E841-AA5E-3F103D9519EB}"/>
                </a:ext>
              </a:extLst>
            </p:cNvPr>
            <p:cNvSpPr/>
            <p:nvPr/>
          </p:nvSpPr>
          <p:spPr>
            <a:xfrm>
              <a:off x="9220200" y="1780764"/>
              <a:ext cx="1150681" cy="1150681"/>
            </a:xfrm>
            <a:prstGeom prst="ellipse">
              <a:avLst/>
            </a:prstGeom>
            <a:solidFill>
              <a:srgbClr val="667AE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Pentagon 4">
            <a:extLst>
              <a:ext uri="{FF2B5EF4-FFF2-40B4-BE49-F238E27FC236}">
                <a16:creationId xmlns:a16="http://schemas.microsoft.com/office/drawing/2014/main" id="{B06B0F8E-BD8D-994C-9F6F-92CE3747EE04}"/>
              </a:ext>
            </a:extLst>
          </p:cNvPr>
          <p:cNvSpPr/>
          <p:nvPr/>
        </p:nvSpPr>
        <p:spPr>
          <a:xfrm>
            <a:off x="0" y="1845209"/>
            <a:ext cx="6251331" cy="915820"/>
          </a:xfrm>
          <a:prstGeom prst="homePlate">
            <a:avLst/>
          </a:prstGeom>
          <a:gradFill>
            <a:gsLst>
              <a:gs pos="0">
                <a:schemeClr val="accent4">
                  <a:lumMod val="20000"/>
                  <a:lumOff val="80000"/>
                </a:schemeClr>
              </a:gs>
              <a:gs pos="52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entagon 38">
            <a:extLst>
              <a:ext uri="{FF2B5EF4-FFF2-40B4-BE49-F238E27FC236}">
                <a16:creationId xmlns:a16="http://schemas.microsoft.com/office/drawing/2014/main" id="{55AEF3AC-2273-384C-A1E6-028CFDD71A0A}"/>
              </a:ext>
            </a:extLst>
          </p:cNvPr>
          <p:cNvSpPr/>
          <p:nvPr/>
        </p:nvSpPr>
        <p:spPr>
          <a:xfrm>
            <a:off x="0" y="3075124"/>
            <a:ext cx="7294079" cy="915820"/>
          </a:xfrm>
          <a:prstGeom prst="homePlate">
            <a:avLst/>
          </a:prstGeom>
          <a:gradFill>
            <a:gsLst>
              <a:gs pos="0">
                <a:schemeClr val="accent3">
                  <a:lumMod val="20000"/>
                  <a:lumOff val="80000"/>
                </a:schemeClr>
              </a:gs>
              <a:gs pos="48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a:extLst>
              <a:ext uri="{FF2B5EF4-FFF2-40B4-BE49-F238E27FC236}">
                <a16:creationId xmlns:a16="http://schemas.microsoft.com/office/drawing/2014/main" id="{626B9018-CEE2-B24F-B00A-09A45956A8C7}"/>
              </a:ext>
            </a:extLst>
          </p:cNvPr>
          <p:cNvSpPr/>
          <p:nvPr/>
        </p:nvSpPr>
        <p:spPr>
          <a:xfrm>
            <a:off x="0" y="4277173"/>
            <a:ext cx="8700338" cy="915820"/>
          </a:xfrm>
          <a:prstGeom prst="homePlate">
            <a:avLst/>
          </a:prstGeom>
          <a:gradFill>
            <a:gsLst>
              <a:gs pos="0">
                <a:schemeClr val="accent2">
                  <a:lumMod val="20000"/>
                  <a:lumOff val="80000"/>
                </a:schemeClr>
              </a:gs>
              <a:gs pos="62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a:extLst>
              <a:ext uri="{FF2B5EF4-FFF2-40B4-BE49-F238E27FC236}">
                <a16:creationId xmlns:a16="http://schemas.microsoft.com/office/drawing/2014/main" id="{C71B37E6-3212-8248-B381-3430E6E1EE17}"/>
              </a:ext>
            </a:extLst>
          </p:cNvPr>
          <p:cNvSpPr/>
          <p:nvPr/>
        </p:nvSpPr>
        <p:spPr>
          <a:xfrm>
            <a:off x="0" y="5493155"/>
            <a:ext cx="10541092" cy="915820"/>
          </a:xfrm>
          <a:prstGeom prst="homePlate">
            <a:avLst/>
          </a:prstGeom>
          <a:gradFill>
            <a:gsLst>
              <a:gs pos="0">
                <a:schemeClr val="tx1">
                  <a:lumMod val="10000"/>
                  <a:lumOff val="90000"/>
                </a:schemeClr>
              </a:gs>
              <a:gs pos="49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9">
            <a:extLst>
              <a:ext uri="{FF2B5EF4-FFF2-40B4-BE49-F238E27FC236}">
                <a16:creationId xmlns:a16="http://schemas.microsoft.com/office/drawing/2014/main" id="{BA1C900F-1A6A-EE47-BEE5-7203811ED156}"/>
              </a:ext>
            </a:extLst>
          </p:cNvPr>
          <p:cNvSpPr txBox="1">
            <a:spLocks/>
          </p:cNvSpPr>
          <p:nvPr/>
        </p:nvSpPr>
        <p:spPr>
          <a:xfrm>
            <a:off x="2730324" y="3151556"/>
            <a:ext cx="4522198" cy="762956"/>
          </a:xfrm>
          <a:prstGeom prst="rect">
            <a:avLst/>
          </a:prstGeom>
        </p:spPr>
        <p:txBody>
          <a:bodyPr vert="horz" lIns="91440" tIns="45720" rIns="91440" bIns="45720" rtlCol="0" anchor="ctr">
            <a:noAutofit/>
          </a:bodyPr>
          <a:lstStyle>
            <a:lvl1pPr marL="0" indent="0" algn="l" defTabSz="914400" rtl="0" eaLnBrk="1" latinLnBrk="0" hangingPunct="1">
              <a:lnSpc>
                <a:spcPct val="120000"/>
              </a:lnSpc>
              <a:spcBef>
                <a:spcPts val="1000"/>
              </a:spcBef>
              <a:buFont typeface="Arial" panose="020B0604020202020204" pitchFamily="34" charset="0"/>
              <a:buNone/>
              <a:defRPr sz="2000" b="0" i="0" kern="1200">
                <a:solidFill>
                  <a:schemeClr val="accent2"/>
                </a:solidFill>
                <a:latin typeface="Khand Medium" panose="02000000000000000000" pitchFamily="2" charset="77"/>
                <a:ea typeface="Open Sans" panose="020B0606030504020204" pitchFamily="34" charset="0"/>
                <a:cs typeface="Khand Medium" panose="02000000000000000000" pitchFamily="2" charset="77"/>
              </a:defRPr>
            </a:lvl1pPr>
            <a:lvl2pPr marL="4572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u="none" strike="noStrike" kern="1200" cap="none" spc="0" normalizeH="0" baseline="0" noProof="0">
                <a:ln>
                  <a:noFill/>
                </a:ln>
                <a:solidFill>
                  <a:schemeClr val="bg1"/>
                </a:solidFill>
                <a:effectLst/>
                <a:uLnTx/>
                <a:uFillTx/>
                <a:latin typeface="Poppins Medium" pitchFamily="2" charset="77"/>
                <a:cs typeface="Poppins Medium" pitchFamily="2" charset="77"/>
              </a:rPr>
              <a:t>Grow Customer Value</a:t>
            </a:r>
          </a:p>
        </p:txBody>
      </p:sp>
      <p:sp>
        <p:nvSpPr>
          <p:cNvPr id="28" name="Text Placeholder 9">
            <a:extLst>
              <a:ext uri="{FF2B5EF4-FFF2-40B4-BE49-F238E27FC236}">
                <a16:creationId xmlns:a16="http://schemas.microsoft.com/office/drawing/2014/main" id="{49992A6F-6DCC-FF40-B805-C31F3358B756}"/>
              </a:ext>
            </a:extLst>
          </p:cNvPr>
          <p:cNvSpPr txBox="1">
            <a:spLocks/>
          </p:cNvSpPr>
          <p:nvPr/>
        </p:nvSpPr>
        <p:spPr>
          <a:xfrm>
            <a:off x="5874125" y="4382667"/>
            <a:ext cx="2049978" cy="750608"/>
          </a:xfrm>
          <a:prstGeom prst="rect">
            <a:avLst/>
          </a:prstGeom>
        </p:spPr>
        <p:txBody>
          <a:bodyPr vert="horz" lIns="91440" tIns="45720" rIns="91440" bIns="45720" rtlCol="0" anchor="ctr">
            <a:noAutofit/>
          </a:bodyPr>
          <a:lstStyle>
            <a:lvl1pPr marL="0" indent="0" algn="l" defTabSz="914400" rtl="0" eaLnBrk="1" latinLnBrk="0" hangingPunct="1">
              <a:lnSpc>
                <a:spcPct val="120000"/>
              </a:lnSpc>
              <a:spcBef>
                <a:spcPts val="1000"/>
              </a:spcBef>
              <a:buFont typeface="Arial" panose="020B0604020202020204" pitchFamily="34" charset="0"/>
              <a:buNone/>
              <a:defRPr sz="2000" b="0" i="0" kern="1200">
                <a:solidFill>
                  <a:schemeClr val="accent2"/>
                </a:solidFill>
                <a:latin typeface="Khand Medium" panose="02000000000000000000" pitchFamily="2" charset="77"/>
                <a:ea typeface="Open Sans" panose="020B0606030504020204" pitchFamily="34" charset="0"/>
                <a:cs typeface="Khand Medium" panose="02000000000000000000" pitchFamily="2" charset="77"/>
              </a:defRPr>
            </a:lvl1pPr>
            <a:lvl2pPr marL="4572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u="none" strike="noStrike" kern="1200" cap="none" spc="0" normalizeH="0" baseline="0" noProof="0">
                <a:ln>
                  <a:noFill/>
                </a:ln>
                <a:solidFill>
                  <a:schemeClr val="bg1"/>
                </a:solidFill>
                <a:effectLst/>
                <a:uLnTx/>
                <a:uFillTx/>
                <a:latin typeface="Poppins Medium" pitchFamily="2" charset="77"/>
                <a:cs typeface="Poppins Medium" pitchFamily="2" charset="77"/>
              </a:rPr>
              <a:t>Reduce Risk</a:t>
            </a:r>
          </a:p>
        </p:txBody>
      </p:sp>
      <p:sp>
        <p:nvSpPr>
          <p:cNvPr id="33" name="Text Placeholder 9">
            <a:extLst>
              <a:ext uri="{FF2B5EF4-FFF2-40B4-BE49-F238E27FC236}">
                <a16:creationId xmlns:a16="http://schemas.microsoft.com/office/drawing/2014/main" id="{0E9AD8F5-FA84-884F-8872-903B05F03C12}"/>
              </a:ext>
            </a:extLst>
          </p:cNvPr>
          <p:cNvSpPr txBox="1">
            <a:spLocks/>
          </p:cNvSpPr>
          <p:nvPr/>
        </p:nvSpPr>
        <p:spPr>
          <a:xfrm>
            <a:off x="4070886" y="5562159"/>
            <a:ext cx="6263070" cy="816888"/>
          </a:xfrm>
          <a:prstGeom prst="rect">
            <a:avLst/>
          </a:prstGeom>
        </p:spPr>
        <p:txBody>
          <a:bodyPr anchor="ctr" anchorCtr="0">
            <a:noAutofit/>
          </a:bodyPr>
          <a:lstStyle>
            <a:lvl1pPr marL="0" indent="0" algn="l" defTabSz="914400" rtl="0" eaLnBrk="1" latinLnBrk="0" hangingPunct="1">
              <a:lnSpc>
                <a:spcPct val="120000"/>
              </a:lnSpc>
              <a:spcBef>
                <a:spcPts val="1000"/>
              </a:spcBef>
              <a:buFont typeface="Arial" panose="020B0604020202020204" pitchFamily="34" charset="0"/>
              <a:buNone/>
              <a:defRPr sz="2000" b="0" i="0" kern="1200">
                <a:solidFill>
                  <a:schemeClr val="accent2"/>
                </a:solidFill>
                <a:latin typeface="Khand Medium" panose="02000000000000000000" pitchFamily="2" charset="77"/>
                <a:ea typeface="Open Sans" panose="020B0606030504020204" pitchFamily="34" charset="0"/>
                <a:cs typeface="Khand Medium" panose="02000000000000000000"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u="none" strike="noStrike" kern="1200" cap="none" spc="0" normalizeH="0" baseline="0" noProof="0">
                <a:ln>
                  <a:noFill/>
                </a:ln>
                <a:solidFill>
                  <a:schemeClr val="bg1"/>
                </a:solidFill>
                <a:effectLst/>
                <a:uLnTx/>
                <a:uFillTx/>
                <a:latin typeface="Poppins Medium" pitchFamily="2" charset="77"/>
                <a:cs typeface="Poppins Medium" pitchFamily="2" charset="77"/>
              </a:rPr>
              <a:t>Increase Operational Efficiency</a:t>
            </a:r>
          </a:p>
        </p:txBody>
      </p:sp>
      <p:sp>
        <p:nvSpPr>
          <p:cNvPr id="24" name="Text Placeholder 9">
            <a:extLst>
              <a:ext uri="{FF2B5EF4-FFF2-40B4-BE49-F238E27FC236}">
                <a16:creationId xmlns:a16="http://schemas.microsoft.com/office/drawing/2014/main" id="{66BE41B3-AB5D-B845-9333-4E2F0A100F7E}"/>
              </a:ext>
            </a:extLst>
          </p:cNvPr>
          <p:cNvSpPr txBox="1">
            <a:spLocks/>
          </p:cNvSpPr>
          <p:nvPr/>
        </p:nvSpPr>
        <p:spPr>
          <a:xfrm>
            <a:off x="2225226" y="1927815"/>
            <a:ext cx="3788713" cy="750608"/>
          </a:xfrm>
          <a:prstGeom prst="rect">
            <a:avLst/>
          </a:prstGeom>
        </p:spPr>
        <p:txBody>
          <a:bodyPr vert="horz" lIns="91440" tIns="45720" rIns="91440" bIns="45720" rtlCol="0" anchor="ctr">
            <a:noAutofit/>
          </a:bodyPr>
          <a:lstStyle>
            <a:lvl1pPr marL="0" indent="0" algn="l" defTabSz="914400" rtl="0" eaLnBrk="1" latinLnBrk="0" hangingPunct="1">
              <a:lnSpc>
                <a:spcPct val="120000"/>
              </a:lnSpc>
              <a:spcBef>
                <a:spcPts val="1000"/>
              </a:spcBef>
              <a:buFont typeface="Arial" panose="020B0604020202020204" pitchFamily="34" charset="0"/>
              <a:buNone/>
              <a:defRPr sz="2000" b="0" i="0" kern="1200">
                <a:solidFill>
                  <a:schemeClr val="accent2"/>
                </a:solidFill>
                <a:latin typeface="Khand Medium" panose="02000000000000000000" pitchFamily="2" charset="77"/>
                <a:ea typeface="Open Sans" panose="020B0606030504020204" pitchFamily="34" charset="0"/>
                <a:cs typeface="Khand Medium" panose="02000000000000000000" pitchFamily="2" charset="77"/>
              </a:defRPr>
            </a:lvl1pPr>
            <a:lvl2pPr marL="4572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120000"/>
              </a:lnSpc>
              <a:spcBef>
                <a:spcPts val="1000"/>
              </a:spcBef>
              <a:buFont typeface="Arial" panose="020B0604020202020204"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u="none" strike="noStrike" kern="1200" cap="none" spc="0" normalizeH="0" baseline="0" noProof="0">
                <a:ln>
                  <a:noFill/>
                </a:ln>
                <a:solidFill>
                  <a:schemeClr val="bg1"/>
                </a:solidFill>
                <a:effectLst/>
                <a:uLnTx/>
                <a:uFillTx/>
                <a:latin typeface="Poppins Medium" pitchFamily="2" charset="77"/>
                <a:cs typeface="Poppins Medium" pitchFamily="2" charset="77"/>
              </a:rPr>
              <a:t>Anticipate Needs</a:t>
            </a:r>
          </a:p>
        </p:txBody>
      </p:sp>
    </p:spTree>
    <p:extLst>
      <p:ext uri="{BB962C8B-B14F-4D97-AF65-F5344CB8AC3E}">
        <p14:creationId xmlns:p14="http://schemas.microsoft.com/office/powerpoint/2010/main" val="19140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0-#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0-#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0-#ppt_w/2"/>
                                          </p:val>
                                        </p:tav>
                                        <p:tav tm="100000">
                                          <p:val>
                                            <p:strVal val="#ppt_x"/>
                                          </p:val>
                                        </p:tav>
                                      </p:tavLst>
                                    </p:anim>
                                    <p:anim calcmode="lin" valueType="num">
                                      <p:cBhvr additive="base">
                                        <p:cTn id="38" dur="500" fill="hold"/>
                                        <p:tgtEl>
                                          <p:spTgt spid="41"/>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animBg="1"/>
      <p:bldP spid="40" grpId="0" animBg="1"/>
      <p:bldP spid="41" grpId="0" animBg="1"/>
      <p:bldP spid="23" grpId="0"/>
      <p:bldP spid="28" grpId="0"/>
      <p:bldP spid="3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B26433C-631E-214F-8950-A2B968D29806}"/>
              </a:ext>
            </a:extLst>
          </p:cNvPr>
          <p:cNvSpPr/>
          <p:nvPr/>
        </p:nvSpPr>
        <p:spPr>
          <a:xfrm>
            <a:off x="0" y="-1"/>
            <a:ext cx="12192000" cy="7014575"/>
          </a:xfrm>
          <a:prstGeom prst="rect">
            <a:avLst/>
          </a:prstGeom>
          <a:gradFill>
            <a:gsLst>
              <a:gs pos="18000">
                <a:srgbClr val="ECF9FF"/>
              </a:gs>
              <a:gs pos="7500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48F0738-4322-A842-88EE-7218DD0A2C1F}"/>
              </a:ext>
            </a:extLst>
          </p:cNvPr>
          <p:cNvSpPr txBox="1"/>
          <p:nvPr/>
        </p:nvSpPr>
        <p:spPr>
          <a:xfrm>
            <a:off x="8513943" y="3543485"/>
            <a:ext cx="3048000" cy="923330"/>
          </a:xfrm>
          <a:prstGeom prst="rect">
            <a:avLst/>
          </a:prstGeom>
          <a:noFill/>
        </p:spPr>
        <p:txBody>
          <a:bodyPr wrap="square" rtlCol="0">
            <a:spAutoFit/>
          </a:bodyPr>
          <a:lstStyle/>
          <a:p>
            <a:r>
              <a:rPr lang="en-US">
                <a:latin typeface="Poppins" pitchFamily="2" charset="77"/>
                <a:cs typeface="Poppins" pitchFamily="2" charset="77"/>
              </a:rPr>
              <a:t>So you can get actionable insights about your customers.</a:t>
            </a:r>
          </a:p>
        </p:txBody>
      </p:sp>
      <p:sp>
        <p:nvSpPr>
          <p:cNvPr id="6" name="Rectangle 5">
            <a:extLst>
              <a:ext uri="{FF2B5EF4-FFF2-40B4-BE49-F238E27FC236}">
                <a16:creationId xmlns:a16="http://schemas.microsoft.com/office/drawing/2014/main" id="{A1196C18-F1C8-244B-84AB-2D2EE643DFC7}"/>
              </a:ext>
            </a:extLst>
          </p:cNvPr>
          <p:cNvSpPr/>
          <p:nvPr/>
        </p:nvSpPr>
        <p:spPr>
          <a:xfrm>
            <a:off x="0" y="0"/>
            <a:ext cx="12192000" cy="7014575"/>
          </a:xfrm>
          <a:prstGeom prst="rect">
            <a:avLst/>
          </a:prstGeom>
          <a:gradFill>
            <a:gsLst>
              <a:gs pos="18000">
                <a:srgbClr val="ECF9FF"/>
              </a:gs>
              <a:gs pos="7500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a:t>
            </a:r>
          </a:p>
        </p:txBody>
      </p:sp>
      <p:pic>
        <p:nvPicPr>
          <p:cNvPr id="21" name="Graphic 20">
            <a:extLst>
              <a:ext uri="{FF2B5EF4-FFF2-40B4-BE49-F238E27FC236}">
                <a16:creationId xmlns:a16="http://schemas.microsoft.com/office/drawing/2014/main" id="{0ECE489B-EB46-0246-A302-1A8A383C0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0469" y="2088533"/>
            <a:ext cx="2171700" cy="3479800"/>
          </a:xfrm>
          <a:prstGeom prst="rect">
            <a:avLst/>
          </a:prstGeom>
        </p:spPr>
      </p:pic>
      <p:sp>
        <p:nvSpPr>
          <p:cNvPr id="15" name="TextBox 14">
            <a:extLst>
              <a:ext uri="{FF2B5EF4-FFF2-40B4-BE49-F238E27FC236}">
                <a16:creationId xmlns:a16="http://schemas.microsoft.com/office/drawing/2014/main" id="{BB6A4FD5-ACE4-444A-8CF9-57FB30635262}"/>
              </a:ext>
            </a:extLst>
          </p:cNvPr>
          <p:cNvSpPr txBox="1"/>
          <p:nvPr/>
        </p:nvSpPr>
        <p:spPr>
          <a:xfrm>
            <a:off x="4453811" y="3646745"/>
            <a:ext cx="3109867" cy="646331"/>
          </a:xfrm>
          <a:prstGeom prst="rect">
            <a:avLst/>
          </a:prstGeom>
          <a:noFill/>
        </p:spPr>
        <p:txBody>
          <a:bodyPr wrap="square" rtlCol="0">
            <a:spAutoFit/>
          </a:bodyPr>
          <a:lstStyle/>
          <a:p>
            <a:r>
              <a:rPr lang="en-US">
                <a:latin typeface="Poppins" pitchFamily="2" charset="77"/>
                <a:cs typeface="Poppins" pitchFamily="2" charset="77"/>
              </a:rPr>
              <a:t>that needs to be pulled together</a:t>
            </a:r>
          </a:p>
        </p:txBody>
      </p:sp>
      <p:sp>
        <p:nvSpPr>
          <p:cNvPr id="16" name="TextBox 15">
            <a:extLst>
              <a:ext uri="{FF2B5EF4-FFF2-40B4-BE49-F238E27FC236}">
                <a16:creationId xmlns:a16="http://schemas.microsoft.com/office/drawing/2014/main" id="{337B5129-2B2A-864A-A1DF-1AFB884E82DE}"/>
              </a:ext>
            </a:extLst>
          </p:cNvPr>
          <p:cNvSpPr txBox="1"/>
          <p:nvPr/>
        </p:nvSpPr>
        <p:spPr>
          <a:xfrm>
            <a:off x="4450157" y="2904317"/>
            <a:ext cx="3284375" cy="646331"/>
          </a:xfrm>
          <a:prstGeom prst="rect">
            <a:avLst/>
          </a:prstGeom>
          <a:noFill/>
        </p:spPr>
        <p:txBody>
          <a:bodyPr wrap="square" rtlCol="0">
            <a:spAutoFit/>
          </a:bodyPr>
          <a:lstStyle/>
          <a:p>
            <a:r>
              <a:rPr lang="en-US">
                <a:latin typeface="Poppins" pitchFamily="2" charset="77"/>
                <a:cs typeface="Poppins" pitchFamily="2" charset="77"/>
              </a:rPr>
              <a:t>You have information all over the place…</a:t>
            </a:r>
          </a:p>
        </p:txBody>
      </p:sp>
      <p:sp>
        <p:nvSpPr>
          <p:cNvPr id="17" name="TextBox 16">
            <a:extLst>
              <a:ext uri="{FF2B5EF4-FFF2-40B4-BE49-F238E27FC236}">
                <a16:creationId xmlns:a16="http://schemas.microsoft.com/office/drawing/2014/main" id="{7CE3B145-D92B-FC42-9ED4-774C8106ABBB}"/>
              </a:ext>
            </a:extLst>
          </p:cNvPr>
          <p:cNvSpPr txBox="1"/>
          <p:nvPr/>
        </p:nvSpPr>
        <p:spPr>
          <a:xfrm>
            <a:off x="4450156" y="3646745"/>
            <a:ext cx="3284375" cy="369332"/>
          </a:xfrm>
          <a:prstGeom prst="rect">
            <a:avLst/>
          </a:prstGeom>
          <a:noFill/>
        </p:spPr>
        <p:txBody>
          <a:bodyPr wrap="square" rtlCol="0">
            <a:spAutoFit/>
          </a:bodyPr>
          <a:lstStyle/>
          <a:p>
            <a:r>
              <a:rPr lang="en-US">
                <a:latin typeface="Poppins" pitchFamily="2" charset="77"/>
                <a:cs typeface="Poppins" pitchFamily="2" charset="77"/>
              </a:rPr>
              <a:t>Into a single source of truth</a:t>
            </a:r>
          </a:p>
        </p:txBody>
      </p:sp>
      <p:pic>
        <p:nvPicPr>
          <p:cNvPr id="19" name="Graphic 18">
            <a:extLst>
              <a:ext uri="{FF2B5EF4-FFF2-40B4-BE49-F238E27FC236}">
                <a16:creationId xmlns:a16="http://schemas.microsoft.com/office/drawing/2014/main" id="{F5B0DDEB-9C07-D347-9996-717E7A2353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8907" y="1942483"/>
            <a:ext cx="1689100" cy="3771900"/>
          </a:xfrm>
          <a:prstGeom prst="rect">
            <a:avLst/>
          </a:prstGeom>
        </p:spPr>
      </p:pic>
      <p:pic>
        <p:nvPicPr>
          <p:cNvPr id="25" name="Graphic 24">
            <a:extLst>
              <a:ext uri="{FF2B5EF4-FFF2-40B4-BE49-F238E27FC236}">
                <a16:creationId xmlns:a16="http://schemas.microsoft.com/office/drawing/2014/main" id="{DD405AAF-C08A-224D-BD8D-2AF49B8ACC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49830" y="2291733"/>
            <a:ext cx="3048000" cy="3276600"/>
          </a:xfrm>
          <a:prstGeom prst="rect">
            <a:avLst/>
          </a:prstGeom>
        </p:spPr>
      </p:pic>
      <p:sp>
        <p:nvSpPr>
          <p:cNvPr id="28" name="TextBox 27">
            <a:extLst>
              <a:ext uri="{FF2B5EF4-FFF2-40B4-BE49-F238E27FC236}">
                <a16:creationId xmlns:a16="http://schemas.microsoft.com/office/drawing/2014/main" id="{3C2DE1E1-73DA-B44C-90A0-04842E6F22C4}"/>
              </a:ext>
            </a:extLst>
          </p:cNvPr>
          <p:cNvSpPr txBox="1"/>
          <p:nvPr/>
        </p:nvSpPr>
        <p:spPr>
          <a:xfrm>
            <a:off x="2497784" y="6179812"/>
            <a:ext cx="7189118" cy="369332"/>
          </a:xfrm>
          <a:prstGeom prst="rect">
            <a:avLst/>
          </a:prstGeom>
          <a:noFill/>
        </p:spPr>
        <p:txBody>
          <a:bodyPr wrap="square" rtlCol="0">
            <a:spAutoFit/>
          </a:bodyPr>
          <a:lstStyle/>
          <a:p>
            <a:pPr algn="ctr"/>
            <a:r>
              <a:rPr lang="en-US">
                <a:latin typeface="Poppins" pitchFamily="2" charset="77"/>
                <a:cs typeface="Poppins" pitchFamily="2" charset="77"/>
              </a:rPr>
              <a:t>An end-to-end solution from integration to insights.</a:t>
            </a:r>
          </a:p>
        </p:txBody>
      </p:sp>
      <p:sp>
        <p:nvSpPr>
          <p:cNvPr id="14" name="TextBox 13">
            <a:extLst>
              <a:ext uri="{FF2B5EF4-FFF2-40B4-BE49-F238E27FC236}">
                <a16:creationId xmlns:a16="http://schemas.microsoft.com/office/drawing/2014/main" id="{739FED2F-7233-534D-8B2A-5128990A8E1F}"/>
              </a:ext>
            </a:extLst>
          </p:cNvPr>
          <p:cNvSpPr txBox="1"/>
          <p:nvPr/>
        </p:nvSpPr>
        <p:spPr>
          <a:xfrm>
            <a:off x="2497784" y="804905"/>
            <a:ext cx="7189118" cy="461665"/>
          </a:xfrm>
          <a:prstGeom prst="rect">
            <a:avLst/>
          </a:prstGeom>
          <a:noFill/>
        </p:spPr>
        <p:txBody>
          <a:bodyPr wrap="square" rtlCol="0">
            <a:spAutoFit/>
          </a:bodyPr>
          <a:lstStyle/>
          <a:p>
            <a:pPr algn="ctr"/>
            <a:r>
              <a:rPr lang="en-US" sz="2400">
                <a:latin typeface="Poppins Medium" pitchFamily="2" charset="77"/>
                <a:cs typeface="Poppins Medium" pitchFamily="2" charset="77"/>
              </a:rPr>
              <a:t>Data Analytics Solution Requirements</a:t>
            </a:r>
          </a:p>
        </p:txBody>
      </p:sp>
      <p:grpSp>
        <p:nvGrpSpPr>
          <p:cNvPr id="7" name="Group 6">
            <a:extLst>
              <a:ext uri="{FF2B5EF4-FFF2-40B4-BE49-F238E27FC236}">
                <a16:creationId xmlns:a16="http://schemas.microsoft.com/office/drawing/2014/main" id="{888BB645-784F-CB4C-89CD-507534FC4A62}"/>
              </a:ext>
            </a:extLst>
          </p:cNvPr>
          <p:cNvGrpSpPr/>
          <p:nvPr/>
        </p:nvGrpSpPr>
        <p:grpSpPr>
          <a:xfrm>
            <a:off x="3687522" y="1422800"/>
            <a:ext cx="4813300" cy="4762500"/>
            <a:chOff x="3687522" y="1422800"/>
            <a:chExt cx="4813300" cy="4762500"/>
          </a:xfrm>
        </p:grpSpPr>
        <p:pic>
          <p:nvPicPr>
            <p:cNvPr id="23" name="Graphic 22">
              <a:extLst>
                <a:ext uri="{FF2B5EF4-FFF2-40B4-BE49-F238E27FC236}">
                  <a16:creationId xmlns:a16="http://schemas.microsoft.com/office/drawing/2014/main" id="{DFBFB8AD-621E-C74C-93B1-4A7301249F7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87522" y="1422800"/>
              <a:ext cx="4813300" cy="4762500"/>
            </a:xfrm>
            <a:prstGeom prst="rect">
              <a:avLst/>
            </a:prstGeom>
          </p:spPr>
        </p:pic>
        <p:pic>
          <p:nvPicPr>
            <p:cNvPr id="4" name="Graphic 3">
              <a:extLst>
                <a:ext uri="{FF2B5EF4-FFF2-40B4-BE49-F238E27FC236}">
                  <a16:creationId xmlns:a16="http://schemas.microsoft.com/office/drawing/2014/main" id="{B3C51D55-E188-304C-9F91-AFD45D590E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19749" y="3327800"/>
              <a:ext cx="952500" cy="952500"/>
            </a:xfrm>
            <a:prstGeom prst="rect">
              <a:avLst/>
            </a:prstGeom>
          </p:spPr>
        </p:pic>
      </p:grpSp>
    </p:spTree>
    <p:extLst>
      <p:ext uri="{BB962C8B-B14F-4D97-AF65-F5344CB8AC3E}">
        <p14:creationId xmlns:p14="http://schemas.microsoft.com/office/powerpoint/2010/main" val="4014914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animBg="1"/>
      <p:bldP spid="15" grpId="0"/>
      <p:bldP spid="15" grpId="1"/>
      <p:bldP spid="16" grpId="0"/>
      <p:bldP spid="1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CFF449B-1185-6241-BB51-25132B023832}"/>
              </a:ext>
            </a:extLst>
          </p:cNvPr>
          <p:cNvSpPr/>
          <p:nvPr/>
        </p:nvSpPr>
        <p:spPr>
          <a:xfrm>
            <a:off x="5967213" y="-100208"/>
            <a:ext cx="12192000" cy="7114783"/>
          </a:xfrm>
          <a:prstGeom prst="rect">
            <a:avLst/>
          </a:prstGeom>
          <a:gradFill>
            <a:gsLst>
              <a:gs pos="18000">
                <a:srgbClr val="ECF9FF"/>
              </a:gs>
              <a:gs pos="70000">
                <a:srgbClr val="FFF9E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E791CF6-2CA5-654F-B3CC-ACFEBDD9D272}"/>
              </a:ext>
            </a:extLst>
          </p:cNvPr>
          <p:cNvGrpSpPr/>
          <p:nvPr/>
        </p:nvGrpSpPr>
        <p:grpSpPr>
          <a:xfrm>
            <a:off x="7109479" y="516449"/>
            <a:ext cx="12515884" cy="6177633"/>
            <a:chOff x="2805835" y="516449"/>
            <a:chExt cx="12515884" cy="6177633"/>
          </a:xfrm>
        </p:grpSpPr>
        <p:pic>
          <p:nvPicPr>
            <p:cNvPr id="57" name="Picture 56" descr="Diagram&#10;&#10;Description automatically generated">
              <a:extLst>
                <a:ext uri="{FF2B5EF4-FFF2-40B4-BE49-F238E27FC236}">
                  <a16:creationId xmlns:a16="http://schemas.microsoft.com/office/drawing/2014/main" id="{CBB80C74-A6FF-B043-A9C7-350ECCDB86D1}"/>
                </a:ext>
              </a:extLst>
            </p:cNvPr>
            <p:cNvPicPr>
              <a:picLocks noChangeAspect="1"/>
            </p:cNvPicPr>
            <p:nvPr/>
          </p:nvPicPr>
          <p:blipFill>
            <a:blip r:embed="rId3"/>
            <a:stretch>
              <a:fillRect/>
            </a:stretch>
          </p:blipFill>
          <p:spPr>
            <a:xfrm>
              <a:off x="2805835" y="516449"/>
              <a:ext cx="12515884" cy="6177633"/>
            </a:xfrm>
            <a:prstGeom prst="rect">
              <a:avLst/>
            </a:prstGeom>
          </p:spPr>
        </p:pic>
        <p:pic>
          <p:nvPicPr>
            <p:cNvPr id="3" name="Graphic 2">
              <a:extLst>
                <a:ext uri="{FF2B5EF4-FFF2-40B4-BE49-F238E27FC236}">
                  <a16:creationId xmlns:a16="http://schemas.microsoft.com/office/drawing/2014/main" id="{0DE5F98E-7242-3349-BED8-49C7FEA0A9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55682" y="3003700"/>
              <a:ext cx="1201370" cy="1201370"/>
            </a:xfrm>
            <a:prstGeom prst="rect">
              <a:avLst/>
            </a:prstGeom>
          </p:spPr>
        </p:pic>
      </p:grpSp>
      <p:sp>
        <p:nvSpPr>
          <p:cNvPr id="30" name="Rectangle 29">
            <a:extLst>
              <a:ext uri="{FF2B5EF4-FFF2-40B4-BE49-F238E27FC236}">
                <a16:creationId xmlns:a16="http://schemas.microsoft.com/office/drawing/2014/main" id="{C088630A-6ABC-DA4D-A1AC-EDE285524786}"/>
              </a:ext>
            </a:extLst>
          </p:cNvPr>
          <p:cNvSpPr/>
          <p:nvPr/>
        </p:nvSpPr>
        <p:spPr>
          <a:xfrm>
            <a:off x="0" y="-207264"/>
            <a:ext cx="6096000" cy="738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87A222-D470-E94B-B79F-837AAA74482A}"/>
              </a:ext>
            </a:extLst>
          </p:cNvPr>
          <p:cNvSpPr/>
          <p:nvPr/>
        </p:nvSpPr>
        <p:spPr>
          <a:xfrm>
            <a:off x="-283009" y="963353"/>
            <a:ext cx="783042" cy="45719"/>
          </a:xfrm>
          <a:prstGeom prst="rect">
            <a:avLst/>
          </a:prstGeom>
          <a:gradFill>
            <a:gsLst>
              <a:gs pos="0">
                <a:srgbClr val="00C9FF"/>
              </a:gs>
              <a:gs pos="100000">
                <a:srgbClr val="002E5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3">
            <a:extLst>
              <a:ext uri="{FF2B5EF4-FFF2-40B4-BE49-F238E27FC236}">
                <a16:creationId xmlns:a16="http://schemas.microsoft.com/office/drawing/2014/main" id="{94A32158-2A43-3F42-9155-ECFC91C6528A}"/>
              </a:ext>
            </a:extLst>
          </p:cNvPr>
          <p:cNvSpPr txBox="1">
            <a:spLocks/>
          </p:cNvSpPr>
          <p:nvPr/>
        </p:nvSpPr>
        <p:spPr>
          <a:xfrm>
            <a:off x="571500" y="2993761"/>
            <a:ext cx="4756404" cy="35187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200"/>
              </a:spcAft>
              <a:buNone/>
            </a:pPr>
            <a:endParaRPr lang="en-US" sz="1400">
              <a:solidFill>
                <a:srgbClr val="34547A"/>
              </a:solidFill>
              <a:latin typeface="Poppins" pitchFamily="2" charset="77"/>
              <a:cs typeface="Poppins" pitchFamily="2" charset="77"/>
            </a:endParaRPr>
          </a:p>
        </p:txBody>
      </p:sp>
      <p:sp>
        <p:nvSpPr>
          <p:cNvPr id="12" name="Text Placeholder 2">
            <a:extLst>
              <a:ext uri="{FF2B5EF4-FFF2-40B4-BE49-F238E27FC236}">
                <a16:creationId xmlns:a16="http://schemas.microsoft.com/office/drawing/2014/main" id="{1A4D0663-BE02-4347-93DB-C2ED105C486C}"/>
              </a:ext>
            </a:extLst>
          </p:cNvPr>
          <p:cNvSpPr txBox="1">
            <a:spLocks/>
          </p:cNvSpPr>
          <p:nvPr/>
        </p:nvSpPr>
        <p:spPr>
          <a:xfrm>
            <a:off x="580378" y="728403"/>
            <a:ext cx="5003558" cy="469900"/>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300"/>
              </a:spcBef>
              <a:spcAft>
                <a:spcPts val="300"/>
              </a:spcAft>
              <a:buFont typeface="Arial" panose="020B0604020202020204" pitchFamily="34" charset="0"/>
              <a:buNone/>
              <a:defRPr sz="2400" b="0" i="0" kern="1200">
                <a:solidFill>
                  <a:srgbClr val="002E5C"/>
                </a:solidFill>
                <a:latin typeface="Poppins Medium" pitchFamily="2" charset="77"/>
                <a:ea typeface="+mn-ea"/>
                <a:cs typeface="Poppins Medium" pitchFamily="2" charset="77"/>
              </a:defRPr>
            </a:lvl1pPr>
            <a:lvl2pPr marL="457200" indent="0" algn="l" defTabSz="914400" rtl="0" eaLnBrk="1" latinLnBrk="0" hangingPunct="1">
              <a:lnSpc>
                <a:spcPct val="130000"/>
              </a:lnSpc>
              <a:spcBef>
                <a:spcPts val="300"/>
              </a:spcBef>
              <a:spcAft>
                <a:spcPts val="300"/>
              </a:spcAft>
              <a:buFont typeface="Arial" panose="020B0604020202020204" pitchFamily="34" charset="0"/>
              <a:buNone/>
              <a:defRPr sz="2000" kern="1200">
                <a:solidFill>
                  <a:schemeClr val="tx1"/>
                </a:solidFill>
                <a:latin typeface="Poppins" pitchFamily="2" charset="77"/>
                <a:ea typeface="+mn-ea"/>
                <a:cs typeface="Poppins" pitchFamily="2" charset="77"/>
              </a:defRPr>
            </a:lvl2pPr>
            <a:lvl3pPr marL="914400" indent="0" algn="l" defTabSz="914400" rtl="0" eaLnBrk="1" latinLnBrk="0" hangingPunct="1">
              <a:lnSpc>
                <a:spcPct val="130000"/>
              </a:lnSpc>
              <a:spcBef>
                <a:spcPts val="300"/>
              </a:spcBef>
              <a:spcAft>
                <a:spcPts val="300"/>
              </a:spcAft>
              <a:buFont typeface="Arial" panose="020B0604020202020204" pitchFamily="34" charset="0"/>
              <a:buNone/>
              <a:defRPr sz="1800" kern="1200">
                <a:solidFill>
                  <a:schemeClr val="tx1"/>
                </a:solidFill>
                <a:latin typeface="Poppins" pitchFamily="2" charset="77"/>
                <a:ea typeface="+mn-ea"/>
                <a:cs typeface="Poppins" pitchFamily="2" charset="77"/>
              </a:defRPr>
            </a:lvl3pPr>
            <a:lvl4pPr marL="1371600" indent="0" algn="l" defTabSz="914400" rtl="0" eaLnBrk="1" latinLnBrk="0" hangingPunct="1">
              <a:lnSpc>
                <a:spcPct val="130000"/>
              </a:lnSpc>
              <a:spcBef>
                <a:spcPts val="300"/>
              </a:spcBef>
              <a:spcAft>
                <a:spcPts val="300"/>
              </a:spcAft>
              <a:buFont typeface="Arial" panose="020B0604020202020204" pitchFamily="34" charset="0"/>
              <a:buNone/>
              <a:defRPr sz="1600" kern="1200">
                <a:solidFill>
                  <a:schemeClr val="tx1"/>
                </a:solidFill>
                <a:latin typeface="Poppins" pitchFamily="2" charset="77"/>
                <a:ea typeface="+mn-ea"/>
                <a:cs typeface="Poppins" pitchFamily="2" charset="77"/>
              </a:defRPr>
            </a:lvl4pPr>
            <a:lvl5pPr marL="1828800" indent="0" algn="l" defTabSz="914400" rtl="0" eaLnBrk="1" latinLnBrk="0" hangingPunct="1">
              <a:lnSpc>
                <a:spcPct val="130000"/>
              </a:lnSpc>
              <a:spcBef>
                <a:spcPts val="300"/>
              </a:spcBef>
              <a:spcAft>
                <a:spcPts val="300"/>
              </a:spcAft>
              <a:buFont typeface="Arial" panose="020B0604020202020204" pitchFamily="34" charset="0"/>
              <a:buNone/>
              <a:defRPr sz="16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t>Data Integration</a:t>
            </a:r>
          </a:p>
        </p:txBody>
      </p:sp>
      <p:sp>
        <p:nvSpPr>
          <p:cNvPr id="13" name="Text Placeholder 4">
            <a:extLst>
              <a:ext uri="{FF2B5EF4-FFF2-40B4-BE49-F238E27FC236}">
                <a16:creationId xmlns:a16="http://schemas.microsoft.com/office/drawing/2014/main" id="{420E2ABA-2E8D-EC41-B0DB-354DFAB0AA8C}"/>
              </a:ext>
            </a:extLst>
          </p:cNvPr>
          <p:cNvSpPr txBox="1">
            <a:spLocks/>
          </p:cNvSpPr>
          <p:nvPr/>
        </p:nvSpPr>
        <p:spPr>
          <a:xfrm>
            <a:off x="571500" y="1796264"/>
            <a:ext cx="4878324" cy="3518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2800"/>
              </a:spcBef>
              <a:buNone/>
            </a:pPr>
            <a:r>
              <a:rPr lang="en-US" sz="2000">
                <a:solidFill>
                  <a:srgbClr val="002E5C"/>
                </a:solidFill>
                <a:latin typeface="Poppins" pitchFamily="2" charset="77"/>
                <a:cs typeface="Poppins" pitchFamily="2" charset="77"/>
              </a:rPr>
              <a:t>Bring data sources together for a complete picture of your business</a:t>
            </a:r>
          </a:p>
          <a:p>
            <a:pPr marL="0" indent="0">
              <a:lnSpc>
                <a:spcPct val="110000"/>
              </a:lnSpc>
              <a:spcBef>
                <a:spcPts val="2800"/>
              </a:spcBef>
              <a:buNone/>
            </a:pPr>
            <a:endParaRPr lang="en-US" sz="2000">
              <a:solidFill>
                <a:srgbClr val="002E5C"/>
              </a:solidFill>
              <a:latin typeface="Poppins" pitchFamily="2" charset="77"/>
              <a:cs typeface="Poppins" pitchFamily="2" charset="77"/>
            </a:endParaRPr>
          </a:p>
          <a:p>
            <a:pPr marL="0" indent="0">
              <a:lnSpc>
                <a:spcPct val="110000"/>
              </a:lnSpc>
              <a:spcBef>
                <a:spcPts val="2800"/>
              </a:spcBef>
              <a:buNone/>
            </a:pPr>
            <a:r>
              <a:rPr lang="en-US" sz="2000">
                <a:solidFill>
                  <a:srgbClr val="002E5C"/>
                </a:solidFill>
                <a:latin typeface="Poppins" pitchFamily="2" charset="77"/>
                <a:cs typeface="Poppins" pitchFamily="2" charset="77"/>
              </a:rPr>
              <a:t>Customer 360</a:t>
            </a:r>
          </a:p>
        </p:txBody>
      </p:sp>
      <p:sp>
        <p:nvSpPr>
          <p:cNvPr id="14" name="Text Placeholder 6">
            <a:extLst>
              <a:ext uri="{FF2B5EF4-FFF2-40B4-BE49-F238E27FC236}">
                <a16:creationId xmlns:a16="http://schemas.microsoft.com/office/drawing/2014/main" id="{5BAF965C-3D14-4243-88F5-9C3275DC0BFD}"/>
              </a:ext>
            </a:extLst>
          </p:cNvPr>
          <p:cNvSpPr>
            <a:spLocks noGrp="1"/>
          </p:cNvSpPr>
          <p:nvPr>
            <p:ph type="body" sz="quarter" idx="10"/>
          </p:nvPr>
        </p:nvSpPr>
        <p:spPr>
          <a:xfrm>
            <a:off x="580378" y="337551"/>
            <a:ext cx="5105431" cy="301641"/>
          </a:xfrm>
        </p:spPr>
        <p:txBody>
          <a:bodyPr>
            <a:noAutofit/>
          </a:bodyPr>
          <a:lstStyle/>
          <a:p>
            <a:r>
              <a:rPr lang="en-US" sz="1400"/>
              <a:t>An End-to-End Solution</a:t>
            </a:r>
          </a:p>
        </p:txBody>
      </p:sp>
    </p:spTree>
    <p:extLst>
      <p:ext uri="{BB962C8B-B14F-4D97-AF65-F5344CB8AC3E}">
        <p14:creationId xmlns:p14="http://schemas.microsoft.com/office/powerpoint/2010/main" val="1040310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unalytics22">
  <a:themeElements>
    <a:clrScheme name="Aunalytics 2021">
      <a:dk1>
        <a:srgbClr val="002E5C"/>
      </a:dk1>
      <a:lt1>
        <a:srgbClr val="FFFFFF"/>
      </a:lt1>
      <a:dk2>
        <a:srgbClr val="151B1E"/>
      </a:dk2>
      <a:lt2>
        <a:srgbClr val="E7E6E6"/>
      </a:lt2>
      <a:accent1>
        <a:srgbClr val="002E5C"/>
      </a:accent1>
      <a:accent2>
        <a:srgbClr val="34C6F3"/>
      </a:accent2>
      <a:accent3>
        <a:srgbClr val="00B988"/>
      </a:accent3>
      <a:accent4>
        <a:srgbClr val="697CE5"/>
      </a:accent4>
      <a:accent5>
        <a:srgbClr val="FFC23C"/>
      </a:accent5>
      <a:accent6>
        <a:srgbClr val="F26134"/>
      </a:accent6>
      <a:hlink>
        <a:srgbClr val="12A6E0"/>
      </a:hlink>
      <a:folHlink>
        <a:srgbClr val="1B46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unalytics22" id="{4BD98B3A-D1F3-274C-9E18-22BA654F55D2}" vid="{5B4CA00A-BF78-7748-9C9C-4F82249F30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2ff3ddd-f2de-4f9a-ab9c-2379fd5d9a4e">
      <UserInfo>
        <DisplayName>Rich Carlton</DisplayName>
        <AccountId>16</AccountId>
        <AccountType/>
      </UserInfo>
      <UserInfo>
        <DisplayName>Taylor Oake</DisplayName>
        <AccountId>35</AccountId>
        <AccountType/>
      </UserInfo>
      <UserInfo>
        <DisplayName>Ryan Wilson</DisplayName>
        <AccountId>34</AccountId>
        <AccountType/>
      </UserInfo>
      <UserInfo>
        <DisplayName>Alex Ilich</DisplayName>
        <AccountId>37</AccountId>
        <AccountType/>
      </UserInfo>
      <UserInfo>
        <DisplayName>Lamont Long</DisplayName>
        <AccountId>24</AccountId>
        <AccountType/>
      </UserInfo>
      <UserInfo>
        <DisplayName>SharingLinks.6a41301f-8497-4438-b357-65fdc0550595.OrganizationEdit.3db65bde-204e-48e8-b7ec-47692a33defc</DisplayName>
        <AccountId>26</AccountId>
        <AccountType/>
      </UserInfo>
      <UserInfo>
        <DisplayName>SharingLinks.4c35bc5f-000e-4a59-87f7-1f989ad9fc9e.OrganizationEdit.096af53a-30bc-4c77-9d3e-3d6fa42dc64f</DisplayName>
        <AccountId>23</AccountId>
        <AccountType/>
      </UserInfo>
      <UserInfo>
        <DisplayName>SharingLinks.97398ea0-e57c-4624-a4a8-60313e55eb1b.OrganizationEdit.dd7355d1-9af9-4848-944e-8a2ededf8879</DisplayName>
        <AccountId>25</AccountId>
        <AccountType/>
      </UserInfo>
      <UserInfo>
        <DisplayName>Tracy Graham</DisplayName>
        <AccountId>29</AccountId>
        <AccountType/>
      </UserInfo>
      <UserInfo>
        <DisplayName>Julie Grisanti-Cieslak</DisplayName>
        <AccountId>12</AccountId>
        <AccountType/>
      </UserInfo>
      <UserInfo>
        <DisplayName>Emily Parks</DisplayName>
        <AccountId>232</AccountId>
        <AccountType/>
      </UserInfo>
      <UserInfo>
        <DisplayName>SharingLinks.e293d6da-3c23-4f07-b976-8f9b7ed227af.OrganizationEdit.a2425fbe-8a7c-423b-b260-a94d44edfba5</DisplayName>
        <AccountId>234</AccountId>
        <AccountType/>
      </UserInfo>
      <UserInfo>
        <DisplayName>SharingLinks.b4f06cb8-6cd7-482a-b002-109d7cbd2c8d.OrganizationEdit.b7e03441-df2e-41a1-a36f-ba9915bb2cd7</DisplayName>
        <AccountId>255</AccountId>
        <AccountType/>
      </UserInfo>
      <UserInfo>
        <DisplayName>Katie Horvath</DisplayName>
        <AccountId>363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6E5CBC4FCB434FB273E9D488A353F3" ma:contentTypeVersion="13" ma:contentTypeDescription="Create a new document." ma:contentTypeScope="" ma:versionID="b20ea82b72d8340a6f2d459dfc13af57">
  <xsd:schema xmlns:xsd="http://www.w3.org/2001/XMLSchema" xmlns:xs="http://www.w3.org/2001/XMLSchema" xmlns:p="http://schemas.microsoft.com/office/2006/metadata/properties" xmlns:ns2="e37f4068-e913-40ca-815c-4f0ecd48e0b4" xmlns:ns3="92ff3ddd-f2de-4f9a-ab9c-2379fd5d9a4e" targetNamespace="http://schemas.microsoft.com/office/2006/metadata/properties" ma:root="true" ma:fieldsID="c7cc3a7fa11c156ab8eb203677a79fdc" ns2:_="" ns3:_="">
    <xsd:import namespace="e37f4068-e913-40ca-815c-4f0ecd48e0b4"/>
    <xsd:import namespace="92ff3ddd-f2de-4f9a-ab9c-2379fd5d9a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7f4068-e913-40ca-815c-4f0ecd48e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ff3ddd-f2de-4f9a-ab9c-2379fd5d9a4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C2F44B-F1FD-41C7-BB76-51C7DB53C42B}">
  <ds:schemaRefs>
    <ds:schemaRef ds:uri="http://schemas.microsoft.com/office/2006/documentManagement/types"/>
    <ds:schemaRef ds:uri="http://schemas.microsoft.com/office/2006/metadata/properties"/>
    <ds:schemaRef ds:uri="e37f4068-e913-40ca-815c-4f0ecd48e0b4"/>
    <ds:schemaRef ds:uri="92ff3ddd-f2de-4f9a-ab9c-2379fd5d9a4e"/>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E3039BF3-4A95-4F5D-8D7C-D77C6F49748F}">
  <ds:schemaRefs>
    <ds:schemaRef ds:uri="http://schemas.microsoft.com/sharepoint/v3/contenttype/forms"/>
  </ds:schemaRefs>
</ds:datastoreItem>
</file>

<file path=customXml/itemProps3.xml><?xml version="1.0" encoding="utf-8"?>
<ds:datastoreItem xmlns:ds="http://schemas.openxmlformats.org/officeDocument/2006/customXml" ds:itemID="{D2552760-3C56-4EC3-B8EB-36A00609F720}">
  <ds:schemaRefs>
    <ds:schemaRef ds:uri="92ff3ddd-f2de-4f9a-ab9c-2379fd5d9a4e"/>
    <ds:schemaRef ds:uri="e37f4068-e913-40ca-815c-4f0ecd48e0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2805</TotalTime>
  <Words>4375</Words>
  <Application>Microsoft Office PowerPoint</Application>
  <PresentationFormat>Widescreen</PresentationFormat>
  <Paragraphs>446</Paragraphs>
  <Slides>46</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Calibri</vt:lpstr>
      <vt:lpstr>Calibri Light</vt:lpstr>
      <vt:lpstr>Poppins</vt:lpstr>
      <vt:lpstr>Poppins Medium</vt:lpstr>
      <vt:lpstr>Poppins SemiBold</vt:lpstr>
      <vt:lpstr>Custom Design</vt:lpstr>
      <vt:lpstr>Aunalytics22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Laurimar Garcia</dc:creator>
  <cp:lastModifiedBy>LaKesha Burton</cp:lastModifiedBy>
  <cp:revision>9</cp:revision>
  <dcterms:created xsi:type="dcterms:W3CDTF">2019-08-05T16:00:23Z</dcterms:created>
  <dcterms:modified xsi:type="dcterms:W3CDTF">2022-04-19T13:50:46Z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0x010100EC6E5CBC4FCB434FB273E9D488A353F3</vt:lpwstr>
  </property>
</Properties>
</file>