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3" r:id="rId2"/>
    <p:sldId id="294" r:id="rId3"/>
    <p:sldId id="295" r:id="rId4"/>
    <p:sldId id="304" r:id="rId5"/>
    <p:sldId id="364" r:id="rId6"/>
    <p:sldId id="366" r:id="rId7"/>
    <p:sldId id="369" r:id="rId8"/>
    <p:sldId id="361" r:id="rId9"/>
    <p:sldId id="362" r:id="rId10"/>
    <p:sldId id="363" r:id="rId11"/>
    <p:sldId id="367" r:id="rId12"/>
    <p:sldId id="368" r:id="rId13"/>
    <p:sldId id="372" r:id="rId14"/>
    <p:sldId id="373" r:id="rId15"/>
    <p:sldId id="374" r:id="rId16"/>
    <p:sldId id="375" r:id="rId17"/>
    <p:sldId id="383" r:id="rId18"/>
    <p:sldId id="382" r:id="rId19"/>
    <p:sldId id="376" r:id="rId20"/>
    <p:sldId id="377" r:id="rId21"/>
    <p:sldId id="378" r:id="rId22"/>
    <p:sldId id="379" r:id="rId23"/>
    <p:sldId id="380" r:id="rId24"/>
    <p:sldId id="381" r:id="rId25"/>
    <p:sldId id="385" r:id="rId26"/>
    <p:sldId id="384" r:id="rId27"/>
    <p:sldId id="386" r:id="rId28"/>
    <p:sldId id="387" r:id="rId29"/>
    <p:sldId id="388" r:id="rId30"/>
    <p:sldId id="389"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909"/>
    <a:srgbClr val="A808A0"/>
    <a:srgbClr val="D14E25"/>
    <a:srgbClr val="1CD23A"/>
    <a:srgbClr val="2F6690"/>
    <a:srgbClr val="37D1D9"/>
    <a:srgbClr val="45F537"/>
    <a:srgbClr val="286690"/>
    <a:srgbClr val="96E40A"/>
    <a:srgbClr val="1953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80" autoAdjust="0"/>
  </p:normalViewPr>
  <p:slideViewPr>
    <p:cSldViewPr snapToGrid="0">
      <p:cViewPr>
        <p:scale>
          <a:sx n="85" d="100"/>
          <a:sy n="85" d="100"/>
        </p:scale>
        <p:origin x="-101" y="106"/>
      </p:cViewPr>
      <p:guideLst>
        <p:guide orient="horz" pos="2160"/>
        <p:guide pos="3840"/>
      </p:guideLst>
    </p:cSldViewPr>
  </p:slideViewPr>
  <p:outlineViewPr>
    <p:cViewPr>
      <p:scale>
        <a:sx n="33" d="100"/>
        <a:sy n="33" d="100"/>
      </p:scale>
      <p:origin x="0" y="-3777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454C976-A254-4A37-8438-A5E5F42EB68E}" type="datetimeFigureOut">
              <a:rPr lang="en-US" smtClean="0"/>
              <a:t>4/18/2018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9D8B957-9B0D-4CA3-A835-D563377230D5}" type="slidenum">
              <a:rPr lang="en-US" smtClean="0"/>
              <a:t>‹#›</a:t>
            </a:fld>
            <a:endParaRPr lang="en-US" dirty="0"/>
          </a:p>
        </p:txBody>
      </p:sp>
    </p:spTree>
    <p:extLst>
      <p:ext uri="{BB962C8B-B14F-4D97-AF65-F5344CB8AC3E}">
        <p14:creationId xmlns:p14="http://schemas.microsoft.com/office/powerpoint/2010/main" val="913060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69A10F-5603-44F3-9304-C6F0BDA3B3D8}" type="datetimeFigureOut">
              <a:rPr lang="en-US" smtClean="0"/>
              <a:t>4/18/2018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2C39C6-B268-4211-AC8E-729DA8951A89}" type="slidenum">
              <a:rPr lang="en-US" smtClean="0"/>
              <a:t>‹#›</a:t>
            </a:fld>
            <a:endParaRPr lang="en-US" dirty="0"/>
          </a:p>
        </p:txBody>
      </p:sp>
    </p:spTree>
    <p:extLst>
      <p:ext uri="{BB962C8B-B14F-4D97-AF65-F5344CB8AC3E}">
        <p14:creationId xmlns:p14="http://schemas.microsoft.com/office/powerpoint/2010/main" val="234625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huffingtonpost.com/entry/so-that-happened-moral-grandstanding_us_5865ad86e4b0eb586488dd4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3CA53E-DE53-49E1-A0BD-C289E43F6C59}" type="slidenum">
              <a:rPr lang="en-US" smtClean="0"/>
              <a:t>1</a:t>
            </a:fld>
            <a:endParaRPr lang="en-US" dirty="0"/>
          </a:p>
        </p:txBody>
      </p:sp>
    </p:spTree>
    <p:extLst>
      <p:ext uri="{BB962C8B-B14F-4D97-AF65-F5344CB8AC3E}">
        <p14:creationId xmlns:p14="http://schemas.microsoft.com/office/powerpoint/2010/main" val="265464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be an exceptional leader, you need to know your leadership purpose.</a:t>
            </a:r>
          </a:p>
        </p:txBody>
      </p:sp>
      <p:sp>
        <p:nvSpPr>
          <p:cNvPr id="4" name="Slide Number Placeholder 3"/>
          <p:cNvSpPr>
            <a:spLocks noGrp="1"/>
          </p:cNvSpPr>
          <p:nvPr>
            <p:ph type="sldNum" sz="quarter" idx="10"/>
          </p:nvPr>
        </p:nvSpPr>
        <p:spPr/>
        <p:txBody>
          <a:bodyPr/>
          <a:lstStyle/>
          <a:p>
            <a:fld id="{B82C39C6-B268-4211-AC8E-729DA8951A89}" type="slidenum">
              <a:rPr lang="en-US" smtClean="0"/>
              <a:t>12</a:t>
            </a:fld>
            <a:endParaRPr lang="en-US" dirty="0"/>
          </a:p>
        </p:txBody>
      </p:sp>
    </p:spTree>
    <p:extLst>
      <p:ext uri="{BB962C8B-B14F-4D97-AF65-F5344CB8AC3E}">
        <p14:creationId xmlns:p14="http://schemas.microsoft.com/office/powerpoint/2010/main" val="2594547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13</a:t>
            </a:fld>
            <a:endParaRPr lang="en-US" dirty="0"/>
          </a:p>
        </p:txBody>
      </p:sp>
    </p:spTree>
    <p:extLst>
      <p:ext uri="{BB962C8B-B14F-4D97-AF65-F5344CB8AC3E}">
        <p14:creationId xmlns:p14="http://schemas.microsoft.com/office/powerpoint/2010/main" val="31866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Referring to the first question, perhaps you want to start trying to observe more of what people are doing right rather than wrong in their jobs.</a:t>
            </a:r>
          </a:p>
          <a:p>
            <a:r>
              <a:rPr lang="en-US" baseline="0" dirty="0"/>
              <a:t>Referring to the send questions, perhaps you spend too much time on email and want to set up a process where you only check email three times a day because otherwise you have found yourself wasting time on priorities that are not yours to own. </a:t>
            </a:r>
          </a:p>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14</a:t>
            </a:fld>
            <a:endParaRPr lang="en-US" dirty="0"/>
          </a:p>
        </p:txBody>
      </p:sp>
    </p:spTree>
    <p:extLst>
      <p:ext uri="{BB962C8B-B14F-4D97-AF65-F5344CB8AC3E}">
        <p14:creationId xmlns:p14="http://schemas.microsoft.com/office/powerpoint/2010/main" val="2135698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16</a:t>
            </a:fld>
            <a:endParaRPr lang="en-US" dirty="0"/>
          </a:p>
        </p:txBody>
      </p:sp>
    </p:spTree>
    <p:extLst>
      <p:ext uri="{BB962C8B-B14F-4D97-AF65-F5344CB8AC3E}">
        <p14:creationId xmlns:p14="http://schemas.microsoft.com/office/powerpoint/2010/main" val="142556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17</a:t>
            </a:fld>
            <a:endParaRPr lang="en-US" dirty="0"/>
          </a:p>
        </p:txBody>
      </p:sp>
    </p:spTree>
    <p:extLst>
      <p:ext uri="{BB962C8B-B14F-4D97-AF65-F5344CB8AC3E}">
        <p14:creationId xmlns:p14="http://schemas.microsoft.com/office/powerpoint/2010/main" val="296133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18</a:t>
            </a:fld>
            <a:endParaRPr lang="en-US" dirty="0"/>
          </a:p>
        </p:txBody>
      </p:sp>
    </p:spTree>
    <p:extLst>
      <p:ext uri="{BB962C8B-B14F-4D97-AF65-F5344CB8AC3E}">
        <p14:creationId xmlns:p14="http://schemas.microsoft.com/office/powerpoint/2010/main" val="2072276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https://inpowercoaching.com/6-communication-tips-bring-people/</a:t>
            </a:r>
          </a:p>
        </p:txBody>
      </p:sp>
      <p:sp>
        <p:nvSpPr>
          <p:cNvPr id="4" name="Slide Number Placeholder 3"/>
          <p:cNvSpPr>
            <a:spLocks noGrp="1"/>
          </p:cNvSpPr>
          <p:nvPr>
            <p:ph type="sldNum" sz="quarter" idx="10"/>
          </p:nvPr>
        </p:nvSpPr>
        <p:spPr/>
        <p:txBody>
          <a:bodyPr/>
          <a:lstStyle/>
          <a:p>
            <a:fld id="{B82C39C6-B268-4211-AC8E-729DA8951A89}" type="slidenum">
              <a:rPr lang="en-US" smtClean="0"/>
              <a:t>19</a:t>
            </a:fld>
            <a:endParaRPr lang="en-US" dirty="0"/>
          </a:p>
        </p:txBody>
      </p:sp>
    </p:spTree>
    <p:extLst>
      <p:ext uri="{BB962C8B-B14F-4D97-AF65-F5344CB8AC3E}">
        <p14:creationId xmlns:p14="http://schemas.microsoft.com/office/powerpoint/2010/main" val="1297196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https://inpowercoaching.com/6-communication-tips-bring-people/</a:t>
            </a:r>
          </a:p>
        </p:txBody>
      </p:sp>
      <p:sp>
        <p:nvSpPr>
          <p:cNvPr id="4" name="Slide Number Placeholder 3"/>
          <p:cNvSpPr>
            <a:spLocks noGrp="1"/>
          </p:cNvSpPr>
          <p:nvPr>
            <p:ph type="sldNum" sz="quarter" idx="10"/>
          </p:nvPr>
        </p:nvSpPr>
        <p:spPr/>
        <p:txBody>
          <a:bodyPr/>
          <a:lstStyle/>
          <a:p>
            <a:fld id="{B82C39C6-B268-4211-AC8E-729DA8951A89}" type="slidenum">
              <a:rPr lang="en-US" smtClean="0"/>
              <a:t>20</a:t>
            </a:fld>
            <a:endParaRPr lang="en-US" dirty="0"/>
          </a:p>
        </p:txBody>
      </p:sp>
    </p:spTree>
    <p:extLst>
      <p:ext uri="{BB962C8B-B14F-4D97-AF65-F5344CB8AC3E}">
        <p14:creationId xmlns:p14="http://schemas.microsoft.com/office/powerpoint/2010/main" val="3266686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https://inpowercoaching.com/6-communication-tips-bring-people/</a:t>
            </a:r>
          </a:p>
        </p:txBody>
      </p:sp>
      <p:sp>
        <p:nvSpPr>
          <p:cNvPr id="4" name="Slide Number Placeholder 3"/>
          <p:cNvSpPr>
            <a:spLocks noGrp="1"/>
          </p:cNvSpPr>
          <p:nvPr>
            <p:ph type="sldNum" sz="quarter" idx="10"/>
          </p:nvPr>
        </p:nvSpPr>
        <p:spPr/>
        <p:txBody>
          <a:bodyPr/>
          <a:lstStyle/>
          <a:p>
            <a:fld id="{B82C39C6-B268-4211-AC8E-729DA8951A89}" type="slidenum">
              <a:rPr lang="en-US" smtClean="0"/>
              <a:t>21</a:t>
            </a:fld>
            <a:endParaRPr lang="en-US" dirty="0"/>
          </a:p>
        </p:txBody>
      </p:sp>
    </p:spTree>
    <p:extLst>
      <p:ext uri="{BB962C8B-B14F-4D97-AF65-F5344CB8AC3E}">
        <p14:creationId xmlns:p14="http://schemas.microsoft.com/office/powerpoint/2010/main" val="3358426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https://inpowercoaching.com/6-communication-tips-bring-people/</a:t>
            </a:r>
          </a:p>
        </p:txBody>
      </p:sp>
      <p:sp>
        <p:nvSpPr>
          <p:cNvPr id="4" name="Slide Number Placeholder 3"/>
          <p:cNvSpPr>
            <a:spLocks noGrp="1"/>
          </p:cNvSpPr>
          <p:nvPr>
            <p:ph type="sldNum" sz="quarter" idx="10"/>
          </p:nvPr>
        </p:nvSpPr>
        <p:spPr/>
        <p:txBody>
          <a:bodyPr/>
          <a:lstStyle/>
          <a:p>
            <a:fld id="{B82C39C6-B268-4211-AC8E-729DA8951A89}" type="slidenum">
              <a:rPr lang="en-US" smtClean="0"/>
              <a:t>22</a:t>
            </a:fld>
            <a:endParaRPr lang="en-US" dirty="0"/>
          </a:p>
        </p:txBody>
      </p:sp>
    </p:spTree>
    <p:extLst>
      <p:ext uri="{BB962C8B-B14F-4D97-AF65-F5344CB8AC3E}">
        <p14:creationId xmlns:p14="http://schemas.microsoft.com/office/powerpoint/2010/main" val="44564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Journal</a:t>
            </a:r>
          </a:p>
          <a:p>
            <a:r>
              <a:rPr lang="en-US" dirty="0"/>
              <a:t>Watch each model through once</a:t>
            </a:r>
          </a:p>
          <a:p>
            <a:r>
              <a:rPr lang="en-US" dirty="0"/>
              <a:t>Go back and watch again focusing on areas that you might need to develop</a:t>
            </a:r>
          </a:p>
          <a:p>
            <a:r>
              <a:rPr lang="en-US" dirty="0"/>
              <a:t>Read any additional supplemental materials</a:t>
            </a:r>
          </a:p>
          <a:p>
            <a:r>
              <a:rPr lang="en-US" dirty="0"/>
              <a:t>Complete any assisted work assignments</a:t>
            </a:r>
          </a:p>
          <a:p>
            <a:r>
              <a:rPr lang="en-US" dirty="0"/>
              <a:t>Keep a Journal to capture thoughts</a:t>
            </a:r>
          </a:p>
          <a:p>
            <a:r>
              <a:rPr lang="en-US" dirty="0"/>
              <a:t>Use what you are learning and as opportunity to ask other managers and leaders in your bank for feedback and thoughts regarding the topics.</a:t>
            </a:r>
          </a:p>
        </p:txBody>
      </p:sp>
      <p:sp>
        <p:nvSpPr>
          <p:cNvPr id="4" name="Slide Number Placeholder 3"/>
          <p:cNvSpPr>
            <a:spLocks noGrp="1"/>
          </p:cNvSpPr>
          <p:nvPr>
            <p:ph type="sldNum" sz="quarter" idx="10"/>
          </p:nvPr>
        </p:nvSpPr>
        <p:spPr/>
        <p:txBody>
          <a:bodyPr/>
          <a:lstStyle/>
          <a:p>
            <a:fld id="{B82C39C6-B268-4211-AC8E-729DA8951A89}" type="slidenum">
              <a:rPr lang="en-US" smtClean="0"/>
              <a:t>4</a:t>
            </a:fld>
            <a:endParaRPr lang="en-US" dirty="0"/>
          </a:p>
        </p:txBody>
      </p:sp>
    </p:spTree>
    <p:extLst>
      <p:ext uri="{BB962C8B-B14F-4D97-AF65-F5344CB8AC3E}">
        <p14:creationId xmlns:p14="http://schemas.microsoft.com/office/powerpoint/2010/main" val="493591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https://inpowercoaching.com/6-communication-tips-bring-people/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take time to consider, absorb, and adopt to new thinking. And that’s ok.</a:t>
            </a:r>
          </a:p>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23</a:t>
            </a:fld>
            <a:endParaRPr lang="en-US" dirty="0"/>
          </a:p>
        </p:txBody>
      </p:sp>
    </p:spTree>
    <p:extLst>
      <p:ext uri="{BB962C8B-B14F-4D97-AF65-F5344CB8AC3E}">
        <p14:creationId xmlns:p14="http://schemas.microsoft.com/office/powerpoint/2010/main" val="282329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https://inpowercoaching.com/6-communication-tips-bring-people/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take time to consider, absorb, and adopt to new thinking. And that’s ok.</a:t>
            </a:r>
          </a:p>
          <a:p>
            <a:r>
              <a:rPr lang="en-US" sz="1200" b="0" i="0" u="none" strike="noStrike" kern="1200" dirty="0">
                <a:solidFill>
                  <a:schemeClr val="tx1"/>
                </a:solidFill>
                <a:effectLst/>
                <a:latin typeface="+mn-lt"/>
                <a:ea typeface="+mn-ea"/>
                <a:cs typeface="+mn-cs"/>
              </a:rPr>
              <a:t>If you sound like a know-it-all and accuse your team of having no vision, being old-fashioned, or simply wrong, no one will listen to you. Make sure you have a tone that invites others to contribute to the discussion. You want to be positive, open, honest, and accepting. Again, your goal is to get others to not only buy into the idea, but make the idea their own. They will only do this if they see you have the best intentions for the larger organization rather than yourself. Putting down your audience transitions you to be the hero. Including your audience and helping them understand your idea makes them the hero.</a:t>
            </a:r>
          </a:p>
          <a:p>
            <a:r>
              <a:rPr lang="en-US" sz="1200" b="1" i="0" u="none" strike="noStrike" kern="1200" dirty="0">
                <a:solidFill>
                  <a:schemeClr val="tx1"/>
                </a:solidFill>
                <a:effectLst/>
                <a:latin typeface="+mn-lt"/>
                <a:ea typeface="+mn-ea"/>
                <a:cs typeface="+mn-cs"/>
              </a:rPr>
              <a:t>Don’t scold, </a:t>
            </a:r>
            <a:r>
              <a:rPr lang="en-US" sz="1200" b="1" i="0" u="none" strike="noStrike" kern="1200" dirty="0">
                <a:solidFill>
                  <a:schemeClr val="tx1"/>
                </a:solidFill>
                <a:effectLst/>
                <a:latin typeface="+mn-lt"/>
                <a:ea typeface="+mn-ea"/>
                <a:cs typeface="+mn-cs"/>
                <a:hlinkClick r:id="rId3"/>
              </a:rPr>
              <a:t>moral grandstand</a:t>
            </a:r>
            <a:r>
              <a:rPr lang="en-US" sz="1200" b="1" i="0" u="none" strike="noStrike" kern="1200" dirty="0">
                <a:solidFill>
                  <a:schemeClr val="tx1"/>
                </a:solidFill>
                <a:effectLst/>
                <a:latin typeface="+mn-lt"/>
                <a:ea typeface="+mn-ea"/>
                <a:cs typeface="+mn-cs"/>
              </a:rPr>
              <a:t> or shame your audience. </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Psychology and sociology are great tools to help you understand your audience’s perspective and find ways to better communicate with them. They aren’t tools to use for judging, name calling or labeling. That only ruins your reputation and your relationships. You may think you know the motivation for someone’s behavior, but you truly don’t know that. Ironically, that is your assumption based on your own psychology and sociology.</a:t>
            </a:r>
          </a:p>
          <a:p>
            <a:r>
              <a:rPr lang="en-US" sz="1200" b="0" i="0" u="none" strike="noStrike" kern="1200" dirty="0">
                <a:solidFill>
                  <a:schemeClr val="tx1"/>
                </a:solidFill>
                <a:effectLst/>
                <a:latin typeface="+mn-lt"/>
                <a:ea typeface="+mn-ea"/>
                <a:cs typeface="+mn-cs"/>
              </a:rPr>
              <a:t>Instead of judging, assume the best of your audience and clarify confusing issues. Usually confusion is the result of a minor miscommunication. Don’t let the conversation escalate to become inflammatory. And don’t resort to labeling. Ever.</a:t>
            </a:r>
          </a:p>
          <a:p>
            <a:r>
              <a:rPr lang="en-US" sz="1200" b="0" i="0" u="none" strike="noStrike" kern="1200" dirty="0">
                <a:solidFill>
                  <a:schemeClr val="tx1"/>
                </a:solidFill>
                <a:effectLst/>
                <a:latin typeface="+mn-lt"/>
                <a:ea typeface="+mn-ea"/>
                <a:cs typeface="+mn-cs"/>
              </a:rPr>
              <a:t>If you capture the hearts and minds of your audience during your conversation or presentation, you are on your way to bringing your team with you. This is how change happens – people hear a new idea, adopt it as their own, it gets funded and then implement it across an organization. However, this only happens if you can communicate and engage your audience to see the value of your idea and contribution and want to be part of something bigger than themselves. These communication tips should help you do that.</a:t>
            </a:r>
          </a:p>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24</a:t>
            </a:fld>
            <a:endParaRPr lang="en-US" dirty="0"/>
          </a:p>
        </p:txBody>
      </p:sp>
    </p:spTree>
    <p:extLst>
      <p:ext uri="{BB962C8B-B14F-4D97-AF65-F5344CB8AC3E}">
        <p14:creationId xmlns:p14="http://schemas.microsoft.com/office/powerpoint/2010/main" val="2739516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25</a:t>
            </a:fld>
            <a:endParaRPr lang="en-US" dirty="0"/>
          </a:p>
        </p:txBody>
      </p:sp>
    </p:spTree>
    <p:extLst>
      <p:ext uri="{BB962C8B-B14F-4D97-AF65-F5344CB8AC3E}">
        <p14:creationId xmlns:p14="http://schemas.microsoft.com/office/powerpoint/2010/main" val="3062899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26</a:t>
            </a:fld>
            <a:endParaRPr lang="en-US" dirty="0"/>
          </a:p>
        </p:txBody>
      </p:sp>
    </p:spTree>
    <p:extLst>
      <p:ext uri="{BB962C8B-B14F-4D97-AF65-F5344CB8AC3E}">
        <p14:creationId xmlns:p14="http://schemas.microsoft.com/office/powerpoint/2010/main" val="3714583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27</a:t>
            </a:fld>
            <a:endParaRPr lang="en-US" dirty="0"/>
          </a:p>
        </p:txBody>
      </p:sp>
    </p:spTree>
    <p:extLst>
      <p:ext uri="{BB962C8B-B14F-4D97-AF65-F5344CB8AC3E}">
        <p14:creationId xmlns:p14="http://schemas.microsoft.com/office/powerpoint/2010/main" val="98682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Credibility</a:t>
            </a:r>
            <a:r>
              <a:rPr lang="en-US" baseline="0" dirty="0"/>
              <a:t> – Put yourself in the client’s shoes. “Joe, do you find your people are as involved in work as you’d like them to be? Where do you see that playing out? And how big an issue is it for you?”</a:t>
            </a:r>
          </a:p>
          <a:p>
            <a:r>
              <a:rPr lang="en-US" baseline="0" dirty="0"/>
              <a:t>Self-Orientation – Internal perception – HR as whiney and the policy police. </a:t>
            </a:r>
          </a:p>
          <a:p>
            <a:r>
              <a:rPr lang="en-US" baseline="0" dirty="0"/>
              <a:t>Consider Options – Be careful of jumping too quickly to the final, action, step.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28</a:t>
            </a:fld>
            <a:endParaRPr lang="en-US" dirty="0"/>
          </a:p>
        </p:txBody>
      </p:sp>
    </p:spTree>
    <p:extLst>
      <p:ext uri="{BB962C8B-B14F-4D97-AF65-F5344CB8AC3E}">
        <p14:creationId xmlns:p14="http://schemas.microsoft.com/office/powerpoint/2010/main" val="1684683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29</a:t>
            </a:fld>
            <a:endParaRPr lang="en-US" dirty="0"/>
          </a:p>
        </p:txBody>
      </p:sp>
    </p:spTree>
    <p:extLst>
      <p:ext uri="{BB962C8B-B14F-4D97-AF65-F5344CB8AC3E}">
        <p14:creationId xmlns:p14="http://schemas.microsoft.com/office/powerpoint/2010/main" val="1848127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5</a:t>
            </a:fld>
            <a:endParaRPr lang="en-US" dirty="0"/>
          </a:p>
        </p:txBody>
      </p:sp>
    </p:spTree>
    <p:extLst>
      <p:ext uri="{BB962C8B-B14F-4D97-AF65-F5344CB8AC3E}">
        <p14:creationId xmlns:p14="http://schemas.microsoft.com/office/powerpoint/2010/main" val="8945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is increasingly seen as the key to navigating the complex world we face today, where strategy is ever changing and few decisions are obviously right or wrong. At the same time, few leaders have a strong sense of their own leadership purpose or clear plan for translating it into action. As a result, they often fail to achieve their most ambitious professional and personal goals.</a:t>
            </a:r>
          </a:p>
        </p:txBody>
      </p:sp>
      <p:sp>
        <p:nvSpPr>
          <p:cNvPr id="4" name="Slide Number Placeholder 3"/>
          <p:cNvSpPr>
            <a:spLocks noGrp="1"/>
          </p:cNvSpPr>
          <p:nvPr>
            <p:ph type="sldNum" sz="quarter" idx="10"/>
          </p:nvPr>
        </p:nvSpPr>
        <p:spPr/>
        <p:txBody>
          <a:bodyPr/>
          <a:lstStyle/>
          <a:p>
            <a:fld id="{B82C39C6-B268-4211-AC8E-729DA8951A89}" type="slidenum">
              <a:rPr lang="en-US" smtClean="0"/>
              <a:t>6</a:t>
            </a:fld>
            <a:endParaRPr lang="en-US" dirty="0"/>
          </a:p>
        </p:txBody>
      </p:sp>
    </p:spTree>
    <p:extLst>
      <p:ext uri="{BB962C8B-B14F-4D97-AF65-F5344CB8AC3E}">
        <p14:creationId xmlns:p14="http://schemas.microsoft.com/office/powerpoint/2010/main" val="174011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actions not the words that you describe for yourself are what really matter. </a:t>
            </a:r>
          </a:p>
        </p:txBody>
      </p:sp>
      <p:sp>
        <p:nvSpPr>
          <p:cNvPr id="4" name="Slide Number Placeholder 3"/>
          <p:cNvSpPr>
            <a:spLocks noGrp="1"/>
          </p:cNvSpPr>
          <p:nvPr>
            <p:ph type="sldNum" sz="quarter" idx="10"/>
          </p:nvPr>
        </p:nvSpPr>
        <p:spPr/>
        <p:txBody>
          <a:bodyPr/>
          <a:lstStyle/>
          <a:p>
            <a:fld id="{B82C39C6-B268-4211-AC8E-729DA8951A89}" type="slidenum">
              <a:rPr lang="en-US" smtClean="0"/>
              <a:t>7</a:t>
            </a:fld>
            <a:endParaRPr lang="en-US" dirty="0"/>
          </a:p>
        </p:txBody>
      </p:sp>
    </p:spTree>
    <p:extLst>
      <p:ext uri="{BB962C8B-B14F-4D97-AF65-F5344CB8AC3E}">
        <p14:creationId xmlns:p14="http://schemas.microsoft.com/office/powerpoint/2010/main" val="1036039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Reviewing</a:t>
            </a:r>
            <a:r>
              <a:rPr lang="en-US" baseline="0" dirty="0"/>
              <a:t> these next several slides illustrates why knowing your purpose is important from a company perspective. </a:t>
            </a:r>
            <a:endParaRPr lang="en-US" dirty="0"/>
          </a:p>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8</a:t>
            </a:fld>
            <a:endParaRPr lang="en-US" dirty="0"/>
          </a:p>
        </p:txBody>
      </p:sp>
    </p:spTree>
    <p:extLst>
      <p:ext uri="{BB962C8B-B14F-4D97-AF65-F5344CB8AC3E}">
        <p14:creationId xmlns:p14="http://schemas.microsoft.com/office/powerpoint/2010/main" val="182831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Difference Between Purpose and Mission </a:t>
            </a:r>
          </a:p>
          <a:p>
            <a:r>
              <a:rPr lang="en-US" b="1" dirty="0"/>
              <a:t>By Bruce Jones, Senior Programming Director, Disney Institute</a:t>
            </a:r>
            <a:endParaRPr lang="en-US" dirty="0"/>
          </a:p>
          <a:p>
            <a:r>
              <a:rPr lang="en-US" b="1" dirty="0"/>
              <a:t>What is the difference between an organization’s mission and its common purpose?</a:t>
            </a:r>
          </a:p>
          <a:p>
            <a:r>
              <a:rPr lang="en-US" dirty="0"/>
              <a:t>People frequently ask the Disney Institute team this important question. To answer it, we must define “mission.” Most organizations think of a mission as a way to align everyone in the organization to the same focus. It describes what business the company is in now and what business it plans to be in in the future. The common purpose goes beyond the mission, acting as the unifying principle that drives everything the organization does. To understand what that means at Disney Institute, I’ll provide some historical context.</a:t>
            </a:r>
          </a:p>
          <a:p>
            <a:r>
              <a:rPr lang="en-US" dirty="0"/>
              <a:t>In a 1960 speech to Hewlett-Packard’s training group, company co-founder David Packard said,</a:t>
            </a:r>
          </a:p>
          <a:p>
            <a:r>
              <a:rPr lang="en-US" dirty="0"/>
              <a:t>I want to discuss why a company exists in the first place. In other words, why are we here? I think many people assume, wrongly, that a company exists simply to make money. While this is an important result of a company’s existence, we have to go deeper and find the real reasons for our being. . . . Purpose (which should last at least 100 years) should not be confused with specific goals or business strategies (which should change many times in 100 years). Whereas you might achieve a goal or complete a strategy, you cannot fulfill a purpose; it’s like a guiding star on the horizon—forever pursued but never reached. Yet although purpose itself does not change, it does inspire change. The very fact that purpose can never be fully realized means that an organization can never stop stimulating change and progress.</a:t>
            </a:r>
          </a:p>
          <a:p>
            <a:r>
              <a:rPr lang="en-US" dirty="0"/>
              <a:t>Now, you’re probably wondering, “What is the connection among David Packard, Walt Disney, and the concept of purpose?” Well, HP’s first product was a sound oscillator—which it sold to Walt Disney Studios to use on the </a:t>
            </a:r>
            <a:r>
              <a:rPr lang="en-US" i="1" dirty="0"/>
              <a:t>Fantasia</a:t>
            </a:r>
            <a:r>
              <a:rPr lang="en-US" dirty="0"/>
              <a:t> soundtrack.</a:t>
            </a:r>
          </a:p>
          <a:p>
            <a:r>
              <a:rPr lang="en-US" dirty="0"/>
              <a:t>Packard delivered this speech in 1960, so he may have been influenced by people like Van </a:t>
            </a:r>
            <a:r>
              <a:rPr lang="en-US" dirty="0" err="1"/>
              <a:t>Arsdale</a:t>
            </a:r>
            <a:r>
              <a:rPr lang="en-US" dirty="0"/>
              <a:t> France, who founded the University of Disneyland in 1955. Van was tasked with creating a training program for those who would bring Walt’s dream of Disneyland to life. As he prepared to pitch what would become the purpose of Disneyland to Walt and Roy Disney, Van said, “My goal, as I saw it, was to get everyone we hired to share in an intangible dream, and not just working for a paycheck.” Van recounted the experience:</a:t>
            </a:r>
          </a:p>
          <a:p>
            <a:r>
              <a:rPr lang="en-US" dirty="0"/>
              <a:t>And here were top executives, all of them right there, and I had to get up and say “And now our theme: the purpose of Disneyland is to create happiness for others.” And you see, the beautiful thing about saying, “We’re going to create happiness” was then I could say, “Look, you may park cars, clean up the place, sweep the place, work graveyard and everything else, but whatever you do is contributing to creating happiness for others.”</a:t>
            </a:r>
          </a:p>
          <a:p>
            <a:r>
              <a:rPr lang="en-US" dirty="0"/>
              <a:t>For me, that has been the key lesson: the host of labels out there that describe organizational direction can seem overwhelming or confusing, and in too many organizations very few people can recite or even recall them without referring to their notes.</a:t>
            </a:r>
          </a:p>
          <a:p>
            <a:endParaRPr lang="en-US" dirty="0"/>
          </a:p>
          <a:p>
            <a:r>
              <a:rPr lang="en-US" dirty="0"/>
              <a:t>Example:</a:t>
            </a:r>
            <a:r>
              <a:rPr lang="en-US" baseline="0" dirty="0"/>
              <a:t> To ensure Disney recruits employee who are aligned with the company’s purpose, all potential candidates are first round screened at the Magic Kingdom. If candidates do not have an enthusiasm for the Disney Culture and creating happiness then they are quickly eliminate from the application process. </a:t>
            </a:r>
            <a:endParaRPr lang="en-US" dirty="0"/>
          </a:p>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9</a:t>
            </a:fld>
            <a:endParaRPr lang="en-US" dirty="0"/>
          </a:p>
        </p:txBody>
      </p:sp>
    </p:spTree>
    <p:extLst>
      <p:ext uri="{BB962C8B-B14F-4D97-AF65-F5344CB8AC3E}">
        <p14:creationId xmlns:p14="http://schemas.microsoft.com/office/powerpoint/2010/main" val="221411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Difference Between Purpose and Mission </a:t>
            </a:r>
          </a:p>
          <a:p>
            <a:r>
              <a:rPr lang="en-US" b="1" dirty="0"/>
              <a:t>By Bruce Jones, Senior Programming Director, Disney Institute</a:t>
            </a:r>
            <a:endParaRPr lang="en-US" dirty="0"/>
          </a:p>
          <a:p>
            <a:r>
              <a:rPr lang="en-US" b="1" dirty="0"/>
              <a:t>What is the difference between an organization’s mission and its common purpose?</a:t>
            </a:r>
          </a:p>
          <a:p>
            <a:r>
              <a:rPr lang="en-US" dirty="0"/>
              <a:t>People frequently ask the Disney Institute team this important question. To answer it, we must define “mission.” Most organizations think of a mission as a way to align everyone in the organization to the same focus. It describes what business the company is in now and what business it plans to be in in the future. The common purpose goes beyond the mission, acting as the unifying principle that drives everything the organization does. To understand what that means at Disney Institute, I’ll provide some historical context.</a:t>
            </a:r>
          </a:p>
          <a:p>
            <a:r>
              <a:rPr lang="en-US" dirty="0"/>
              <a:t>In a 1960 speech to Hewlett-Packard’s training group, company co-founder David Packard said,</a:t>
            </a:r>
          </a:p>
          <a:p>
            <a:r>
              <a:rPr lang="en-US" dirty="0"/>
              <a:t>I want to discuss why a company exists in the first place. In other words, why are we here? I think many people assume, wrongly, that a company exists simply to make money. While this is an important result of a company’s existence, we have to go deeper and find the real reasons for our being. . . . Purpose (which should last at least 100 years) should not be confused with specific goals or business strategies (which should change many times in 100 years). Whereas you might achieve a goal or complete a strategy, you cannot fulfill a purpose; it’s like a guiding star on the horizon—forever pursued but never reached. Yet although purpose itself does not change, it does inspire change. The very fact that purpose can never be fully realized means that an organization can never stop stimulating change and progress.</a:t>
            </a:r>
          </a:p>
          <a:p>
            <a:r>
              <a:rPr lang="en-US" dirty="0"/>
              <a:t>Now, you’re probably wondering, “What is the connection among David Packard, Walt Disney, and the concept of purpose?” Well, HP’s first product was a sound oscillator—which it sold to Walt Disney Studios to use on the </a:t>
            </a:r>
            <a:r>
              <a:rPr lang="en-US" i="1" dirty="0"/>
              <a:t>Fantasia</a:t>
            </a:r>
            <a:r>
              <a:rPr lang="en-US" dirty="0"/>
              <a:t> soundtrack.</a:t>
            </a:r>
          </a:p>
          <a:p>
            <a:r>
              <a:rPr lang="en-US" dirty="0"/>
              <a:t>Packard delivered this speech in 1960, so he may have been influenced by people like Van </a:t>
            </a:r>
            <a:r>
              <a:rPr lang="en-US" dirty="0" err="1"/>
              <a:t>Arsdale</a:t>
            </a:r>
            <a:r>
              <a:rPr lang="en-US" dirty="0"/>
              <a:t> France, who founded the University of Disneyland in 1955. Van was tasked with creating a training program for those who would bring Walt’s dream of Disneyland to life. As he prepared to pitch what would become the purpose of Disneyland to Walt and Roy Disney, Van said, “My goal, as I saw it, was to get everyone we hired to share in an intangible dream, and not just working for a paycheck.” Van recounted the experience:</a:t>
            </a:r>
          </a:p>
          <a:p>
            <a:r>
              <a:rPr lang="en-US" dirty="0"/>
              <a:t>And here were top executives, all of them right there, and I had to get up and say “And now our theme: the purpose of Disneyland is to create happiness for others.” And you see, the beautiful thing about saying, “We’re going to create happiness” was then I could say, “Look, you may park cars, clean up the place, sweep the place, work graveyard and everything else, but whatever you do is contributing to creating happiness for others.”</a:t>
            </a:r>
          </a:p>
          <a:p>
            <a:r>
              <a:rPr lang="en-US" dirty="0"/>
              <a:t>For me, that has been the key lesson: the host of labels out there that describe organizational direction can seem overwhelming or confusing, and in too many organizations very few people can recite or even recall them without referring to their notes.</a:t>
            </a:r>
          </a:p>
          <a:p>
            <a:endParaRPr lang="en-US" dirty="0"/>
          </a:p>
          <a:p>
            <a:r>
              <a:rPr lang="en-US" dirty="0"/>
              <a:t>Example:</a:t>
            </a:r>
            <a:r>
              <a:rPr lang="en-US" baseline="0" dirty="0"/>
              <a:t> To ensure Disney recruits employee who are aligned with the company’s purpose, all potential candidates are first round screened at the Magic Kingdom. If candidates do not have an enthusiasm for the Disney Culture and creating happiness then they are quickly eliminate from the application process. </a:t>
            </a:r>
            <a:endParaRPr lang="en-US" dirty="0"/>
          </a:p>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10</a:t>
            </a:fld>
            <a:endParaRPr lang="en-US" dirty="0"/>
          </a:p>
        </p:txBody>
      </p:sp>
    </p:spTree>
    <p:extLst>
      <p:ext uri="{BB962C8B-B14F-4D97-AF65-F5344CB8AC3E}">
        <p14:creationId xmlns:p14="http://schemas.microsoft.com/office/powerpoint/2010/main" val="14413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be an exceptional leader, you need to know your leadership purpose.</a:t>
            </a:r>
          </a:p>
        </p:txBody>
      </p:sp>
      <p:sp>
        <p:nvSpPr>
          <p:cNvPr id="4" name="Slide Number Placeholder 3"/>
          <p:cNvSpPr>
            <a:spLocks noGrp="1"/>
          </p:cNvSpPr>
          <p:nvPr>
            <p:ph type="sldNum" sz="quarter" idx="10"/>
          </p:nvPr>
        </p:nvSpPr>
        <p:spPr/>
        <p:txBody>
          <a:bodyPr/>
          <a:lstStyle/>
          <a:p>
            <a:fld id="{B82C39C6-B268-4211-AC8E-729DA8951A89}" type="slidenum">
              <a:rPr lang="en-US" smtClean="0"/>
              <a:t>11</a:t>
            </a:fld>
            <a:endParaRPr lang="en-US" dirty="0"/>
          </a:p>
        </p:txBody>
      </p:sp>
    </p:spTree>
    <p:extLst>
      <p:ext uri="{BB962C8B-B14F-4D97-AF65-F5344CB8AC3E}">
        <p14:creationId xmlns:p14="http://schemas.microsoft.com/office/powerpoint/2010/main" val="1265947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44B2D8-6350-4F55-B6D8-1B6B5EA3C9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83802C1-FC32-4546-BA7C-EEDB9CB1C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BA52DBA-64FA-471E-AAA0-A131A4F2192F}"/>
              </a:ext>
            </a:extLst>
          </p:cNvPr>
          <p:cNvSpPr>
            <a:spLocks noGrp="1"/>
          </p:cNvSpPr>
          <p:nvPr>
            <p:ph type="dt" sz="half" idx="10"/>
          </p:nvPr>
        </p:nvSpPr>
        <p:spPr/>
        <p:txBody>
          <a:bodyPr/>
          <a:lstStyle/>
          <a:p>
            <a:fld id="{50C05156-F486-489E-A124-D20AC77BFBC3}" type="datetimeFigureOut">
              <a:rPr lang="en-US" smtClean="0"/>
              <a:t>4/18/2018</a:t>
            </a:fld>
            <a:endParaRPr lang="en-US" dirty="0"/>
          </a:p>
        </p:txBody>
      </p:sp>
      <p:sp>
        <p:nvSpPr>
          <p:cNvPr id="5" name="Footer Placeholder 4">
            <a:extLst>
              <a:ext uri="{FF2B5EF4-FFF2-40B4-BE49-F238E27FC236}">
                <a16:creationId xmlns="" xmlns:a16="http://schemas.microsoft.com/office/drawing/2014/main" id="{9D30550F-332B-4555-9416-D0EF98DD76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2386825-27B8-48AE-A131-1FC24A0D3ED0}"/>
              </a:ext>
            </a:extLst>
          </p:cNvPr>
          <p:cNvSpPr>
            <a:spLocks noGrp="1"/>
          </p:cNvSpPr>
          <p:nvPr>
            <p:ph type="sldNum" sz="quarter" idx="12"/>
          </p:nvPr>
        </p:nvSpPr>
        <p:spPr/>
        <p:txBody>
          <a:bodyPr/>
          <a:lstStyle/>
          <a:p>
            <a:fld id="{C0FF3251-82BD-4700-9A83-7B1FAFFA48C2}" type="slidenum">
              <a:rPr lang="en-US" smtClean="0"/>
              <a:t>‹#›</a:t>
            </a:fld>
            <a:endParaRPr lang="en-US" dirty="0"/>
          </a:p>
        </p:txBody>
      </p:sp>
    </p:spTree>
    <p:extLst>
      <p:ext uri="{BB962C8B-B14F-4D97-AF65-F5344CB8AC3E}">
        <p14:creationId xmlns:p14="http://schemas.microsoft.com/office/powerpoint/2010/main" val="297464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7F942C-F710-499F-9CC5-49420185E2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04BE9FE-2F09-469C-B4E6-7D2F8AD0C6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62ED8A5-8A91-48A7-8C94-4F0386AE5548}"/>
              </a:ext>
            </a:extLst>
          </p:cNvPr>
          <p:cNvSpPr>
            <a:spLocks noGrp="1"/>
          </p:cNvSpPr>
          <p:nvPr>
            <p:ph type="dt" sz="half" idx="10"/>
          </p:nvPr>
        </p:nvSpPr>
        <p:spPr/>
        <p:txBody>
          <a:bodyPr/>
          <a:lstStyle/>
          <a:p>
            <a:fld id="{50C05156-F486-489E-A124-D20AC77BFBC3}" type="datetimeFigureOut">
              <a:rPr lang="en-US" smtClean="0"/>
              <a:t>4/18/2018</a:t>
            </a:fld>
            <a:endParaRPr lang="en-US" dirty="0"/>
          </a:p>
        </p:txBody>
      </p:sp>
      <p:sp>
        <p:nvSpPr>
          <p:cNvPr id="5" name="Footer Placeholder 4">
            <a:extLst>
              <a:ext uri="{FF2B5EF4-FFF2-40B4-BE49-F238E27FC236}">
                <a16:creationId xmlns="" xmlns:a16="http://schemas.microsoft.com/office/drawing/2014/main" id="{4737EC7F-FB7E-41FC-B210-FFB02EBD74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09B4F907-DCBE-49A4-A767-B1CED5D3E678}"/>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7" name="Picture 6">
            <a:extLst>
              <a:ext uri="{FF2B5EF4-FFF2-40B4-BE49-F238E27FC236}">
                <a16:creationId xmlns="" xmlns:a16="http://schemas.microsoft.com/office/drawing/2014/main" id="{478BDBDD-BB46-451E-8A7B-C5059E9C03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35971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2D2D1C8-5A3F-4480-96B9-35C258A76E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3315F9D-F3CC-478B-B6EE-25AB85C60C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C6795D5-C6BF-4DE3-976E-515F8239A623}"/>
              </a:ext>
            </a:extLst>
          </p:cNvPr>
          <p:cNvSpPr>
            <a:spLocks noGrp="1"/>
          </p:cNvSpPr>
          <p:nvPr>
            <p:ph type="dt" sz="half" idx="10"/>
          </p:nvPr>
        </p:nvSpPr>
        <p:spPr/>
        <p:txBody>
          <a:bodyPr/>
          <a:lstStyle/>
          <a:p>
            <a:fld id="{50C05156-F486-489E-A124-D20AC77BFBC3}" type="datetimeFigureOut">
              <a:rPr lang="en-US" smtClean="0"/>
              <a:t>4/18/2018</a:t>
            </a:fld>
            <a:endParaRPr lang="en-US" dirty="0"/>
          </a:p>
        </p:txBody>
      </p:sp>
      <p:sp>
        <p:nvSpPr>
          <p:cNvPr id="5" name="Footer Placeholder 4">
            <a:extLst>
              <a:ext uri="{FF2B5EF4-FFF2-40B4-BE49-F238E27FC236}">
                <a16:creationId xmlns="" xmlns:a16="http://schemas.microsoft.com/office/drawing/2014/main" id="{DD877F83-FC3E-4BD4-923F-2D67CE3FB9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25092494-5F81-44DA-B4E6-B9096835C8AF}"/>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7" name="Picture 6">
            <a:extLst>
              <a:ext uri="{FF2B5EF4-FFF2-40B4-BE49-F238E27FC236}">
                <a16:creationId xmlns="" xmlns:a16="http://schemas.microsoft.com/office/drawing/2014/main" id="{E7F53387-4E90-4CCB-A825-BBAD7BA27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39330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66D0C-C137-4DA8-B7BC-BF31D29A2A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D63AD93-9153-42F9-A37C-17E379B32E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2635B0F-ACA5-40E5-B27E-9D2838DD736D}"/>
              </a:ext>
            </a:extLst>
          </p:cNvPr>
          <p:cNvSpPr>
            <a:spLocks noGrp="1"/>
          </p:cNvSpPr>
          <p:nvPr>
            <p:ph type="dt" sz="half" idx="10"/>
          </p:nvPr>
        </p:nvSpPr>
        <p:spPr/>
        <p:txBody>
          <a:bodyPr/>
          <a:lstStyle/>
          <a:p>
            <a:fld id="{50C05156-F486-489E-A124-D20AC77BFBC3}" type="datetimeFigureOut">
              <a:rPr lang="en-US" smtClean="0"/>
              <a:t>4/18/2018</a:t>
            </a:fld>
            <a:endParaRPr lang="en-US" dirty="0"/>
          </a:p>
        </p:txBody>
      </p:sp>
      <p:sp>
        <p:nvSpPr>
          <p:cNvPr id="5" name="Footer Placeholder 4">
            <a:extLst>
              <a:ext uri="{FF2B5EF4-FFF2-40B4-BE49-F238E27FC236}">
                <a16:creationId xmlns="" xmlns:a16="http://schemas.microsoft.com/office/drawing/2014/main" id="{C700AB43-D3F1-43D8-B266-72F8980AD2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C364A2FC-CEE1-4BF8-AA3C-38680C4F1E00}"/>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7" name="Picture 6">
            <a:extLst>
              <a:ext uri="{FF2B5EF4-FFF2-40B4-BE49-F238E27FC236}">
                <a16:creationId xmlns="" xmlns:a16="http://schemas.microsoft.com/office/drawing/2014/main" id="{98C598B5-5854-4E84-9656-56F4590A46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80354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6ADF59-8B9F-4F77-AE51-509A0A00E6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AF30599-6894-4981-B2A4-2ADB6E8CFD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B3E1D1C-9453-4944-BF6B-5D14FD098D7B}"/>
              </a:ext>
            </a:extLst>
          </p:cNvPr>
          <p:cNvSpPr>
            <a:spLocks noGrp="1"/>
          </p:cNvSpPr>
          <p:nvPr>
            <p:ph type="dt" sz="half" idx="10"/>
          </p:nvPr>
        </p:nvSpPr>
        <p:spPr/>
        <p:txBody>
          <a:bodyPr/>
          <a:lstStyle/>
          <a:p>
            <a:fld id="{50C05156-F486-489E-A124-D20AC77BFBC3}" type="datetimeFigureOut">
              <a:rPr lang="en-US" smtClean="0"/>
              <a:t>4/18/2018</a:t>
            </a:fld>
            <a:endParaRPr lang="en-US" dirty="0"/>
          </a:p>
        </p:txBody>
      </p:sp>
      <p:sp>
        <p:nvSpPr>
          <p:cNvPr id="5" name="Footer Placeholder 4">
            <a:extLst>
              <a:ext uri="{FF2B5EF4-FFF2-40B4-BE49-F238E27FC236}">
                <a16:creationId xmlns="" xmlns:a16="http://schemas.microsoft.com/office/drawing/2014/main" id="{F4E81205-4DE1-427F-A4D0-66FD3BBCBD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DD6156B-79C6-4F11-A02A-10B0ECAB093F}"/>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7" name="Picture 6">
            <a:extLst>
              <a:ext uri="{FF2B5EF4-FFF2-40B4-BE49-F238E27FC236}">
                <a16:creationId xmlns="" xmlns:a16="http://schemas.microsoft.com/office/drawing/2014/main" id="{F28ABDE0-E698-4185-89FA-2D8B79D8F3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409635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98D793-BB7D-4EEE-8AA8-0073E54E9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FDD4F2B-2C49-480C-8ABB-B60D4EAE9E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4E9FF6C-F74E-478A-B1D1-AC434046E2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2C92079-324F-410A-AFC7-E0A5C973D378}"/>
              </a:ext>
            </a:extLst>
          </p:cNvPr>
          <p:cNvSpPr>
            <a:spLocks noGrp="1"/>
          </p:cNvSpPr>
          <p:nvPr>
            <p:ph type="dt" sz="half" idx="10"/>
          </p:nvPr>
        </p:nvSpPr>
        <p:spPr/>
        <p:txBody>
          <a:bodyPr/>
          <a:lstStyle/>
          <a:p>
            <a:fld id="{50C05156-F486-489E-A124-D20AC77BFBC3}" type="datetimeFigureOut">
              <a:rPr lang="en-US" smtClean="0"/>
              <a:t>4/18/2018</a:t>
            </a:fld>
            <a:endParaRPr lang="en-US" dirty="0"/>
          </a:p>
        </p:txBody>
      </p:sp>
      <p:sp>
        <p:nvSpPr>
          <p:cNvPr id="6" name="Footer Placeholder 5">
            <a:extLst>
              <a:ext uri="{FF2B5EF4-FFF2-40B4-BE49-F238E27FC236}">
                <a16:creationId xmlns="" xmlns:a16="http://schemas.microsoft.com/office/drawing/2014/main" id="{7B63A171-47B9-4198-B9EA-09D0EA08DE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C56D5AF-B8EC-4082-92E1-DF8CD21C6FEE}"/>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8" name="Picture 7">
            <a:extLst>
              <a:ext uri="{FF2B5EF4-FFF2-40B4-BE49-F238E27FC236}">
                <a16:creationId xmlns="" xmlns:a16="http://schemas.microsoft.com/office/drawing/2014/main" id="{18F7DC7B-09B1-457D-978F-BBB1B03244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15080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FF79C9-C6D0-4998-908E-F36C00F626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4E1BC41-3414-4F1D-87D4-F463063F8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4C5698C-FD61-4A84-B026-83E7286434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230EED0-7296-4CAE-9317-1464034BD4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0DD00D9F-B878-4F46-9122-25BEB327B7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856D973-7AEF-4E63-99EB-436BB762F8D7}"/>
              </a:ext>
            </a:extLst>
          </p:cNvPr>
          <p:cNvSpPr>
            <a:spLocks noGrp="1"/>
          </p:cNvSpPr>
          <p:nvPr>
            <p:ph type="dt" sz="half" idx="10"/>
          </p:nvPr>
        </p:nvSpPr>
        <p:spPr/>
        <p:txBody>
          <a:bodyPr/>
          <a:lstStyle/>
          <a:p>
            <a:fld id="{50C05156-F486-489E-A124-D20AC77BFBC3}" type="datetimeFigureOut">
              <a:rPr lang="en-US" smtClean="0"/>
              <a:t>4/18/2018</a:t>
            </a:fld>
            <a:endParaRPr lang="en-US" dirty="0"/>
          </a:p>
        </p:txBody>
      </p:sp>
      <p:sp>
        <p:nvSpPr>
          <p:cNvPr id="8" name="Footer Placeholder 7">
            <a:extLst>
              <a:ext uri="{FF2B5EF4-FFF2-40B4-BE49-F238E27FC236}">
                <a16:creationId xmlns="" xmlns:a16="http://schemas.microsoft.com/office/drawing/2014/main" id="{5ACA50A2-583D-474F-A7CD-91A266C2DAB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4B68F3B6-058D-4875-BFB5-31C97E697A56}"/>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10" name="Picture 9">
            <a:extLst>
              <a:ext uri="{FF2B5EF4-FFF2-40B4-BE49-F238E27FC236}">
                <a16:creationId xmlns="" xmlns:a16="http://schemas.microsoft.com/office/drawing/2014/main" id="{9CC18DC2-2DC8-4F4F-9F7D-0D77AB170C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75640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2B62B0-428B-460D-9065-1FCDC1B7AD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0F4FA82-135F-437F-BC77-0200BAE00FC0}"/>
              </a:ext>
            </a:extLst>
          </p:cNvPr>
          <p:cNvSpPr>
            <a:spLocks noGrp="1"/>
          </p:cNvSpPr>
          <p:nvPr>
            <p:ph type="dt" sz="half" idx="10"/>
          </p:nvPr>
        </p:nvSpPr>
        <p:spPr/>
        <p:txBody>
          <a:bodyPr/>
          <a:lstStyle/>
          <a:p>
            <a:fld id="{50C05156-F486-489E-A124-D20AC77BFBC3}" type="datetimeFigureOut">
              <a:rPr lang="en-US" smtClean="0"/>
              <a:t>4/18/2018</a:t>
            </a:fld>
            <a:endParaRPr lang="en-US" dirty="0"/>
          </a:p>
        </p:txBody>
      </p:sp>
      <p:sp>
        <p:nvSpPr>
          <p:cNvPr id="4" name="Footer Placeholder 3">
            <a:extLst>
              <a:ext uri="{FF2B5EF4-FFF2-40B4-BE49-F238E27FC236}">
                <a16:creationId xmlns="" xmlns:a16="http://schemas.microsoft.com/office/drawing/2014/main" id="{DAD911B2-DA8D-4452-A15A-56DC21AB35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38DF2B94-7135-49B9-9C88-4BBCBB5EF602}"/>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6" name="Picture 5">
            <a:extLst>
              <a:ext uri="{FF2B5EF4-FFF2-40B4-BE49-F238E27FC236}">
                <a16:creationId xmlns="" xmlns:a16="http://schemas.microsoft.com/office/drawing/2014/main" id="{35F9164C-42EA-4CEE-B272-851600A164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408427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5B77AE4-394E-4340-B544-3158F7960787}"/>
              </a:ext>
            </a:extLst>
          </p:cNvPr>
          <p:cNvSpPr>
            <a:spLocks noGrp="1"/>
          </p:cNvSpPr>
          <p:nvPr>
            <p:ph type="dt" sz="half" idx="10"/>
          </p:nvPr>
        </p:nvSpPr>
        <p:spPr/>
        <p:txBody>
          <a:bodyPr/>
          <a:lstStyle/>
          <a:p>
            <a:fld id="{50C05156-F486-489E-A124-D20AC77BFBC3}" type="datetimeFigureOut">
              <a:rPr lang="en-US" smtClean="0"/>
              <a:t>4/18/2018</a:t>
            </a:fld>
            <a:endParaRPr lang="en-US" dirty="0"/>
          </a:p>
        </p:txBody>
      </p:sp>
      <p:sp>
        <p:nvSpPr>
          <p:cNvPr id="3" name="Footer Placeholder 2">
            <a:extLst>
              <a:ext uri="{FF2B5EF4-FFF2-40B4-BE49-F238E27FC236}">
                <a16:creationId xmlns="" xmlns:a16="http://schemas.microsoft.com/office/drawing/2014/main" id="{9678205D-EB7C-4362-A08E-A4472E7A95D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59891516-B3DA-43B0-B62A-F811C7FE0230}"/>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5" name="Picture 4">
            <a:extLst>
              <a:ext uri="{FF2B5EF4-FFF2-40B4-BE49-F238E27FC236}">
                <a16:creationId xmlns="" xmlns:a16="http://schemas.microsoft.com/office/drawing/2014/main" id="{6595FEBE-06F5-4745-BA73-EE966DDC9E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17518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89573E-ED8B-4A64-8074-3C17DFE3D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B29ABD2-2F97-4682-AB8F-DD982E3AB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0DC244F-3396-4CE3-888E-EFA61707C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9E44C0E-9B6A-49BC-8ED5-8433EA236CE4}"/>
              </a:ext>
            </a:extLst>
          </p:cNvPr>
          <p:cNvSpPr>
            <a:spLocks noGrp="1"/>
          </p:cNvSpPr>
          <p:nvPr>
            <p:ph type="dt" sz="half" idx="10"/>
          </p:nvPr>
        </p:nvSpPr>
        <p:spPr/>
        <p:txBody>
          <a:bodyPr/>
          <a:lstStyle/>
          <a:p>
            <a:fld id="{50C05156-F486-489E-A124-D20AC77BFBC3}" type="datetimeFigureOut">
              <a:rPr lang="en-US" smtClean="0"/>
              <a:t>4/18/2018</a:t>
            </a:fld>
            <a:endParaRPr lang="en-US" dirty="0"/>
          </a:p>
        </p:txBody>
      </p:sp>
      <p:sp>
        <p:nvSpPr>
          <p:cNvPr id="6" name="Footer Placeholder 5">
            <a:extLst>
              <a:ext uri="{FF2B5EF4-FFF2-40B4-BE49-F238E27FC236}">
                <a16:creationId xmlns="" xmlns:a16="http://schemas.microsoft.com/office/drawing/2014/main" id="{21A8E4B5-5F97-4867-BEF8-21FEC6A4EA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24DFB1F-71E8-4880-8AD3-D5E9F77E9737}"/>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8" name="Picture 7">
            <a:extLst>
              <a:ext uri="{FF2B5EF4-FFF2-40B4-BE49-F238E27FC236}">
                <a16:creationId xmlns="" xmlns:a16="http://schemas.microsoft.com/office/drawing/2014/main" id="{5B4BB7CF-14B2-40DB-824E-3F661AB78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6116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1BF184-4275-4911-984F-A5EBDAD72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94E6070-BA98-44BE-B2FA-1E5B1CDA0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CAF461A0-9F6F-4909-80CD-A007DC3DB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72E98C5-B78A-47AB-B5F6-2B3C7B80007E}"/>
              </a:ext>
            </a:extLst>
          </p:cNvPr>
          <p:cNvSpPr>
            <a:spLocks noGrp="1"/>
          </p:cNvSpPr>
          <p:nvPr>
            <p:ph type="dt" sz="half" idx="10"/>
          </p:nvPr>
        </p:nvSpPr>
        <p:spPr/>
        <p:txBody>
          <a:bodyPr/>
          <a:lstStyle/>
          <a:p>
            <a:fld id="{50C05156-F486-489E-A124-D20AC77BFBC3}" type="datetimeFigureOut">
              <a:rPr lang="en-US" smtClean="0"/>
              <a:t>4/18/2018</a:t>
            </a:fld>
            <a:endParaRPr lang="en-US" dirty="0"/>
          </a:p>
        </p:txBody>
      </p:sp>
      <p:sp>
        <p:nvSpPr>
          <p:cNvPr id="6" name="Footer Placeholder 5">
            <a:extLst>
              <a:ext uri="{FF2B5EF4-FFF2-40B4-BE49-F238E27FC236}">
                <a16:creationId xmlns="" xmlns:a16="http://schemas.microsoft.com/office/drawing/2014/main" id="{60EB9F1E-46D3-4BED-8A17-3319F8EF0A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4D809441-5E75-4CF7-BB7B-263869D06A28}"/>
              </a:ext>
            </a:extLst>
          </p:cNvPr>
          <p:cNvSpPr>
            <a:spLocks noGrp="1"/>
          </p:cNvSpPr>
          <p:nvPr>
            <p:ph type="sldNum" sz="quarter" idx="12"/>
          </p:nvPr>
        </p:nvSpPr>
        <p:spPr/>
        <p:txBody>
          <a:bodyPr/>
          <a:lstStyle/>
          <a:p>
            <a:fld id="{C0FF3251-82BD-4700-9A83-7B1FAFFA48C2}" type="slidenum">
              <a:rPr lang="en-US" smtClean="0"/>
              <a:t>‹#›</a:t>
            </a:fld>
            <a:endParaRPr lang="en-US" dirty="0"/>
          </a:p>
        </p:txBody>
      </p:sp>
      <p:pic>
        <p:nvPicPr>
          <p:cNvPr id="8" name="Picture 7">
            <a:extLst>
              <a:ext uri="{FF2B5EF4-FFF2-40B4-BE49-F238E27FC236}">
                <a16:creationId xmlns="" xmlns:a16="http://schemas.microsoft.com/office/drawing/2014/main" id="{8BDE6017-D29F-4C05-BBC6-5CF1D61064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194884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780A15C-886B-4417-8379-60960910E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E10DFED-A1DC-4E04-ABD2-7C330DD5DB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BF2BE4-A512-4656-9DAB-F7143F19F0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05156-F486-489E-A124-D20AC77BFBC3}" type="datetimeFigureOut">
              <a:rPr lang="en-US" smtClean="0"/>
              <a:t>4/18/2018</a:t>
            </a:fld>
            <a:endParaRPr lang="en-US" dirty="0"/>
          </a:p>
        </p:txBody>
      </p:sp>
      <p:sp>
        <p:nvSpPr>
          <p:cNvPr id="5" name="Footer Placeholder 4">
            <a:extLst>
              <a:ext uri="{FF2B5EF4-FFF2-40B4-BE49-F238E27FC236}">
                <a16:creationId xmlns="" xmlns:a16="http://schemas.microsoft.com/office/drawing/2014/main" id="{13ABDE38-9A0A-4A9F-A78D-A016E1FC32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0FDDE796-B6A5-404B-9AAE-8403398B0C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F3251-82BD-4700-9A83-7B1FAFFA48C2}" type="slidenum">
              <a:rPr lang="en-US" smtClean="0"/>
              <a:t>‹#›</a:t>
            </a:fld>
            <a:endParaRPr lang="en-US" dirty="0"/>
          </a:p>
        </p:txBody>
      </p:sp>
    </p:spTree>
    <p:extLst>
      <p:ext uri="{BB962C8B-B14F-4D97-AF65-F5344CB8AC3E}">
        <p14:creationId xmlns:p14="http://schemas.microsoft.com/office/powerpoint/2010/main" val="25157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trustedadvisor.com/"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7F8578-1C44-4B7C-81BD-3EB3502A7891}"/>
              </a:ext>
            </a:extLst>
          </p:cNvPr>
          <p:cNvSpPr>
            <a:spLocks noGrp="1"/>
          </p:cNvSpPr>
          <p:nvPr>
            <p:ph type="title"/>
          </p:nvPr>
        </p:nvSpPr>
        <p:spPr>
          <a:xfrm>
            <a:off x="945639" y="4234600"/>
            <a:ext cx="10515600" cy="1983733"/>
          </a:xfrm>
        </p:spPr>
        <p:txBody>
          <a:bodyPr>
            <a:noAutofit/>
          </a:bodyPr>
          <a:lstStyle/>
          <a:p>
            <a:pPr algn="ctr"/>
            <a:r>
              <a:rPr lang="en-US" dirty="0"/>
              <a:t>Leading with Purpose and Vision: Inspiring Yourself and Others</a:t>
            </a:r>
          </a:p>
        </p:txBody>
      </p:sp>
      <p:pic>
        <p:nvPicPr>
          <p:cNvPr id="5" name="Picture 4">
            <a:extLst>
              <a:ext uri="{FF2B5EF4-FFF2-40B4-BE49-F238E27FC236}">
                <a16:creationId xmlns="" xmlns:a16="http://schemas.microsoft.com/office/drawing/2014/main" id="{461EBBD0-DFBD-499E-8FFF-9EEA40294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585" y="815611"/>
            <a:ext cx="7584689" cy="2208754"/>
          </a:xfrm>
          <a:prstGeom prst="rect">
            <a:avLst/>
          </a:prstGeom>
        </p:spPr>
      </p:pic>
      <p:pic>
        <p:nvPicPr>
          <p:cNvPr id="6" name="Picture 5">
            <a:extLst>
              <a:ext uri="{FF2B5EF4-FFF2-40B4-BE49-F238E27FC236}">
                <a16:creationId xmlns="" xmlns:a16="http://schemas.microsoft.com/office/drawing/2014/main" id="{1377366A-B3A2-4A21-9176-67BC77E9D8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17" y="513079"/>
            <a:ext cx="1778531" cy="670262"/>
          </a:xfrm>
          <a:prstGeom prst="rect">
            <a:avLst/>
          </a:prstGeom>
        </p:spPr>
      </p:pic>
      <p:sp>
        <p:nvSpPr>
          <p:cNvPr id="3" name="TextBox 2"/>
          <p:cNvSpPr txBox="1"/>
          <p:nvPr/>
        </p:nvSpPr>
        <p:spPr>
          <a:xfrm>
            <a:off x="2788024" y="3101788"/>
            <a:ext cx="5656729" cy="769441"/>
          </a:xfrm>
          <a:prstGeom prst="rect">
            <a:avLst/>
          </a:prstGeom>
          <a:noFill/>
        </p:spPr>
        <p:txBody>
          <a:bodyPr wrap="square" rtlCol="0">
            <a:spAutoFit/>
          </a:bodyPr>
          <a:lstStyle/>
          <a:p>
            <a:pPr algn="ctr"/>
            <a:r>
              <a:rPr lang="en-US" sz="4400" dirty="0" smtClean="0">
                <a:solidFill>
                  <a:srgbClr val="0070C0"/>
                </a:solidFill>
                <a:latin typeface="+mj-lt"/>
              </a:rPr>
              <a:t>Module 11</a:t>
            </a:r>
            <a:endParaRPr lang="en-US" sz="4400" dirty="0">
              <a:solidFill>
                <a:srgbClr val="0070C0"/>
              </a:solidFill>
              <a:latin typeface="+mj-lt"/>
            </a:endParaRPr>
          </a:p>
        </p:txBody>
      </p:sp>
    </p:spTree>
    <p:extLst>
      <p:ext uri="{BB962C8B-B14F-4D97-AF65-F5344CB8AC3E}">
        <p14:creationId xmlns:p14="http://schemas.microsoft.com/office/powerpoint/2010/main" val="129145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3" y="140677"/>
            <a:ext cx="9158069"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576773" y="-109869"/>
            <a:ext cx="10515600" cy="1325563"/>
          </a:xfrm>
        </p:spPr>
        <p:txBody>
          <a:bodyPr>
            <a:normAutofit/>
          </a:bodyPr>
          <a:lstStyle/>
          <a:p>
            <a:r>
              <a:rPr lang="en-US" sz="4000" b="1" dirty="0">
                <a:solidFill>
                  <a:schemeClr val="bg1"/>
                </a:solidFill>
              </a:rPr>
              <a:t>Purpose vs. Mission</a:t>
            </a:r>
          </a:p>
        </p:txBody>
      </p:sp>
      <p:sp>
        <p:nvSpPr>
          <p:cNvPr id="9" name="TextBox 8">
            <a:extLst>
              <a:ext uri="{FF2B5EF4-FFF2-40B4-BE49-F238E27FC236}">
                <a16:creationId xmlns="" xmlns:a16="http://schemas.microsoft.com/office/drawing/2014/main" id="{37C1F801-FB33-4B1C-8EAD-327B4CF818E7}"/>
              </a:ext>
            </a:extLst>
          </p:cNvPr>
          <p:cNvSpPr txBox="1"/>
          <p:nvPr/>
        </p:nvSpPr>
        <p:spPr>
          <a:xfrm>
            <a:off x="0" y="6573227"/>
            <a:ext cx="8991600" cy="276999"/>
          </a:xfrm>
          <a:prstGeom prst="rect">
            <a:avLst/>
          </a:prstGeom>
          <a:noFill/>
        </p:spPr>
        <p:txBody>
          <a:bodyPr wrap="square" rtlCol="0">
            <a:spAutoFit/>
          </a:bodyPr>
          <a:lstStyle/>
          <a:p>
            <a:pPr defTabSz="457200"/>
            <a:r>
              <a:rPr lang="en-US" sz="1200" dirty="0">
                <a:latin typeface="Corbel" panose="020B0503020204020204"/>
              </a:rPr>
              <a:t>Source: https://hbr.org/sponsored/2016/02/the-difference-between-purpose-and-mission</a:t>
            </a:r>
          </a:p>
        </p:txBody>
      </p:sp>
      <p:pic>
        <p:nvPicPr>
          <p:cNvPr id="3" name="Picture 2">
            <a:extLst>
              <a:ext uri="{FF2B5EF4-FFF2-40B4-BE49-F238E27FC236}">
                <a16:creationId xmlns="" xmlns:a16="http://schemas.microsoft.com/office/drawing/2014/main" id="{7A0B4286-3691-4CE1-99D5-F3516698FF4D}"/>
              </a:ext>
            </a:extLst>
          </p:cNvPr>
          <p:cNvPicPr>
            <a:picLocks noChangeAspect="1"/>
          </p:cNvPicPr>
          <p:nvPr/>
        </p:nvPicPr>
        <p:blipFill>
          <a:blip r:embed="rId3"/>
          <a:stretch>
            <a:fillRect/>
          </a:stretch>
        </p:blipFill>
        <p:spPr>
          <a:xfrm>
            <a:off x="1170840" y="1069146"/>
            <a:ext cx="9421350" cy="5512288"/>
          </a:xfrm>
          <a:prstGeom prst="rect">
            <a:avLst/>
          </a:prstGeom>
        </p:spPr>
      </p:pic>
    </p:spTree>
    <p:extLst>
      <p:ext uri="{BB962C8B-B14F-4D97-AF65-F5344CB8AC3E}">
        <p14:creationId xmlns:p14="http://schemas.microsoft.com/office/powerpoint/2010/main" val="2380069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450166"/>
            <a:ext cx="9158069"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576773" y="276566"/>
            <a:ext cx="10515600" cy="1325563"/>
          </a:xfrm>
        </p:spPr>
        <p:txBody>
          <a:bodyPr>
            <a:normAutofit/>
          </a:bodyPr>
          <a:lstStyle/>
          <a:p>
            <a:r>
              <a:rPr lang="en-US" sz="4000" b="1" dirty="0">
                <a:solidFill>
                  <a:schemeClr val="bg1"/>
                </a:solidFill>
              </a:rPr>
              <a:t>How Do You Find Your Leadership Purpose?</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 xmlns:a16="http://schemas.microsoft.com/office/drawing/2014/main" id="{412E964D-35DA-42C7-A47D-9FE417CFCFB7}"/>
              </a:ext>
            </a:extLst>
          </p:cNvPr>
          <p:cNvSpPr>
            <a:spLocks noGrp="1"/>
          </p:cNvSpPr>
          <p:nvPr>
            <p:ph idx="1"/>
          </p:nvPr>
        </p:nvSpPr>
        <p:spPr>
          <a:xfrm>
            <a:off x="794236" y="1456677"/>
            <a:ext cx="10820989" cy="4479890"/>
          </a:xfrm>
        </p:spPr>
        <p:txBody>
          <a:bodyPr>
            <a:normAutofit fontScale="92500" lnSpcReduction="20000"/>
          </a:bodyPr>
          <a:lstStyle/>
          <a:p>
            <a:r>
              <a:rPr lang="en-US" dirty="0"/>
              <a:t>Do what makes you happy.</a:t>
            </a:r>
          </a:p>
          <a:p>
            <a:endParaRPr lang="en-US" dirty="0"/>
          </a:p>
          <a:p>
            <a:r>
              <a:rPr lang="en-US" dirty="0"/>
              <a:t>You can find it in the job you already have.</a:t>
            </a:r>
          </a:p>
          <a:p>
            <a:pPr marL="0" indent="0">
              <a:buNone/>
            </a:pPr>
            <a:endParaRPr lang="en-US" dirty="0"/>
          </a:p>
          <a:p>
            <a:r>
              <a:rPr lang="en-US" dirty="0"/>
              <a:t>What activities at work give you energy?</a:t>
            </a:r>
          </a:p>
          <a:p>
            <a:pPr marL="0" indent="0">
              <a:buNone/>
            </a:pPr>
            <a:endParaRPr lang="en-US" dirty="0"/>
          </a:p>
          <a:p>
            <a:r>
              <a:rPr lang="en-US" dirty="0"/>
              <a:t>Gather the troops or a group of trusted advisors, friends, or family members and ask them the following questions about you (see next slide). </a:t>
            </a:r>
          </a:p>
          <a:p>
            <a:endParaRPr lang="en-US" dirty="0"/>
          </a:p>
          <a:p>
            <a:r>
              <a:rPr lang="en-US" dirty="0"/>
              <a:t>Think mirror – for most people it is almost impossible to identify their leadership purpose by themselves.</a:t>
            </a:r>
          </a:p>
          <a:p>
            <a:endParaRPr lang="en-US" dirty="0"/>
          </a:p>
        </p:txBody>
      </p:sp>
      <p:sp>
        <p:nvSpPr>
          <p:cNvPr id="9" name="TextBox 8">
            <a:extLst>
              <a:ext uri="{FF2B5EF4-FFF2-40B4-BE49-F238E27FC236}">
                <a16:creationId xmlns="" xmlns:a16="http://schemas.microsoft.com/office/drawing/2014/main" id="{37C1F801-FB33-4B1C-8EAD-327B4CF818E7}"/>
              </a:ext>
            </a:extLst>
          </p:cNvPr>
          <p:cNvSpPr txBox="1"/>
          <p:nvPr/>
        </p:nvSpPr>
        <p:spPr>
          <a:xfrm>
            <a:off x="0" y="6581434"/>
            <a:ext cx="8991600" cy="276999"/>
          </a:xfrm>
          <a:prstGeom prst="rect">
            <a:avLst/>
          </a:prstGeom>
          <a:noFill/>
        </p:spPr>
        <p:txBody>
          <a:bodyPr wrap="square" rtlCol="0">
            <a:spAutoFit/>
          </a:bodyPr>
          <a:lstStyle/>
          <a:p>
            <a:pPr defTabSz="457200"/>
            <a:r>
              <a:rPr lang="en-US" sz="1200" dirty="0">
                <a:latin typeface="Corbel" panose="020B0503020204020204"/>
              </a:rPr>
              <a:t>Source: From Purpose to Impact, N. Craig and S. Snook, Harvard Business Review, May 2014</a:t>
            </a:r>
          </a:p>
        </p:txBody>
      </p:sp>
    </p:spTree>
    <p:extLst>
      <p:ext uri="{BB962C8B-B14F-4D97-AF65-F5344CB8AC3E}">
        <p14:creationId xmlns:p14="http://schemas.microsoft.com/office/powerpoint/2010/main" val="424706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450166"/>
            <a:ext cx="9158069"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576773" y="276566"/>
            <a:ext cx="10515600" cy="1325563"/>
          </a:xfrm>
        </p:spPr>
        <p:txBody>
          <a:bodyPr>
            <a:normAutofit/>
          </a:bodyPr>
          <a:lstStyle/>
          <a:p>
            <a:r>
              <a:rPr lang="en-US" sz="4000" b="1" dirty="0">
                <a:solidFill>
                  <a:schemeClr val="bg1"/>
                </a:solidFill>
              </a:rPr>
              <a:t>Three Questions to Discover  Your Purpose</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 xmlns:a16="http://schemas.microsoft.com/office/drawing/2014/main" id="{412E964D-35DA-42C7-A47D-9FE417CFCFB7}"/>
              </a:ext>
            </a:extLst>
          </p:cNvPr>
          <p:cNvSpPr>
            <a:spLocks noGrp="1"/>
          </p:cNvSpPr>
          <p:nvPr>
            <p:ph idx="1"/>
          </p:nvPr>
        </p:nvSpPr>
        <p:spPr>
          <a:xfrm>
            <a:off x="794236" y="1456676"/>
            <a:ext cx="10777025" cy="4624729"/>
          </a:xfrm>
        </p:spPr>
        <p:txBody>
          <a:bodyPr>
            <a:normAutofit/>
          </a:bodyPr>
          <a:lstStyle/>
          <a:p>
            <a:pPr marL="514350" indent="-514350">
              <a:buFont typeface="+mj-lt"/>
              <a:buAutoNum type="arabicPeriod"/>
            </a:pPr>
            <a:r>
              <a:rPr lang="en-US" dirty="0"/>
              <a:t>What did you especially love doing when you were a child, before the world </a:t>
            </a:r>
            <a:r>
              <a:rPr lang="en-US" dirty="0" smtClean="0"/>
              <a:t>influenced what </a:t>
            </a:r>
            <a:r>
              <a:rPr lang="en-US" dirty="0"/>
              <a:t>you should or should not like to do? Describe a moment and how it </a:t>
            </a:r>
            <a:r>
              <a:rPr lang="en-US" dirty="0" smtClean="0"/>
              <a:t>made </a:t>
            </a:r>
            <a:r>
              <a:rPr lang="en-US" dirty="0"/>
              <a:t>you feel.</a:t>
            </a:r>
          </a:p>
          <a:p>
            <a:pPr marL="514350" indent="-514350">
              <a:buFont typeface="+mj-lt"/>
              <a:buAutoNum type="arabicPeriod"/>
            </a:pPr>
            <a:endParaRPr lang="en-US" dirty="0"/>
          </a:p>
          <a:p>
            <a:pPr marL="514350" indent="-514350">
              <a:buFont typeface="+mj-lt"/>
              <a:buAutoNum type="arabicPeriod"/>
            </a:pPr>
            <a:r>
              <a:rPr lang="en-US" dirty="0"/>
              <a:t>Tell us about two of your most challenging life experiences. How have they shaped you?</a:t>
            </a:r>
          </a:p>
          <a:p>
            <a:pPr marL="514350" indent="-514350">
              <a:buFont typeface="+mj-lt"/>
              <a:buAutoNum type="arabicPeriod"/>
            </a:pPr>
            <a:endParaRPr lang="en-US" dirty="0"/>
          </a:p>
          <a:p>
            <a:pPr marL="514350" indent="-514350">
              <a:buFont typeface="+mj-lt"/>
              <a:buAutoNum type="arabicPeriod"/>
            </a:pPr>
            <a:r>
              <a:rPr lang="en-US" dirty="0"/>
              <a:t>What do you enjoy doing in </a:t>
            </a:r>
            <a:r>
              <a:rPr lang="en-US" dirty="0" smtClean="0"/>
              <a:t>life presently </a:t>
            </a:r>
            <a:r>
              <a:rPr lang="en-US" dirty="0"/>
              <a:t>that helps you be happy, joyous and present?</a:t>
            </a:r>
          </a:p>
        </p:txBody>
      </p:sp>
      <p:sp>
        <p:nvSpPr>
          <p:cNvPr id="9" name="TextBox 8">
            <a:extLst>
              <a:ext uri="{FF2B5EF4-FFF2-40B4-BE49-F238E27FC236}">
                <a16:creationId xmlns="" xmlns:a16="http://schemas.microsoft.com/office/drawing/2014/main" id="{37C1F801-FB33-4B1C-8EAD-327B4CF818E7}"/>
              </a:ext>
            </a:extLst>
          </p:cNvPr>
          <p:cNvSpPr txBox="1"/>
          <p:nvPr/>
        </p:nvSpPr>
        <p:spPr>
          <a:xfrm>
            <a:off x="0" y="6581434"/>
            <a:ext cx="8991600" cy="276999"/>
          </a:xfrm>
          <a:prstGeom prst="rect">
            <a:avLst/>
          </a:prstGeom>
          <a:noFill/>
        </p:spPr>
        <p:txBody>
          <a:bodyPr wrap="square" rtlCol="0">
            <a:spAutoFit/>
          </a:bodyPr>
          <a:lstStyle/>
          <a:p>
            <a:pPr defTabSz="457200"/>
            <a:r>
              <a:rPr lang="en-US" sz="1200" dirty="0">
                <a:latin typeface="Corbel" panose="020B0503020204020204"/>
              </a:rPr>
              <a:t>Source: From Purpose to Impact, N. Craig and S. Snook, Harvard Business Review, May 2014</a:t>
            </a:r>
          </a:p>
        </p:txBody>
      </p:sp>
    </p:spTree>
    <p:extLst>
      <p:ext uri="{BB962C8B-B14F-4D97-AF65-F5344CB8AC3E}">
        <p14:creationId xmlns:p14="http://schemas.microsoft.com/office/powerpoint/2010/main" val="139032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450166"/>
            <a:ext cx="9158069"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576773" y="276566"/>
            <a:ext cx="10515600" cy="1325563"/>
          </a:xfrm>
        </p:spPr>
        <p:txBody>
          <a:bodyPr>
            <a:normAutofit/>
          </a:bodyPr>
          <a:lstStyle/>
          <a:p>
            <a:r>
              <a:rPr lang="en-US" sz="4000" b="1" dirty="0">
                <a:solidFill>
                  <a:schemeClr val="bg1"/>
                </a:solidFill>
              </a:rPr>
              <a:t>Imagine it is ten years from today…</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 xmlns:a16="http://schemas.microsoft.com/office/drawing/2014/main" id="{412E964D-35DA-42C7-A47D-9FE417CFCFB7}"/>
              </a:ext>
            </a:extLst>
          </p:cNvPr>
          <p:cNvSpPr>
            <a:spLocks noGrp="1"/>
          </p:cNvSpPr>
          <p:nvPr>
            <p:ph idx="1"/>
          </p:nvPr>
        </p:nvSpPr>
        <p:spPr>
          <a:xfrm>
            <a:off x="794236" y="1456676"/>
            <a:ext cx="10820989" cy="4618001"/>
          </a:xfrm>
        </p:spPr>
        <p:txBody>
          <a:bodyPr>
            <a:normAutofit/>
          </a:bodyPr>
          <a:lstStyle/>
          <a:p>
            <a:pPr marL="0" indent="0">
              <a:buNone/>
            </a:pPr>
            <a:r>
              <a:rPr lang="en-US" dirty="0"/>
              <a:t>Allowing yourself to think boldly, complete the sentence “I am most proud of the contributions I have made to the lives of others and who I have become </a:t>
            </a:r>
            <a:r>
              <a:rPr lang="en-US" dirty="0" smtClean="0"/>
              <a:t>because… </a:t>
            </a:r>
            <a:r>
              <a:rPr lang="en-US" dirty="0"/>
              <a:t>______________________________________________________________________________________________________________________.</a:t>
            </a:r>
          </a:p>
          <a:p>
            <a:pPr marL="0" indent="0">
              <a:buNone/>
            </a:pPr>
            <a:endParaRPr lang="en-US" dirty="0"/>
          </a:p>
          <a:p>
            <a:pPr marL="0" indent="0">
              <a:buNone/>
            </a:pPr>
            <a:r>
              <a:rPr lang="en-US" dirty="0"/>
              <a:t>What actions did you start today that </a:t>
            </a:r>
            <a:r>
              <a:rPr lang="en-US" dirty="0" smtClean="0"/>
              <a:t>will make </a:t>
            </a:r>
            <a:r>
              <a:rPr lang="en-US" dirty="0"/>
              <a:t>the biggest difference to achieving deep professional fulfillment and leadership </a:t>
            </a:r>
            <a:r>
              <a:rPr lang="en-US" dirty="0" smtClean="0"/>
              <a:t>contribution… </a:t>
            </a:r>
            <a:r>
              <a:rPr lang="en-US" dirty="0"/>
              <a:t>______________________________________________________________________________________________________________________.</a:t>
            </a:r>
          </a:p>
        </p:txBody>
      </p:sp>
      <p:sp>
        <p:nvSpPr>
          <p:cNvPr id="9" name="TextBox 8">
            <a:extLst>
              <a:ext uri="{FF2B5EF4-FFF2-40B4-BE49-F238E27FC236}">
                <a16:creationId xmlns="" xmlns:a16="http://schemas.microsoft.com/office/drawing/2014/main" id="{37C1F801-FB33-4B1C-8EAD-327B4CF818E7}"/>
              </a:ext>
            </a:extLst>
          </p:cNvPr>
          <p:cNvSpPr txBox="1"/>
          <p:nvPr/>
        </p:nvSpPr>
        <p:spPr>
          <a:xfrm>
            <a:off x="0" y="6581434"/>
            <a:ext cx="8991600" cy="276999"/>
          </a:xfrm>
          <a:prstGeom prst="rect">
            <a:avLst/>
          </a:prstGeom>
          <a:noFill/>
        </p:spPr>
        <p:txBody>
          <a:bodyPr wrap="square" rtlCol="0">
            <a:spAutoFit/>
          </a:bodyPr>
          <a:lstStyle/>
          <a:p>
            <a:pPr defTabSz="457200"/>
            <a:r>
              <a:rPr lang="en-US" sz="1200" dirty="0">
                <a:latin typeface="Corbel" panose="020B0503020204020204"/>
              </a:rPr>
              <a:t>Source: Centered Leadership by J. </a:t>
            </a:r>
            <a:r>
              <a:rPr lang="en-US" sz="1200" dirty="0" err="1">
                <a:latin typeface="Corbel" panose="020B0503020204020204"/>
              </a:rPr>
              <a:t>Barsh</a:t>
            </a:r>
            <a:r>
              <a:rPr lang="en-US" sz="1200" dirty="0">
                <a:latin typeface="Corbel" panose="020B0503020204020204"/>
              </a:rPr>
              <a:t> and J. Lavoie, pg. 65 as adapted</a:t>
            </a:r>
          </a:p>
        </p:txBody>
      </p:sp>
    </p:spTree>
    <p:extLst>
      <p:ext uri="{BB962C8B-B14F-4D97-AF65-F5344CB8AC3E}">
        <p14:creationId xmlns:p14="http://schemas.microsoft.com/office/powerpoint/2010/main" val="1561830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450166"/>
            <a:ext cx="9158069"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576773" y="276566"/>
            <a:ext cx="10515600" cy="1325563"/>
          </a:xfrm>
        </p:spPr>
        <p:txBody>
          <a:bodyPr>
            <a:normAutofit/>
          </a:bodyPr>
          <a:lstStyle/>
          <a:p>
            <a:r>
              <a:rPr lang="en-US" sz="4000" b="1" dirty="0">
                <a:solidFill>
                  <a:schemeClr val="bg1"/>
                </a:solidFill>
              </a:rPr>
              <a:t>Small steps, living into my purpose…</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 xmlns:a16="http://schemas.microsoft.com/office/drawing/2014/main" id="{412E964D-35DA-42C7-A47D-9FE417CFCFB7}"/>
              </a:ext>
            </a:extLst>
          </p:cNvPr>
          <p:cNvSpPr>
            <a:spLocks noGrp="1"/>
          </p:cNvSpPr>
          <p:nvPr>
            <p:ph idx="1"/>
          </p:nvPr>
        </p:nvSpPr>
        <p:spPr>
          <a:xfrm>
            <a:off x="794236" y="1456676"/>
            <a:ext cx="10820989" cy="4618001"/>
          </a:xfrm>
        </p:spPr>
        <p:txBody>
          <a:bodyPr>
            <a:normAutofit/>
          </a:bodyPr>
          <a:lstStyle/>
          <a:p>
            <a:pPr marL="0" indent="0">
              <a:buNone/>
            </a:pPr>
            <a:r>
              <a:rPr lang="en-US" dirty="0"/>
              <a:t>Professionally, I commit to start doing or intensify: _________________________________________________________________________________________________________________________________________________________________________________.</a:t>
            </a:r>
          </a:p>
          <a:p>
            <a:pPr marL="0" indent="0">
              <a:buNone/>
            </a:pPr>
            <a:endParaRPr lang="en-US" dirty="0"/>
          </a:p>
          <a:p>
            <a:pPr marL="0" indent="0">
              <a:buNone/>
            </a:pPr>
            <a:r>
              <a:rPr lang="en-US" dirty="0"/>
              <a:t>Professionally, I commit to do differently or reduce time on: _________________________________________________________________________________________________________________________________________________________________________________.</a:t>
            </a:r>
          </a:p>
        </p:txBody>
      </p:sp>
      <p:sp>
        <p:nvSpPr>
          <p:cNvPr id="8" name="TextBox 7">
            <a:extLst>
              <a:ext uri="{FF2B5EF4-FFF2-40B4-BE49-F238E27FC236}">
                <a16:creationId xmlns="" xmlns:a16="http://schemas.microsoft.com/office/drawing/2014/main" id="{271268BB-403A-41FE-BE26-EC27DF5B887A}"/>
              </a:ext>
            </a:extLst>
          </p:cNvPr>
          <p:cNvSpPr txBox="1"/>
          <p:nvPr/>
        </p:nvSpPr>
        <p:spPr>
          <a:xfrm>
            <a:off x="0" y="6581434"/>
            <a:ext cx="8991600" cy="276999"/>
          </a:xfrm>
          <a:prstGeom prst="rect">
            <a:avLst/>
          </a:prstGeom>
          <a:noFill/>
        </p:spPr>
        <p:txBody>
          <a:bodyPr wrap="square" rtlCol="0">
            <a:spAutoFit/>
          </a:bodyPr>
          <a:lstStyle/>
          <a:p>
            <a:pPr defTabSz="457200"/>
            <a:r>
              <a:rPr lang="en-US" sz="1200" dirty="0">
                <a:latin typeface="Corbel" panose="020B0503020204020204"/>
              </a:rPr>
              <a:t>Source: From Purpose to Impact, N. Craig and S. Snook, Harvard Business Review, May 2014</a:t>
            </a:r>
          </a:p>
        </p:txBody>
      </p:sp>
    </p:spTree>
    <p:extLst>
      <p:ext uri="{BB962C8B-B14F-4D97-AF65-F5344CB8AC3E}">
        <p14:creationId xmlns:p14="http://schemas.microsoft.com/office/powerpoint/2010/main" val="106428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6B99F0F-FC5C-40A4-80BE-C85906941674}"/>
              </a:ext>
            </a:extLst>
          </p:cNvPr>
          <p:cNvSpPr>
            <a:spLocks noGrp="1"/>
          </p:cNvSpPr>
          <p:nvPr>
            <p:ph type="title"/>
          </p:nvPr>
        </p:nvSpPr>
        <p:spPr>
          <a:xfrm>
            <a:off x="1007012" y="2545617"/>
            <a:ext cx="10515600" cy="1325563"/>
          </a:xfrm>
        </p:spPr>
        <p:txBody>
          <a:bodyPr/>
          <a:lstStyle/>
          <a:p>
            <a:pPr algn="ctr"/>
            <a:r>
              <a:rPr lang="en-US" dirty="0">
                <a:solidFill>
                  <a:srgbClr val="0070C0"/>
                </a:solidFill>
              </a:rPr>
              <a:t>How We Lead Matters: Inspiring Others</a:t>
            </a:r>
            <a:br>
              <a:rPr lang="en-US" dirty="0">
                <a:solidFill>
                  <a:srgbClr val="0070C0"/>
                </a:solidFill>
              </a:rPr>
            </a:br>
            <a:r>
              <a:rPr lang="en-US" dirty="0">
                <a:solidFill>
                  <a:srgbClr val="0070C0"/>
                </a:solidFill>
              </a:rPr>
              <a:t>Bringing People Along on the Journey</a:t>
            </a:r>
          </a:p>
        </p:txBody>
      </p:sp>
    </p:spTree>
    <p:extLst>
      <p:ext uri="{BB962C8B-B14F-4D97-AF65-F5344CB8AC3E}">
        <p14:creationId xmlns:p14="http://schemas.microsoft.com/office/powerpoint/2010/main" val="325176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450166"/>
            <a:ext cx="9158069"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576773" y="276566"/>
            <a:ext cx="10515600" cy="1325563"/>
          </a:xfrm>
        </p:spPr>
        <p:txBody>
          <a:bodyPr>
            <a:normAutofit/>
          </a:bodyPr>
          <a:lstStyle/>
          <a:p>
            <a:r>
              <a:rPr lang="en-US" sz="4000" b="1" dirty="0">
                <a:solidFill>
                  <a:schemeClr val="bg1"/>
                </a:solidFill>
              </a:rPr>
              <a:t>Inspiration</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 xmlns:a16="http://schemas.microsoft.com/office/drawing/2014/main" id="{412E964D-35DA-42C7-A47D-9FE417CFCFB7}"/>
              </a:ext>
            </a:extLst>
          </p:cNvPr>
          <p:cNvSpPr>
            <a:spLocks noGrp="1"/>
          </p:cNvSpPr>
          <p:nvPr>
            <p:ph idx="1"/>
          </p:nvPr>
        </p:nvSpPr>
        <p:spPr>
          <a:xfrm>
            <a:off x="794236" y="1456677"/>
            <a:ext cx="10820989" cy="4493958"/>
          </a:xfrm>
        </p:spPr>
        <p:txBody>
          <a:bodyPr>
            <a:normAutofit/>
          </a:bodyPr>
          <a:lstStyle/>
          <a:p>
            <a:pPr marL="0" indent="0">
              <a:buNone/>
            </a:pPr>
            <a:r>
              <a:rPr lang="en-US" u="sng" dirty="0">
                <a:solidFill>
                  <a:srgbClr val="0070C0"/>
                </a:solidFill>
              </a:rPr>
              <a:t>Definition:</a:t>
            </a:r>
          </a:p>
          <a:p>
            <a:pPr marL="457200" indent="-457200">
              <a:buFont typeface="+mj-lt"/>
              <a:buAutoNum type="arabicPeriod"/>
            </a:pPr>
            <a:r>
              <a:rPr lang="en-US" dirty="0"/>
              <a:t>A divine influence or action on a person believed to qualify him or her to receive and communicate sacred revelation </a:t>
            </a:r>
          </a:p>
          <a:p>
            <a:pPr marL="457200" indent="-457200">
              <a:buFont typeface="+mj-lt"/>
              <a:buAutoNum type="arabicPeriod"/>
            </a:pPr>
            <a:endParaRPr lang="en-US" dirty="0"/>
          </a:p>
          <a:p>
            <a:pPr marL="457200" indent="-457200">
              <a:buFont typeface="+mj-lt"/>
              <a:buAutoNum type="arabicPeriod"/>
            </a:pPr>
            <a:r>
              <a:rPr lang="en-US" dirty="0"/>
              <a:t>The action or power of moving the intellect or emotions</a:t>
            </a:r>
          </a:p>
          <a:p>
            <a:pPr marL="457200" indent="-457200">
              <a:buFont typeface="+mj-lt"/>
              <a:buAutoNum type="arabicPeriod"/>
            </a:pPr>
            <a:endParaRPr lang="en-US" dirty="0"/>
          </a:p>
          <a:p>
            <a:pPr marL="457200" indent="-457200">
              <a:buFont typeface="+mj-lt"/>
              <a:buAutoNum type="arabicPeriod"/>
            </a:pPr>
            <a:r>
              <a:rPr lang="en-US" dirty="0"/>
              <a:t>The act of influencing or suggesting opinions </a:t>
            </a:r>
          </a:p>
          <a:p>
            <a:pPr marL="0" indent="0">
              <a:buNone/>
            </a:pPr>
            <a:endParaRPr lang="en-US" u="sng" dirty="0"/>
          </a:p>
        </p:txBody>
      </p:sp>
    </p:spTree>
    <p:extLst>
      <p:ext uri="{BB962C8B-B14F-4D97-AF65-F5344CB8AC3E}">
        <p14:creationId xmlns:p14="http://schemas.microsoft.com/office/powerpoint/2010/main" val="372161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450166"/>
            <a:ext cx="9158069"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 xmlns:a16="http://schemas.microsoft.com/office/drawing/2014/main" id="{C7B2AD2E-C802-4A67-B85A-EE8F6C508EDC}"/>
              </a:ext>
            </a:extLst>
          </p:cNvPr>
          <p:cNvSpPr>
            <a:spLocks noGrp="1"/>
          </p:cNvSpPr>
          <p:nvPr>
            <p:ph type="title"/>
          </p:nvPr>
        </p:nvSpPr>
        <p:spPr>
          <a:xfrm>
            <a:off x="576773" y="336025"/>
            <a:ext cx="10515600" cy="1325563"/>
          </a:xfrm>
        </p:spPr>
        <p:txBody>
          <a:bodyPr/>
          <a:lstStyle/>
          <a:p>
            <a:r>
              <a:rPr lang="en-US" b="1" dirty="0">
                <a:solidFill>
                  <a:schemeClr val="bg1"/>
                </a:solidFill>
              </a:rPr>
              <a:t>Influence</a:t>
            </a:r>
          </a:p>
        </p:txBody>
      </p:sp>
      <p:graphicFrame>
        <p:nvGraphicFramePr>
          <p:cNvPr id="10" name="Content Placeholder 9">
            <a:extLst>
              <a:ext uri="{FF2B5EF4-FFF2-40B4-BE49-F238E27FC236}">
                <a16:creationId xmlns="" xmlns:a16="http://schemas.microsoft.com/office/drawing/2014/main" id="{3D6A3F75-BC9B-48C8-BE87-6CD67C8DDF20}"/>
              </a:ext>
            </a:extLst>
          </p:cNvPr>
          <p:cNvGraphicFramePr>
            <a:graphicFrameLocks noGrp="1"/>
          </p:cNvGraphicFramePr>
          <p:nvPr>
            <p:ph idx="1"/>
            <p:extLst>
              <p:ext uri="{D42A27DB-BD31-4B8C-83A1-F6EECF244321}">
                <p14:modId xmlns:p14="http://schemas.microsoft.com/office/powerpoint/2010/main" val="2762342956"/>
              </p:ext>
            </p:extLst>
          </p:nvPr>
        </p:nvGraphicFramePr>
        <p:xfrm>
          <a:off x="576776" y="1378634"/>
          <a:ext cx="11211948" cy="4995271"/>
        </p:xfrm>
        <a:graphic>
          <a:graphicData uri="http://schemas.openxmlformats.org/drawingml/2006/table">
            <a:tbl>
              <a:tblPr firstRow="1" bandRow="1">
                <a:tableStyleId>{21E4AEA4-8DFA-4A89-87EB-49C32662AFE0}</a:tableStyleId>
              </a:tblPr>
              <a:tblGrid>
                <a:gridCol w="11211948">
                  <a:extLst>
                    <a:ext uri="{9D8B030D-6E8A-4147-A177-3AD203B41FA5}">
                      <a16:colId xmlns="" xmlns:a16="http://schemas.microsoft.com/office/drawing/2014/main" val="2135069134"/>
                    </a:ext>
                  </a:extLst>
                </a:gridCol>
              </a:tblGrid>
              <a:tr h="467487">
                <a:tc>
                  <a:txBody>
                    <a:bodyPr/>
                    <a:lstStyle/>
                    <a:p>
                      <a:r>
                        <a:rPr lang="en-US" sz="2000" dirty="0"/>
                        <a:t>If you have influence as a leader, you….</a:t>
                      </a:r>
                    </a:p>
                  </a:txBody>
                  <a:tcPr/>
                </a:tc>
                <a:extLst>
                  <a:ext uri="{0D108BD9-81ED-4DB2-BD59-A6C34878D82A}">
                    <a16:rowId xmlns="" xmlns:a16="http://schemas.microsoft.com/office/drawing/2014/main" val="1914876215"/>
                  </a:ext>
                </a:extLst>
              </a:tr>
              <a:tr h="683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Open </a:t>
                      </a:r>
                      <a:r>
                        <a:rPr lang="en-US" sz="1600" b="0" i="0" u="none" strike="noStrike" kern="1200" baseline="0" dirty="0">
                          <a:solidFill>
                            <a:schemeClr val="dk1"/>
                          </a:solidFill>
                          <a:latin typeface="+mn-lt"/>
                          <a:ea typeface="+mn-ea"/>
                          <a:cs typeface="+mn-cs"/>
                        </a:rPr>
                        <a:t>another’s mind to different possibilities and </a:t>
                      </a:r>
                      <a:r>
                        <a:rPr lang="en-US" sz="1600" b="0" i="0" u="none" strike="noStrike" kern="1200" baseline="0" dirty="0" smtClean="0">
                          <a:solidFill>
                            <a:schemeClr val="dk1"/>
                          </a:solidFill>
                          <a:latin typeface="+mn-lt"/>
                          <a:ea typeface="+mn-ea"/>
                          <a:cs typeface="+mn-cs"/>
                        </a:rPr>
                        <a:t>expand </a:t>
                      </a:r>
                      <a:r>
                        <a:rPr lang="en-US" sz="1600" b="0" i="0" u="none" strike="noStrike" kern="1200" baseline="0" dirty="0">
                          <a:solidFill>
                            <a:schemeClr val="dk1"/>
                          </a:solidFill>
                          <a:latin typeface="+mn-lt"/>
                          <a:ea typeface="+mn-ea"/>
                          <a:cs typeface="+mn-cs"/>
                        </a:rPr>
                        <a:t>their potential.</a:t>
                      </a:r>
                    </a:p>
                    <a:p>
                      <a:endParaRPr lang="en-US" sz="1600" dirty="0"/>
                    </a:p>
                  </a:txBody>
                  <a:tcPr/>
                </a:tc>
                <a:extLst>
                  <a:ext uri="{0D108BD9-81ED-4DB2-BD59-A6C34878D82A}">
                    <a16:rowId xmlns="" xmlns:a16="http://schemas.microsoft.com/office/drawing/2014/main" val="3379514677"/>
                  </a:ext>
                </a:extLst>
              </a:tr>
              <a:tr h="2409353">
                <a:tc>
                  <a:txBody>
                    <a:bodyPr/>
                    <a:lstStyle/>
                    <a:p>
                      <a:r>
                        <a:rPr lang="en-US" sz="1600" dirty="0"/>
                        <a:t>I have created between myself and </a:t>
                      </a:r>
                      <a:r>
                        <a:rPr lang="en-US" sz="1600" dirty="0" smtClean="0"/>
                        <a:t>another;</a:t>
                      </a:r>
                    </a:p>
                    <a:p>
                      <a:endParaRPr lang="en-US" sz="1600" dirty="0" smtClean="0"/>
                    </a:p>
                    <a:p>
                      <a:r>
                        <a:rPr lang="en-US" sz="1600" dirty="0" smtClean="0"/>
                        <a:t>1</a:t>
                      </a:r>
                      <a:r>
                        <a:rPr lang="en-US" sz="1600" dirty="0"/>
                        <a:t>) a commonality,</a:t>
                      </a:r>
                    </a:p>
                    <a:p>
                      <a:r>
                        <a:rPr lang="en-US" sz="1600" dirty="0"/>
                        <a:t>2) a sense of knowledge or expertise, </a:t>
                      </a:r>
                      <a:endParaRPr lang="en-US" sz="1600" dirty="0" smtClean="0"/>
                    </a:p>
                    <a:p>
                      <a:r>
                        <a:rPr lang="en-US" sz="1600" dirty="0" smtClean="0"/>
                        <a:t>3</a:t>
                      </a:r>
                      <a:r>
                        <a:rPr lang="en-US" sz="1600" dirty="0"/>
                        <a:t>) a vision or worth, </a:t>
                      </a:r>
                      <a:endParaRPr lang="en-US" sz="1600" dirty="0" smtClean="0"/>
                    </a:p>
                    <a:p>
                      <a:r>
                        <a:rPr lang="en-US" sz="1600" dirty="0" smtClean="0"/>
                        <a:t>4</a:t>
                      </a:r>
                      <a:r>
                        <a:rPr lang="en-US" sz="1600" dirty="0"/>
                        <a:t>) a change in perception,</a:t>
                      </a:r>
                    </a:p>
                    <a:p>
                      <a:r>
                        <a:rPr lang="en-US" sz="1600" dirty="0"/>
                        <a:t>5) a desire to make different choices, and perhaps </a:t>
                      </a:r>
                      <a:endParaRPr lang="en-US" sz="1600" dirty="0" smtClean="0"/>
                    </a:p>
                    <a:p>
                      <a:r>
                        <a:rPr lang="en-US" sz="1600" dirty="0" smtClean="0"/>
                        <a:t>6</a:t>
                      </a:r>
                      <a:r>
                        <a:rPr lang="en-US" sz="1600" dirty="0"/>
                        <a:t>) a change in behavior based </a:t>
                      </a:r>
                      <a:r>
                        <a:rPr lang="en-US" sz="1600" dirty="0" smtClean="0"/>
                        <a:t>on those </a:t>
                      </a:r>
                      <a:r>
                        <a:rPr lang="en-US" sz="1600" dirty="0"/>
                        <a:t>different choices.</a:t>
                      </a:r>
                    </a:p>
                    <a:p>
                      <a:endParaRPr lang="en-US" sz="1600" dirty="0"/>
                    </a:p>
                  </a:txBody>
                  <a:tcPr/>
                </a:tc>
                <a:extLst>
                  <a:ext uri="{0D108BD9-81ED-4DB2-BD59-A6C34878D82A}">
                    <a16:rowId xmlns="" xmlns:a16="http://schemas.microsoft.com/office/drawing/2014/main" val="3584267729"/>
                  </a:ext>
                </a:extLst>
              </a:tr>
              <a:tr h="970933">
                <a:tc>
                  <a:txBody>
                    <a:bodyPr/>
                    <a:lstStyle/>
                    <a:p>
                      <a:r>
                        <a:rPr lang="en-US" sz="1600" dirty="0"/>
                        <a:t>Life is influence. Everything we do (and don’t do) leaves an impression. Sometimes it’s a small </a:t>
                      </a:r>
                      <a:r>
                        <a:rPr lang="en-US" sz="1600" dirty="0" smtClean="0"/>
                        <a:t>one</a:t>
                      </a:r>
                      <a:r>
                        <a:rPr lang="en-US" sz="1600" dirty="0"/>
                        <a:t>, sometimes it’s a big one — make no mistake every action has a reaction: </a:t>
                      </a:r>
                      <a:r>
                        <a:rPr lang="en-US" sz="1600" dirty="0" smtClean="0"/>
                        <a:t>that’s influence </a:t>
                      </a:r>
                      <a:r>
                        <a:rPr lang="en-US" sz="1600" dirty="0"/>
                        <a:t>to me.</a:t>
                      </a:r>
                    </a:p>
                    <a:p>
                      <a:endParaRPr lang="en-US" sz="1600" dirty="0"/>
                    </a:p>
                  </a:txBody>
                  <a:tcPr/>
                </a:tc>
                <a:extLst>
                  <a:ext uri="{0D108BD9-81ED-4DB2-BD59-A6C34878D82A}">
                    <a16:rowId xmlns="" xmlns:a16="http://schemas.microsoft.com/office/drawing/2014/main" val="2094354306"/>
                  </a:ext>
                </a:extLst>
              </a:tr>
              <a:tr h="464249">
                <a:tc>
                  <a:txBody>
                    <a:bodyPr/>
                    <a:lstStyle/>
                    <a:p>
                      <a:r>
                        <a:rPr lang="en-US" sz="1600" b="0" i="0" u="none" strike="noStrike" kern="1200" baseline="0" dirty="0">
                          <a:solidFill>
                            <a:schemeClr val="dk1"/>
                          </a:solidFill>
                          <a:latin typeface="+mn-lt"/>
                          <a:ea typeface="+mn-ea"/>
                          <a:cs typeface="+mn-cs"/>
                        </a:rPr>
                        <a:t>I understand influence as the ability to persuade others (rather than force or </a:t>
                      </a:r>
                      <a:r>
                        <a:rPr lang="en-US" sz="1600" b="0" i="0" u="none" strike="noStrike" kern="1200" baseline="0" dirty="0" smtClean="0">
                          <a:solidFill>
                            <a:schemeClr val="dk1"/>
                          </a:solidFill>
                          <a:latin typeface="+mn-lt"/>
                          <a:ea typeface="+mn-ea"/>
                          <a:cs typeface="+mn-cs"/>
                        </a:rPr>
                        <a:t>coerce) to </a:t>
                      </a:r>
                      <a:r>
                        <a:rPr lang="en-US" sz="1600" b="0" i="0" u="none" strike="noStrike" kern="1200" baseline="0" dirty="0">
                          <a:solidFill>
                            <a:schemeClr val="dk1"/>
                          </a:solidFill>
                          <a:latin typeface="+mn-lt"/>
                          <a:ea typeface="+mn-ea"/>
                          <a:cs typeface="+mn-cs"/>
                        </a:rPr>
                        <a:t>think and/or act in a certain way.</a:t>
                      </a:r>
                    </a:p>
                  </a:txBody>
                  <a:tcPr/>
                </a:tc>
                <a:extLst>
                  <a:ext uri="{0D108BD9-81ED-4DB2-BD59-A6C34878D82A}">
                    <a16:rowId xmlns="" xmlns:a16="http://schemas.microsoft.com/office/drawing/2014/main" val="266213374"/>
                  </a:ext>
                </a:extLst>
              </a:tr>
            </a:tbl>
          </a:graphicData>
        </a:graphic>
      </p:graphicFrame>
    </p:spTree>
    <p:extLst>
      <p:ext uri="{BB962C8B-B14F-4D97-AF65-F5344CB8AC3E}">
        <p14:creationId xmlns:p14="http://schemas.microsoft.com/office/powerpoint/2010/main" val="3926782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450166"/>
            <a:ext cx="9158069"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576773" y="276566"/>
            <a:ext cx="10515600" cy="1325563"/>
          </a:xfrm>
        </p:spPr>
        <p:txBody>
          <a:bodyPr>
            <a:normAutofit/>
          </a:bodyPr>
          <a:lstStyle/>
          <a:p>
            <a:r>
              <a:rPr lang="en-US" sz="4000" b="1" dirty="0">
                <a:solidFill>
                  <a:schemeClr val="bg1"/>
                </a:solidFill>
              </a:rPr>
              <a:t>Bringing People Along on the Journey</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798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 xmlns:a16="http://schemas.microsoft.com/office/drawing/2014/main" id="{412E964D-35DA-42C7-A47D-9FE417CFCFB7}"/>
              </a:ext>
            </a:extLst>
          </p:cNvPr>
          <p:cNvSpPr>
            <a:spLocks noGrp="1"/>
          </p:cNvSpPr>
          <p:nvPr>
            <p:ph idx="1"/>
          </p:nvPr>
        </p:nvSpPr>
        <p:spPr>
          <a:xfrm>
            <a:off x="576776" y="1378634"/>
            <a:ext cx="11211948" cy="4801689"/>
          </a:xfrm>
        </p:spPr>
        <p:txBody>
          <a:bodyPr>
            <a:normAutofit/>
          </a:bodyPr>
          <a:lstStyle/>
          <a:p>
            <a:pPr marL="0" indent="0">
              <a:buNone/>
            </a:pPr>
            <a:r>
              <a:rPr lang="en-US" u="sng" dirty="0">
                <a:solidFill>
                  <a:srgbClr val="0070C0"/>
                </a:solidFill>
              </a:rPr>
              <a:t>Defined:</a:t>
            </a:r>
          </a:p>
          <a:p>
            <a:pPr marL="0" indent="0">
              <a:buNone/>
            </a:pPr>
            <a:r>
              <a:rPr lang="en-US" dirty="0"/>
              <a:t>It is a leadership skillset to “bring people along”. </a:t>
            </a:r>
          </a:p>
          <a:p>
            <a:pPr marL="0" indent="0">
              <a:buNone/>
            </a:pPr>
            <a:endParaRPr lang="en-US" dirty="0"/>
          </a:p>
          <a:p>
            <a:pPr marL="0" indent="0">
              <a:buNone/>
            </a:pPr>
            <a:r>
              <a:rPr lang="en-US" dirty="0"/>
              <a:t>Simply stated, it is the ability to present a new idea and convince </a:t>
            </a:r>
            <a:r>
              <a:rPr lang="en-US" dirty="0" smtClean="0"/>
              <a:t> </a:t>
            </a:r>
            <a:r>
              <a:rPr lang="en-US" dirty="0"/>
              <a:t>someone or a team to accept it, support it, fund it, implement it, and/or  eventually adopt it as their own.</a:t>
            </a:r>
          </a:p>
          <a:p>
            <a:pPr marL="0" indent="0">
              <a:buNone/>
            </a:pPr>
            <a:endParaRPr lang="en-US" dirty="0"/>
          </a:p>
          <a:p>
            <a:pPr marL="0" indent="0">
              <a:buNone/>
            </a:pPr>
            <a:r>
              <a:rPr lang="en-US" dirty="0"/>
              <a:t>It is key in organizations where there are many departments, roles, and personalities that need to understand what the leader says in order to understand the leader’s purpose, vision, project, or strategic thinking. </a:t>
            </a:r>
          </a:p>
        </p:txBody>
      </p:sp>
    </p:spTree>
    <p:extLst>
      <p:ext uri="{BB962C8B-B14F-4D97-AF65-F5344CB8AC3E}">
        <p14:creationId xmlns:p14="http://schemas.microsoft.com/office/powerpoint/2010/main" val="2167993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450166"/>
            <a:ext cx="9158069"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576773" y="276566"/>
            <a:ext cx="10515600" cy="1325563"/>
          </a:xfrm>
        </p:spPr>
        <p:txBody>
          <a:bodyPr>
            <a:normAutofit/>
          </a:bodyPr>
          <a:lstStyle/>
          <a:p>
            <a:r>
              <a:rPr lang="en-US" sz="4000" b="1" dirty="0">
                <a:solidFill>
                  <a:schemeClr val="bg1"/>
                </a:solidFill>
              </a:rPr>
              <a:t>Step 1: It’s about them! - Storytelling</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 xmlns:a16="http://schemas.microsoft.com/office/drawing/2014/main" id="{412E964D-35DA-42C7-A47D-9FE417CFCFB7}"/>
              </a:ext>
            </a:extLst>
          </p:cNvPr>
          <p:cNvSpPr>
            <a:spLocks noGrp="1"/>
          </p:cNvSpPr>
          <p:nvPr>
            <p:ph idx="1"/>
          </p:nvPr>
        </p:nvSpPr>
        <p:spPr>
          <a:xfrm>
            <a:off x="794236" y="1456677"/>
            <a:ext cx="10820989" cy="1024025"/>
          </a:xfrm>
        </p:spPr>
        <p:txBody>
          <a:bodyPr>
            <a:normAutofit/>
          </a:bodyPr>
          <a:lstStyle/>
          <a:p>
            <a:pPr marL="0" indent="0">
              <a:buNone/>
            </a:pPr>
            <a:r>
              <a:rPr lang="en-US" b="1" dirty="0">
                <a:solidFill>
                  <a:srgbClr val="0070C0"/>
                </a:solidFill>
              </a:rPr>
              <a:t>Stop thinking about what you want to tell people. Start thinking about what you want to communicate.</a:t>
            </a:r>
            <a:endParaRPr lang="en-US" dirty="0">
              <a:solidFill>
                <a:srgbClr val="0070C0"/>
              </a:solidFill>
            </a:endParaRPr>
          </a:p>
        </p:txBody>
      </p:sp>
      <p:sp>
        <p:nvSpPr>
          <p:cNvPr id="3" name="TextBox 2">
            <a:extLst>
              <a:ext uri="{FF2B5EF4-FFF2-40B4-BE49-F238E27FC236}">
                <a16:creationId xmlns="" xmlns:a16="http://schemas.microsoft.com/office/drawing/2014/main" id="{24666E9F-E4CA-4ECE-8BF2-8C8EA9ABE67C}"/>
              </a:ext>
            </a:extLst>
          </p:cNvPr>
          <p:cNvSpPr txBox="1"/>
          <p:nvPr/>
        </p:nvSpPr>
        <p:spPr>
          <a:xfrm>
            <a:off x="794236" y="2602523"/>
            <a:ext cx="10820989" cy="3323987"/>
          </a:xfrm>
          <a:prstGeom prst="rect">
            <a:avLst/>
          </a:prstGeom>
          <a:noFill/>
        </p:spPr>
        <p:txBody>
          <a:bodyPr wrap="square" rtlCol="0">
            <a:spAutoFit/>
          </a:bodyPr>
          <a:lstStyle/>
          <a:p>
            <a:r>
              <a:rPr lang="en-US" sz="2400" dirty="0"/>
              <a:t>When you think about how you want to communicate a thought or idea, you are considering not only your words but the best delivery method and medium:</a:t>
            </a:r>
          </a:p>
          <a:p>
            <a:endParaRPr lang="en-US" sz="2400" dirty="0"/>
          </a:p>
          <a:p>
            <a:pPr marL="342900" indent="-342900">
              <a:buFont typeface="Wingdings" panose="05000000000000000000" pitchFamily="2" charset="2"/>
              <a:buChar char="ü"/>
            </a:pPr>
            <a:r>
              <a:rPr lang="en-US" sz="2400" dirty="0"/>
              <a:t>Where do I start the story? A personal anecdote, facts or something different?</a:t>
            </a:r>
          </a:p>
          <a:p>
            <a:pPr marL="342900" indent="-342900">
              <a:buFont typeface="Wingdings" panose="05000000000000000000" pitchFamily="2" charset="2"/>
              <a:buChar char="ü"/>
            </a:pPr>
            <a:r>
              <a:rPr lang="en-US" sz="2400" dirty="0"/>
              <a:t>Which points to raise during a conversation?</a:t>
            </a:r>
          </a:p>
          <a:p>
            <a:pPr marL="342900" indent="-342900">
              <a:buFont typeface="Wingdings" panose="05000000000000000000" pitchFamily="2" charset="2"/>
              <a:buChar char="ü"/>
            </a:pPr>
            <a:r>
              <a:rPr lang="en-US" sz="2400" dirty="0"/>
              <a:t>Use email, a presentation, or a report?</a:t>
            </a:r>
          </a:p>
          <a:p>
            <a:pPr marL="342900" indent="-342900">
              <a:buFont typeface="Wingdings" panose="05000000000000000000" pitchFamily="2" charset="2"/>
              <a:buChar char="ü"/>
            </a:pPr>
            <a:r>
              <a:rPr lang="en-US" sz="2400" dirty="0"/>
              <a:t>How much knowledge does someone have?</a:t>
            </a:r>
          </a:p>
          <a:p>
            <a:pPr marL="342900" indent="-342900">
              <a:buFont typeface="Wingdings" panose="05000000000000000000" pitchFamily="2" charset="2"/>
              <a:buChar char="ü"/>
            </a:pPr>
            <a:r>
              <a:rPr lang="en-US" sz="2400" dirty="0"/>
              <a:t>Should I provide reference materials just in case?</a:t>
            </a:r>
          </a:p>
          <a:p>
            <a:endParaRPr lang="en-US" dirty="0"/>
          </a:p>
        </p:txBody>
      </p:sp>
    </p:spTree>
    <p:extLst>
      <p:ext uri="{BB962C8B-B14F-4D97-AF65-F5344CB8AC3E}">
        <p14:creationId xmlns:p14="http://schemas.microsoft.com/office/powerpoint/2010/main" val="907101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6936E38-190C-4FB1-AB78-DEFE91CA25B3}"/>
              </a:ext>
            </a:extLst>
          </p:cNvPr>
          <p:cNvSpPr>
            <a:spLocks noGrp="1"/>
          </p:cNvSpPr>
          <p:nvPr>
            <p:ph type="title"/>
          </p:nvPr>
        </p:nvSpPr>
        <p:spPr>
          <a:xfrm>
            <a:off x="676836" y="374089"/>
            <a:ext cx="10515600" cy="1325563"/>
          </a:xfrm>
        </p:spPr>
        <p:txBody>
          <a:bodyPr/>
          <a:lstStyle/>
          <a:p>
            <a:r>
              <a:rPr lang="en-US" dirty="0">
                <a:solidFill>
                  <a:srgbClr val="0070C0"/>
                </a:solidFill>
              </a:rPr>
              <a:t>Module Objectives:</a:t>
            </a:r>
          </a:p>
        </p:txBody>
      </p:sp>
      <p:sp>
        <p:nvSpPr>
          <p:cNvPr id="5" name="Content Placeholder 4">
            <a:extLst>
              <a:ext uri="{FF2B5EF4-FFF2-40B4-BE49-F238E27FC236}">
                <a16:creationId xmlns="" xmlns:a16="http://schemas.microsoft.com/office/drawing/2014/main" id="{ED93BCDC-69B9-4123-8AB1-12A3B7362CEE}"/>
              </a:ext>
            </a:extLst>
          </p:cNvPr>
          <p:cNvSpPr>
            <a:spLocks noGrp="1"/>
          </p:cNvSpPr>
          <p:nvPr>
            <p:ph idx="1"/>
          </p:nvPr>
        </p:nvSpPr>
        <p:spPr>
          <a:xfrm>
            <a:off x="647114" y="1519311"/>
            <a:ext cx="11197882" cy="4973564"/>
          </a:xfrm>
        </p:spPr>
        <p:txBody>
          <a:bodyPr>
            <a:normAutofit fontScale="85000" lnSpcReduction="20000"/>
          </a:bodyPr>
          <a:lstStyle/>
          <a:p>
            <a:pPr marL="0" indent="0">
              <a:buNone/>
            </a:pPr>
            <a:r>
              <a:rPr lang="en-US" sz="3200" dirty="0"/>
              <a:t>By the end of this module, you will </a:t>
            </a:r>
            <a:r>
              <a:rPr lang="en-US" sz="3200" dirty="0" smtClean="0"/>
              <a:t>learn that:</a:t>
            </a:r>
            <a:endParaRPr lang="en-US" sz="3200" dirty="0"/>
          </a:p>
          <a:p>
            <a:endParaRPr lang="en-US" sz="3200" dirty="0"/>
          </a:p>
          <a:p>
            <a:pPr marL="457200" indent="-457200">
              <a:buFont typeface="+mj-lt"/>
              <a:buAutoNum type="arabicPeriod"/>
            </a:pPr>
            <a:r>
              <a:rPr lang="en-US" sz="3200" dirty="0"/>
              <a:t>To become an authentic leader, it is essential </a:t>
            </a:r>
            <a:r>
              <a:rPr lang="en-US" sz="3200" dirty="0" smtClean="0"/>
              <a:t>to understand </a:t>
            </a:r>
            <a:r>
              <a:rPr lang="en-US" sz="3200" dirty="0"/>
              <a:t>the purpose of </a:t>
            </a:r>
            <a:r>
              <a:rPr lang="en-US" sz="3200" dirty="0" smtClean="0"/>
              <a:t>leadership</a:t>
            </a:r>
            <a:r>
              <a:rPr lang="en-US" sz="3200" dirty="0"/>
              <a:t>.</a:t>
            </a:r>
          </a:p>
          <a:p>
            <a:pPr marL="457200" indent="-457200">
              <a:buFont typeface="+mj-lt"/>
              <a:buAutoNum type="arabicPeriod"/>
            </a:pPr>
            <a:endParaRPr lang="en-US" sz="3200" dirty="0"/>
          </a:p>
          <a:p>
            <a:pPr marL="457200" indent="-457200">
              <a:buFont typeface="+mj-lt"/>
              <a:buAutoNum type="arabicPeriod"/>
            </a:pPr>
            <a:r>
              <a:rPr lang="en-US" sz="3200" dirty="0" smtClean="0"/>
              <a:t>Life stories </a:t>
            </a:r>
            <a:r>
              <a:rPr lang="en-US" sz="3200" dirty="0"/>
              <a:t>and crucibles help point to </a:t>
            </a:r>
            <a:r>
              <a:rPr lang="en-US" sz="3200" dirty="0" smtClean="0"/>
              <a:t>unique </a:t>
            </a:r>
            <a:r>
              <a:rPr lang="en-US" sz="3200" dirty="0"/>
              <a:t>gifts as a leader and are the foundation of </a:t>
            </a:r>
            <a:r>
              <a:rPr lang="en-US" sz="3200" dirty="0" smtClean="0"/>
              <a:t>purpose </a:t>
            </a:r>
            <a:r>
              <a:rPr lang="en-US" sz="3200" dirty="0"/>
              <a:t>as a leader.</a:t>
            </a:r>
          </a:p>
          <a:p>
            <a:pPr marL="457200" indent="-457200">
              <a:buFont typeface="+mj-lt"/>
              <a:buAutoNum type="arabicPeriod"/>
            </a:pPr>
            <a:endParaRPr lang="en-US" sz="3200" dirty="0"/>
          </a:p>
          <a:p>
            <a:pPr marL="457200" indent="-457200">
              <a:buFont typeface="+mj-lt"/>
              <a:buAutoNum type="arabicPeriod"/>
            </a:pPr>
            <a:r>
              <a:rPr lang="en-US" sz="3200" dirty="0"/>
              <a:t>Living your purpose enables you to empower others to step up and lead.</a:t>
            </a:r>
          </a:p>
          <a:p>
            <a:pPr marL="457200" indent="-457200">
              <a:buFont typeface="+mj-lt"/>
              <a:buAutoNum type="arabicPeriod"/>
            </a:pPr>
            <a:endParaRPr lang="en-US" sz="3200" dirty="0"/>
          </a:p>
          <a:p>
            <a:pPr marL="457200" indent="-457200">
              <a:buFont typeface="+mj-lt"/>
              <a:buAutoNum type="arabicPeriod"/>
            </a:pPr>
            <a:r>
              <a:rPr lang="en-US" sz="3200" dirty="0"/>
              <a:t>Aligning </a:t>
            </a:r>
            <a:r>
              <a:rPr lang="en-US" sz="3200" dirty="0" smtClean="0"/>
              <a:t>purpose </a:t>
            </a:r>
            <a:r>
              <a:rPr lang="en-US" sz="3200" dirty="0"/>
              <a:t>with </a:t>
            </a:r>
            <a:r>
              <a:rPr lang="en-US" sz="3200" dirty="0" smtClean="0"/>
              <a:t>the organization’s </a:t>
            </a:r>
            <a:r>
              <a:rPr lang="en-US" sz="3200" dirty="0"/>
              <a:t>purpose helps to maximize the impact of </a:t>
            </a:r>
            <a:r>
              <a:rPr lang="en-US" sz="3200" dirty="0" smtClean="0"/>
              <a:t>individual leadership</a:t>
            </a:r>
            <a:r>
              <a:rPr lang="en-US" sz="3200" dirty="0"/>
              <a:t>.</a:t>
            </a:r>
          </a:p>
          <a:p>
            <a:endParaRPr lang="en-US" sz="3200" dirty="0"/>
          </a:p>
          <a:p>
            <a:pPr lvl="1">
              <a:buFont typeface="Wingdings" panose="05000000000000000000" pitchFamily="2" charset="2"/>
              <a:buChar char="ü"/>
            </a:pPr>
            <a:endParaRPr lang="en-US" sz="2800" dirty="0"/>
          </a:p>
          <a:p>
            <a:pPr lvl="1">
              <a:buFont typeface="Wingdings" panose="05000000000000000000" pitchFamily="2" charset="2"/>
              <a:buChar char="ü"/>
            </a:pPr>
            <a:endParaRPr lang="en-US" sz="2800" dirty="0"/>
          </a:p>
          <a:p>
            <a:pPr lvl="1">
              <a:buFont typeface="Wingdings" panose="05000000000000000000" pitchFamily="2" charset="2"/>
              <a:buChar char="ü"/>
            </a:pPr>
            <a:endParaRPr lang="en-US" sz="2800" dirty="0"/>
          </a:p>
          <a:p>
            <a:pPr marL="457200" lvl="1" indent="0">
              <a:buNone/>
            </a:pPr>
            <a:endParaRPr lang="en-US" sz="2800" dirty="0"/>
          </a:p>
          <a:p>
            <a:pPr>
              <a:buFont typeface="Wingdings" panose="05000000000000000000" pitchFamily="2" charset="2"/>
              <a:buChar char="ü"/>
            </a:pPr>
            <a:endParaRPr lang="en-US" sz="3200" dirty="0"/>
          </a:p>
          <a:p>
            <a:pPr>
              <a:buFont typeface="Wingdings" panose="05000000000000000000" pitchFamily="2" charset="2"/>
              <a:buChar char="ü"/>
            </a:pPr>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3203428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548640"/>
            <a:ext cx="9242475" cy="829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576773" y="276566"/>
            <a:ext cx="10515600" cy="1325563"/>
          </a:xfrm>
        </p:spPr>
        <p:txBody>
          <a:bodyPr>
            <a:normAutofit/>
          </a:bodyPr>
          <a:lstStyle/>
          <a:p>
            <a:r>
              <a:rPr lang="en-US" sz="4000" b="1" dirty="0">
                <a:solidFill>
                  <a:schemeClr val="bg1"/>
                </a:solidFill>
              </a:rPr>
              <a:t>Step 2: Respect your colleague’s experiences.</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 xmlns:a16="http://schemas.microsoft.com/office/drawing/2014/main" id="{412E964D-35DA-42C7-A47D-9FE417CFCFB7}"/>
              </a:ext>
            </a:extLst>
          </p:cNvPr>
          <p:cNvSpPr>
            <a:spLocks noGrp="1"/>
          </p:cNvSpPr>
          <p:nvPr>
            <p:ph idx="1"/>
          </p:nvPr>
        </p:nvSpPr>
        <p:spPr>
          <a:xfrm>
            <a:off x="794236" y="1456677"/>
            <a:ext cx="10820989" cy="4618000"/>
          </a:xfrm>
        </p:spPr>
        <p:txBody>
          <a:bodyPr>
            <a:normAutofit lnSpcReduction="10000"/>
          </a:bodyPr>
          <a:lstStyle/>
          <a:p>
            <a:pPr marL="0" indent="0">
              <a:buNone/>
            </a:pPr>
            <a:r>
              <a:rPr lang="en-US" dirty="0"/>
              <a:t>Most likely, your colleagues don’t share the same in-depth experience that you do in your field, but they probably have some experience with it. When you talk to them, find a way to connect with their experiences. Some suggestions how to do this:</a:t>
            </a:r>
          </a:p>
          <a:p>
            <a:endParaRPr lang="en-US" dirty="0"/>
          </a:p>
          <a:p>
            <a:r>
              <a:rPr lang="en-US" dirty="0"/>
              <a:t>Directly ask your colleagues when you start the discussion to share their experiences.</a:t>
            </a:r>
          </a:p>
          <a:p>
            <a:endParaRPr lang="en-US" dirty="0"/>
          </a:p>
          <a:p>
            <a:r>
              <a:rPr lang="en-US" dirty="0"/>
              <a:t>Assume your audience’s experience level from the start (between beginner and intermediate). Ask questions throughout your discussion or presentation to adjust the conversation.</a:t>
            </a:r>
          </a:p>
          <a:p>
            <a:pPr marL="0" indent="0">
              <a:buNone/>
            </a:pPr>
            <a:endParaRPr lang="en-US" dirty="0"/>
          </a:p>
        </p:txBody>
      </p:sp>
    </p:spTree>
    <p:extLst>
      <p:ext uri="{BB962C8B-B14F-4D97-AF65-F5344CB8AC3E}">
        <p14:creationId xmlns:p14="http://schemas.microsoft.com/office/powerpoint/2010/main" val="3629582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548640"/>
            <a:ext cx="9298746" cy="829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576773" y="276566"/>
            <a:ext cx="10515600" cy="1325563"/>
          </a:xfrm>
        </p:spPr>
        <p:txBody>
          <a:bodyPr>
            <a:normAutofit/>
          </a:bodyPr>
          <a:lstStyle/>
          <a:p>
            <a:r>
              <a:rPr lang="en-US" sz="4000" b="1" dirty="0">
                <a:solidFill>
                  <a:schemeClr val="bg1"/>
                </a:solidFill>
              </a:rPr>
              <a:t>Step 2: Respect your colleague’s experiences.</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 xmlns:a16="http://schemas.microsoft.com/office/drawing/2014/main" id="{412E964D-35DA-42C7-A47D-9FE417CFCFB7}"/>
              </a:ext>
            </a:extLst>
          </p:cNvPr>
          <p:cNvSpPr>
            <a:spLocks noGrp="1"/>
          </p:cNvSpPr>
          <p:nvPr>
            <p:ph idx="1"/>
          </p:nvPr>
        </p:nvSpPr>
        <p:spPr>
          <a:xfrm>
            <a:off x="794236" y="1456677"/>
            <a:ext cx="10820989" cy="4618000"/>
          </a:xfrm>
        </p:spPr>
        <p:txBody>
          <a:bodyPr>
            <a:normAutofit lnSpcReduction="10000"/>
          </a:bodyPr>
          <a:lstStyle/>
          <a:p>
            <a:r>
              <a:rPr lang="en-US" dirty="0"/>
              <a:t>Entering a conversation assuming </a:t>
            </a:r>
            <a:r>
              <a:rPr lang="en-US" dirty="0" smtClean="0"/>
              <a:t>the </a:t>
            </a:r>
            <a:r>
              <a:rPr lang="en-US" dirty="0"/>
              <a:t>audience knows nothing can be a poor strategy. </a:t>
            </a:r>
          </a:p>
          <a:p>
            <a:endParaRPr lang="en-US" dirty="0"/>
          </a:p>
          <a:p>
            <a:r>
              <a:rPr lang="en-US" dirty="0"/>
              <a:t>You may waste 10-20 minutes reviewing basic ideas and concepts that they already know. </a:t>
            </a:r>
          </a:p>
          <a:p>
            <a:endParaRPr lang="en-US" dirty="0"/>
          </a:p>
          <a:p>
            <a:r>
              <a:rPr lang="en-US" b="1" dirty="0"/>
              <a:t>Respect </a:t>
            </a:r>
            <a:r>
              <a:rPr lang="en-US" b="1" dirty="0" smtClean="0"/>
              <a:t>the </a:t>
            </a:r>
            <a:r>
              <a:rPr lang="en-US" b="1" dirty="0"/>
              <a:t>audience – most people know a lot more than you think. </a:t>
            </a:r>
          </a:p>
          <a:p>
            <a:endParaRPr lang="en-US" b="1" dirty="0"/>
          </a:p>
          <a:p>
            <a:r>
              <a:rPr lang="en-US" dirty="0" smtClean="0"/>
              <a:t>Allow colleagues to ask </a:t>
            </a:r>
            <a:r>
              <a:rPr lang="en-US" dirty="0"/>
              <a:t>questions as you go </a:t>
            </a:r>
            <a:r>
              <a:rPr lang="en-US" dirty="0" smtClean="0"/>
              <a:t>and </a:t>
            </a:r>
            <a:r>
              <a:rPr lang="en-US" dirty="0"/>
              <a:t>shift the conversation appropriately, which leads to the next point.</a:t>
            </a:r>
          </a:p>
        </p:txBody>
      </p:sp>
    </p:spTree>
    <p:extLst>
      <p:ext uri="{BB962C8B-B14F-4D97-AF65-F5344CB8AC3E}">
        <p14:creationId xmlns:p14="http://schemas.microsoft.com/office/powerpoint/2010/main" val="1425600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548640"/>
            <a:ext cx="8539091" cy="829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576773" y="276566"/>
            <a:ext cx="10515600" cy="1325563"/>
          </a:xfrm>
        </p:spPr>
        <p:txBody>
          <a:bodyPr>
            <a:normAutofit/>
          </a:bodyPr>
          <a:lstStyle/>
          <a:p>
            <a:r>
              <a:rPr lang="en-US" sz="4000" b="1" dirty="0">
                <a:solidFill>
                  <a:schemeClr val="bg1"/>
                </a:solidFill>
              </a:rPr>
              <a:t>Step 3: Be Interactive</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1">
            <a:extLst>
              <a:ext uri="{FF2B5EF4-FFF2-40B4-BE49-F238E27FC236}">
                <a16:creationId xmlns="" xmlns:a16="http://schemas.microsoft.com/office/drawing/2014/main" id="{2CE02234-C14B-4164-BBE9-06A4F63E643D}"/>
              </a:ext>
            </a:extLst>
          </p:cNvPr>
          <p:cNvSpPr>
            <a:spLocks noGrp="1" noChangeArrowheads="1"/>
          </p:cNvSpPr>
          <p:nvPr>
            <p:ph idx="1"/>
          </p:nvPr>
        </p:nvSpPr>
        <p:spPr bwMode="auto">
          <a:xfrm>
            <a:off x="738550" y="2001452"/>
            <a:ext cx="10888397" cy="371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57075" tIns="0" rIns="0" bIns="26820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mn-lt"/>
              </a:rPr>
              <a:t>Inspire colleagues </a:t>
            </a:r>
            <a:r>
              <a:rPr kumimoji="0" lang="en-US" altLang="en-US" b="0" i="0" u="none" strike="noStrike" cap="none" normalizeH="0" baseline="0" dirty="0">
                <a:ln>
                  <a:noFill/>
                </a:ln>
                <a:solidFill>
                  <a:srgbClr val="000000"/>
                </a:solidFill>
                <a:effectLst/>
                <a:latin typeface="+mn-lt"/>
              </a:rPr>
              <a:t>to talk about what they </a:t>
            </a:r>
            <a:r>
              <a:rPr kumimoji="0" lang="en-US" altLang="en-US" b="0" i="0" u="none" strike="noStrike" cap="none" normalizeH="0" baseline="0" dirty="0" smtClean="0">
                <a:ln>
                  <a:noFill/>
                </a:ln>
                <a:solidFill>
                  <a:srgbClr val="000000"/>
                </a:solidFill>
                <a:effectLst/>
                <a:latin typeface="+mn-lt"/>
              </a:rPr>
              <a:t>know </a:t>
            </a:r>
            <a:r>
              <a:rPr kumimoji="0" lang="en-US" altLang="en-US" b="0" i="0" u="none" strike="noStrike" cap="none" normalizeH="0" baseline="0" dirty="0">
                <a:ln>
                  <a:noFill/>
                </a:ln>
                <a:solidFill>
                  <a:srgbClr val="000000"/>
                </a:solidFill>
                <a:effectLst/>
                <a:latin typeface="+mn-lt"/>
              </a:rPr>
              <a:t>about the topic.</a:t>
            </a: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mn-lt"/>
              </a:rPr>
              <a:t>Ask them questions.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mn-lt"/>
              </a:rPr>
              <a:t>Invite them into the conversation.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mn-lt"/>
              </a:rPr>
              <a:t>Encourage people to be controversial.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0000"/>
                </a:solidFill>
                <a:effectLst/>
                <a:latin typeface="+mn-lt"/>
              </a:rPr>
              <a:t>Get them to express themselves.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solidFill>
                <a:srgbClr val="000000"/>
              </a:solidFill>
              <a:latin typeface="+mn-lt"/>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effectLst/>
                <a:latin typeface="+mn-lt"/>
              </a:rPr>
              <a:t>People learn more when they participate in a conversation rather than listening to a lecture. </a:t>
            </a:r>
          </a:p>
        </p:txBody>
      </p:sp>
    </p:spTree>
    <p:extLst>
      <p:ext uri="{BB962C8B-B14F-4D97-AF65-F5344CB8AC3E}">
        <p14:creationId xmlns:p14="http://schemas.microsoft.com/office/powerpoint/2010/main" val="1368377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548640"/>
            <a:ext cx="7920112" cy="829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p:txBody>
          <a:bodyPr>
            <a:normAutofit/>
          </a:bodyPr>
          <a:lstStyle/>
          <a:p>
            <a:r>
              <a:rPr lang="en-US" sz="4000" b="1" dirty="0">
                <a:solidFill>
                  <a:schemeClr val="bg1"/>
                </a:solidFill>
              </a:rPr>
              <a:t>Step 4: People are Emotional</a:t>
            </a:r>
          </a:p>
        </p:txBody>
      </p:sp>
      <p:sp>
        <p:nvSpPr>
          <p:cNvPr id="8" name="Content Placeholder 7">
            <a:extLst>
              <a:ext uri="{FF2B5EF4-FFF2-40B4-BE49-F238E27FC236}">
                <a16:creationId xmlns="" xmlns:a16="http://schemas.microsoft.com/office/drawing/2014/main" id="{4C3AF24F-54EF-415A-838F-A94984A80E54}"/>
              </a:ext>
            </a:extLst>
          </p:cNvPr>
          <p:cNvSpPr>
            <a:spLocks noGrp="1"/>
          </p:cNvSpPr>
          <p:nvPr>
            <p:ph idx="1"/>
          </p:nvPr>
        </p:nvSpPr>
        <p:spPr>
          <a:xfrm>
            <a:off x="725657" y="1562149"/>
            <a:ext cx="10889567" cy="4332214"/>
          </a:xfrm>
        </p:spPr>
        <p:txBody>
          <a:bodyPr>
            <a:normAutofit lnSpcReduction="10000"/>
          </a:bodyPr>
          <a:lstStyle/>
          <a:p>
            <a:r>
              <a:rPr lang="en-US" dirty="0"/>
              <a:t>If you share an idea that could change someone’s world, pause after you present the idea.</a:t>
            </a:r>
          </a:p>
          <a:p>
            <a:endParaRPr lang="en-US" dirty="0"/>
          </a:p>
          <a:p>
            <a:r>
              <a:rPr lang="en-US" dirty="0"/>
              <a:t>Let the information settle and allow the person time to process. </a:t>
            </a:r>
          </a:p>
          <a:p>
            <a:endParaRPr lang="en-US" dirty="0"/>
          </a:p>
          <a:p>
            <a:r>
              <a:rPr lang="en-US" dirty="0"/>
              <a:t>New ideas can spark negative reactions too – especially if the suggestion will impact jobs or cause organizational change. And this is ok . </a:t>
            </a:r>
          </a:p>
          <a:p>
            <a:endParaRPr lang="en-US" dirty="0"/>
          </a:p>
          <a:p>
            <a:r>
              <a:rPr lang="en-US" dirty="0"/>
              <a:t>Give people the time needed to consider it properly.</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6214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548640"/>
            <a:ext cx="8553158" cy="829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p:txBody>
          <a:bodyPr>
            <a:normAutofit/>
          </a:bodyPr>
          <a:lstStyle/>
          <a:p>
            <a:r>
              <a:rPr lang="en-US" sz="4000" b="1" dirty="0">
                <a:solidFill>
                  <a:schemeClr val="bg1"/>
                </a:solidFill>
              </a:rPr>
              <a:t>Step 5: Tone</a:t>
            </a:r>
          </a:p>
        </p:txBody>
      </p:sp>
      <p:sp>
        <p:nvSpPr>
          <p:cNvPr id="8" name="Content Placeholder 7">
            <a:extLst>
              <a:ext uri="{FF2B5EF4-FFF2-40B4-BE49-F238E27FC236}">
                <a16:creationId xmlns="" xmlns:a16="http://schemas.microsoft.com/office/drawing/2014/main" id="{4C3AF24F-54EF-415A-838F-A94984A80E54}"/>
              </a:ext>
            </a:extLst>
          </p:cNvPr>
          <p:cNvSpPr>
            <a:spLocks noGrp="1"/>
          </p:cNvSpPr>
          <p:nvPr>
            <p:ph idx="1"/>
          </p:nvPr>
        </p:nvSpPr>
        <p:spPr>
          <a:xfrm>
            <a:off x="576775" y="1562149"/>
            <a:ext cx="11038450" cy="4332214"/>
          </a:xfrm>
        </p:spPr>
        <p:txBody>
          <a:bodyPr>
            <a:normAutofit lnSpcReduction="10000"/>
          </a:bodyPr>
          <a:lstStyle/>
          <a:p>
            <a:r>
              <a:rPr lang="en-US" dirty="0"/>
              <a:t>If you sound like a know-it-all and accuse your team of having no vision, no purpose, being old-fashioned, or simply wrong, no one will listen to you.</a:t>
            </a:r>
          </a:p>
          <a:p>
            <a:endParaRPr lang="en-US" dirty="0"/>
          </a:p>
          <a:p>
            <a:r>
              <a:rPr lang="en-US" dirty="0"/>
              <a:t>Have a tone that invites other to contribute to the discussion.</a:t>
            </a:r>
          </a:p>
          <a:p>
            <a:endParaRPr lang="en-US" dirty="0"/>
          </a:p>
          <a:p>
            <a:r>
              <a:rPr lang="en-US" dirty="0"/>
              <a:t>You want to be positive, open, honest, and accepting. </a:t>
            </a:r>
          </a:p>
          <a:p>
            <a:endParaRPr lang="en-US" dirty="0"/>
          </a:p>
          <a:p>
            <a:r>
              <a:rPr lang="en-US" dirty="0"/>
              <a:t>Including your audience and helping them understand your idea makes them the hero and more likely to adopt your idea(s).</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4649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548640"/>
            <a:ext cx="8553158" cy="829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703385" y="365125"/>
            <a:ext cx="10650415" cy="1325563"/>
          </a:xfrm>
        </p:spPr>
        <p:txBody>
          <a:bodyPr>
            <a:normAutofit/>
          </a:bodyPr>
          <a:lstStyle/>
          <a:p>
            <a:r>
              <a:rPr lang="en-US" sz="4000" b="1" dirty="0">
                <a:solidFill>
                  <a:schemeClr val="bg1"/>
                </a:solidFill>
              </a:rPr>
              <a:t>The Keystone is TRUST</a:t>
            </a:r>
          </a:p>
        </p:txBody>
      </p:sp>
      <p:sp>
        <p:nvSpPr>
          <p:cNvPr id="8" name="Content Placeholder 7">
            <a:extLst>
              <a:ext uri="{FF2B5EF4-FFF2-40B4-BE49-F238E27FC236}">
                <a16:creationId xmlns="" xmlns:a16="http://schemas.microsoft.com/office/drawing/2014/main" id="{4C3AF24F-54EF-415A-838F-A94984A80E54}"/>
              </a:ext>
            </a:extLst>
          </p:cNvPr>
          <p:cNvSpPr>
            <a:spLocks noGrp="1"/>
          </p:cNvSpPr>
          <p:nvPr>
            <p:ph idx="1"/>
          </p:nvPr>
        </p:nvSpPr>
        <p:spPr>
          <a:xfrm>
            <a:off x="576775" y="1562149"/>
            <a:ext cx="11038450" cy="3642897"/>
          </a:xfrm>
        </p:spPr>
        <p:txBody>
          <a:bodyPr>
            <a:normAutofit/>
          </a:bodyPr>
          <a:lstStyle/>
          <a:p>
            <a:pPr marL="114300" indent="0">
              <a:buNone/>
            </a:pPr>
            <a:r>
              <a:rPr lang="en-US" dirty="0">
                <a:solidFill>
                  <a:srgbClr val="0070C0"/>
                </a:solidFill>
              </a:rPr>
              <a:t>Trust Defined:</a:t>
            </a:r>
          </a:p>
          <a:p>
            <a:pPr marL="114300" indent="0">
              <a:buNone/>
            </a:pPr>
            <a:r>
              <a:rPr lang="en-US" dirty="0"/>
              <a:t>Trust is a confident belief in someone or something. It is the confident belief in an entity:</a:t>
            </a:r>
            <a:endParaRPr lang="en-US" i="1" dirty="0"/>
          </a:p>
          <a:p>
            <a:r>
              <a:rPr lang="en-US" dirty="0"/>
              <a:t>To do what is right,</a:t>
            </a:r>
          </a:p>
          <a:p>
            <a:r>
              <a:rPr lang="en-US" dirty="0"/>
              <a:t>To deliver what is promised,</a:t>
            </a:r>
          </a:p>
          <a:p>
            <a:r>
              <a:rPr lang="en-US" dirty="0"/>
              <a:t>To be the same every time, in spite of circumstances.</a:t>
            </a:r>
          </a:p>
          <a:p>
            <a:r>
              <a:rPr lang="en-US" dirty="0"/>
              <a:t>Speaks to being: reliable, dependable, and capable.</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5432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548640"/>
            <a:ext cx="8553158" cy="829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703385" y="365125"/>
            <a:ext cx="10650415" cy="1325563"/>
          </a:xfrm>
        </p:spPr>
        <p:txBody>
          <a:bodyPr>
            <a:normAutofit/>
          </a:bodyPr>
          <a:lstStyle/>
          <a:p>
            <a:r>
              <a:rPr lang="en-US" sz="4000" b="1" dirty="0">
                <a:solidFill>
                  <a:schemeClr val="bg1"/>
                </a:solidFill>
              </a:rPr>
              <a:t>Eight Pillars of Trust</a:t>
            </a:r>
          </a:p>
        </p:txBody>
      </p:sp>
      <p:sp>
        <p:nvSpPr>
          <p:cNvPr id="8" name="Content Placeholder 7">
            <a:extLst>
              <a:ext uri="{FF2B5EF4-FFF2-40B4-BE49-F238E27FC236}">
                <a16:creationId xmlns="" xmlns:a16="http://schemas.microsoft.com/office/drawing/2014/main" id="{4C3AF24F-54EF-415A-838F-A94984A80E54}"/>
              </a:ext>
            </a:extLst>
          </p:cNvPr>
          <p:cNvSpPr>
            <a:spLocks noGrp="1"/>
          </p:cNvSpPr>
          <p:nvPr>
            <p:ph idx="1"/>
          </p:nvPr>
        </p:nvSpPr>
        <p:spPr>
          <a:xfrm>
            <a:off x="576775" y="1562149"/>
            <a:ext cx="11038450" cy="4374417"/>
          </a:xfrm>
        </p:spPr>
        <p:txBody>
          <a:bodyPr>
            <a:normAutofit/>
          </a:bodyPr>
          <a:lstStyle/>
          <a:p>
            <a:pPr marL="571500" indent="-457200">
              <a:buFont typeface="+mj-lt"/>
              <a:buAutoNum type="arabicPeriod"/>
            </a:pPr>
            <a:r>
              <a:rPr lang="en-US" b="1" dirty="0">
                <a:solidFill>
                  <a:srgbClr val="0070C0"/>
                </a:solidFill>
              </a:rPr>
              <a:t>Clarity: </a:t>
            </a:r>
            <a:r>
              <a:rPr lang="en-US" i="1" dirty="0"/>
              <a:t>People trust the clear and mistrust the ambiguous.</a:t>
            </a:r>
          </a:p>
          <a:p>
            <a:pPr marL="571500" indent="-457200">
              <a:buFont typeface="+mj-lt"/>
              <a:buAutoNum type="arabicPeriod"/>
            </a:pPr>
            <a:endParaRPr lang="en-US" i="1" dirty="0"/>
          </a:p>
          <a:p>
            <a:pPr marL="571500" indent="-457200">
              <a:buFont typeface="+mj-lt"/>
              <a:buAutoNum type="arabicPeriod"/>
            </a:pPr>
            <a:r>
              <a:rPr lang="en-US" b="1" dirty="0">
                <a:solidFill>
                  <a:srgbClr val="0070C0"/>
                </a:solidFill>
              </a:rPr>
              <a:t>Compassion: </a:t>
            </a:r>
            <a:r>
              <a:rPr lang="en-US" i="1" dirty="0"/>
              <a:t>People put faith in those who care beyond themselves.</a:t>
            </a:r>
          </a:p>
          <a:p>
            <a:pPr marL="571500" indent="-457200">
              <a:buFont typeface="+mj-lt"/>
              <a:buAutoNum type="arabicPeriod"/>
            </a:pPr>
            <a:endParaRPr lang="en-US" i="1" dirty="0"/>
          </a:p>
          <a:p>
            <a:pPr marL="571500" indent="-457200">
              <a:buFont typeface="+mj-lt"/>
              <a:buAutoNum type="arabicPeriod"/>
            </a:pPr>
            <a:r>
              <a:rPr lang="en-US" b="1" dirty="0">
                <a:solidFill>
                  <a:srgbClr val="0070C0"/>
                </a:solidFill>
              </a:rPr>
              <a:t>Character: </a:t>
            </a:r>
            <a:r>
              <a:rPr lang="en-US" i="1" dirty="0"/>
              <a:t>People notice those who do what is right over what is easy.</a:t>
            </a:r>
          </a:p>
          <a:p>
            <a:pPr marL="571500" indent="-457200">
              <a:buFont typeface="+mj-lt"/>
              <a:buAutoNum type="arabicPeriod"/>
            </a:pPr>
            <a:endParaRPr lang="en-US" i="1" dirty="0"/>
          </a:p>
          <a:p>
            <a:pPr marL="571500" indent="-457200">
              <a:buFont typeface="+mj-lt"/>
              <a:buAutoNum type="arabicPeriod"/>
            </a:pPr>
            <a:r>
              <a:rPr lang="en-US" b="1" dirty="0">
                <a:solidFill>
                  <a:srgbClr val="0070C0"/>
                </a:solidFill>
              </a:rPr>
              <a:t>Competency: </a:t>
            </a:r>
            <a:r>
              <a:rPr lang="en-US" i="1" dirty="0"/>
              <a:t>People have confidence in those who stay fresh, relevant, and capable.</a:t>
            </a:r>
          </a:p>
          <a:p>
            <a:pPr marL="114300" indent="0">
              <a:buNone/>
            </a:pPr>
            <a:endParaRPr lang="en-US" dirty="0"/>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84FFA74-D962-4108-A361-D55A0EBA270A}"/>
              </a:ext>
            </a:extLst>
          </p:cNvPr>
          <p:cNvSpPr txBox="1"/>
          <p:nvPr/>
        </p:nvSpPr>
        <p:spPr>
          <a:xfrm>
            <a:off x="76200" y="6553200"/>
            <a:ext cx="8001000" cy="246221"/>
          </a:xfrm>
          <a:prstGeom prst="rect">
            <a:avLst/>
          </a:prstGeom>
          <a:noFill/>
        </p:spPr>
        <p:txBody>
          <a:bodyPr wrap="square" rtlCol="0">
            <a:spAutoFit/>
          </a:bodyPr>
          <a:lstStyle/>
          <a:p>
            <a:r>
              <a:rPr lang="en-US" sz="1000" dirty="0">
                <a:latin typeface="Arial" pitchFamily="34" charset="0"/>
                <a:cs typeface="Arial" pitchFamily="34" charset="0"/>
              </a:rPr>
              <a:t>Source: </a:t>
            </a:r>
            <a:r>
              <a:rPr lang="en-US" sz="1000" i="1" dirty="0">
                <a:latin typeface="Arial" pitchFamily="34" charset="0"/>
                <a:cs typeface="Arial" pitchFamily="34" charset="0"/>
              </a:rPr>
              <a:t>The Trust Edge: How Top Leaders Gain Faster Results, Deeper Relationships, and a Stronger </a:t>
            </a:r>
            <a:r>
              <a:rPr lang="en-US" sz="1000" i="1" dirty="0" err="1">
                <a:latin typeface="Arial" pitchFamily="34" charset="0"/>
                <a:cs typeface="Arial" pitchFamily="34" charset="0"/>
              </a:rPr>
              <a:t>Bottomline</a:t>
            </a:r>
            <a:r>
              <a:rPr lang="en-US" sz="1000" i="1" dirty="0">
                <a:latin typeface="Arial" pitchFamily="34" charset="0"/>
                <a:cs typeface="Arial" pitchFamily="34" charset="0"/>
              </a:rPr>
              <a:t>, D. </a:t>
            </a:r>
            <a:r>
              <a:rPr lang="en-US" sz="1000" i="1" dirty="0" err="1">
                <a:latin typeface="Arial" pitchFamily="34" charset="0"/>
                <a:cs typeface="Arial" pitchFamily="34" charset="0"/>
              </a:rPr>
              <a:t>Horsager</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3968073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548640"/>
            <a:ext cx="8553158" cy="829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703385" y="365125"/>
            <a:ext cx="10650415" cy="1325563"/>
          </a:xfrm>
        </p:spPr>
        <p:txBody>
          <a:bodyPr>
            <a:normAutofit/>
          </a:bodyPr>
          <a:lstStyle/>
          <a:p>
            <a:r>
              <a:rPr lang="en-US" sz="4000" b="1" dirty="0">
                <a:solidFill>
                  <a:schemeClr val="bg1"/>
                </a:solidFill>
              </a:rPr>
              <a:t>Eight Pillars of Trust</a:t>
            </a:r>
          </a:p>
        </p:txBody>
      </p:sp>
      <p:sp>
        <p:nvSpPr>
          <p:cNvPr id="8" name="Content Placeholder 7">
            <a:extLst>
              <a:ext uri="{FF2B5EF4-FFF2-40B4-BE49-F238E27FC236}">
                <a16:creationId xmlns="" xmlns:a16="http://schemas.microsoft.com/office/drawing/2014/main" id="{4C3AF24F-54EF-415A-838F-A94984A80E54}"/>
              </a:ext>
            </a:extLst>
          </p:cNvPr>
          <p:cNvSpPr>
            <a:spLocks noGrp="1"/>
          </p:cNvSpPr>
          <p:nvPr>
            <p:ph idx="1"/>
          </p:nvPr>
        </p:nvSpPr>
        <p:spPr>
          <a:xfrm>
            <a:off x="576775" y="1562149"/>
            <a:ext cx="11038450" cy="4374417"/>
          </a:xfrm>
        </p:spPr>
        <p:txBody>
          <a:bodyPr>
            <a:normAutofit/>
          </a:bodyPr>
          <a:lstStyle/>
          <a:p>
            <a:pPr marL="571500" indent="-457200">
              <a:buFont typeface="+mj-lt"/>
              <a:buAutoNum type="arabicPeriod" startAt="5"/>
            </a:pPr>
            <a:r>
              <a:rPr lang="en-US" b="1" dirty="0">
                <a:solidFill>
                  <a:srgbClr val="0070C0"/>
                </a:solidFill>
              </a:rPr>
              <a:t>Commitment: </a:t>
            </a:r>
            <a:r>
              <a:rPr lang="en-US" i="1" dirty="0"/>
              <a:t>People believe those who stand through adversity.</a:t>
            </a:r>
          </a:p>
          <a:p>
            <a:pPr marL="571500" indent="-457200">
              <a:buFont typeface="+mj-lt"/>
              <a:buAutoNum type="arabicPeriod" startAt="5"/>
            </a:pPr>
            <a:endParaRPr lang="en-US" i="1" dirty="0"/>
          </a:p>
          <a:p>
            <a:pPr marL="571500" indent="-457200">
              <a:buFont typeface="+mj-lt"/>
              <a:buAutoNum type="arabicPeriod" startAt="5"/>
            </a:pPr>
            <a:r>
              <a:rPr lang="en-US" b="1" dirty="0">
                <a:solidFill>
                  <a:srgbClr val="0070C0"/>
                </a:solidFill>
              </a:rPr>
              <a:t>Connection: </a:t>
            </a:r>
            <a:r>
              <a:rPr lang="en-US" i="1" dirty="0"/>
              <a:t>People want to follow, buy from, and be around friends.</a:t>
            </a:r>
          </a:p>
          <a:p>
            <a:pPr marL="571500" indent="-457200">
              <a:buFont typeface="+mj-lt"/>
              <a:buAutoNum type="arabicPeriod" startAt="5"/>
            </a:pPr>
            <a:endParaRPr lang="en-US" i="1" dirty="0"/>
          </a:p>
          <a:p>
            <a:pPr marL="571500" indent="-457200">
              <a:buFont typeface="+mj-lt"/>
              <a:buAutoNum type="arabicPeriod" startAt="5"/>
            </a:pPr>
            <a:r>
              <a:rPr lang="en-US" b="1" dirty="0">
                <a:solidFill>
                  <a:srgbClr val="0070C0"/>
                </a:solidFill>
              </a:rPr>
              <a:t>Contribution: </a:t>
            </a:r>
            <a:r>
              <a:rPr lang="en-US" i="1" dirty="0"/>
              <a:t>People immediately respond to results.</a:t>
            </a:r>
          </a:p>
          <a:p>
            <a:pPr marL="571500" indent="-457200">
              <a:buFont typeface="+mj-lt"/>
              <a:buAutoNum type="arabicPeriod" startAt="5"/>
            </a:pPr>
            <a:endParaRPr lang="en-US" i="1" dirty="0"/>
          </a:p>
          <a:p>
            <a:pPr marL="571500" indent="-457200">
              <a:buFont typeface="+mj-lt"/>
              <a:buAutoNum type="arabicPeriod" startAt="5"/>
            </a:pPr>
            <a:r>
              <a:rPr lang="en-US" b="1" dirty="0">
                <a:solidFill>
                  <a:srgbClr val="0070C0"/>
                </a:solidFill>
              </a:rPr>
              <a:t>Consistency: </a:t>
            </a:r>
            <a:r>
              <a:rPr lang="en-US" i="1" dirty="0"/>
              <a:t>People love to see the little things done consistently.</a:t>
            </a:r>
            <a:endParaRPr lang="en-US" dirty="0"/>
          </a:p>
          <a:p>
            <a:pPr marL="114300" indent="0">
              <a:buNone/>
            </a:pPr>
            <a:endParaRPr lang="en-US" dirty="0"/>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84FFA74-D962-4108-A361-D55A0EBA270A}"/>
              </a:ext>
            </a:extLst>
          </p:cNvPr>
          <p:cNvSpPr txBox="1"/>
          <p:nvPr/>
        </p:nvSpPr>
        <p:spPr>
          <a:xfrm>
            <a:off x="76200" y="6553200"/>
            <a:ext cx="8001000" cy="246221"/>
          </a:xfrm>
          <a:prstGeom prst="rect">
            <a:avLst/>
          </a:prstGeom>
          <a:noFill/>
        </p:spPr>
        <p:txBody>
          <a:bodyPr wrap="square" rtlCol="0">
            <a:spAutoFit/>
          </a:bodyPr>
          <a:lstStyle/>
          <a:p>
            <a:r>
              <a:rPr lang="en-US" sz="1000" dirty="0">
                <a:latin typeface="Arial" pitchFamily="34" charset="0"/>
                <a:cs typeface="Arial" pitchFamily="34" charset="0"/>
              </a:rPr>
              <a:t>Source: </a:t>
            </a:r>
            <a:r>
              <a:rPr lang="en-US" sz="1000" i="1" dirty="0">
                <a:latin typeface="Arial" pitchFamily="34" charset="0"/>
                <a:cs typeface="Arial" pitchFamily="34" charset="0"/>
              </a:rPr>
              <a:t>The Trust Edge: How Top Leaders Gain Faster Results, Deeper Relationships, and a Stronger </a:t>
            </a:r>
            <a:r>
              <a:rPr lang="en-US" sz="1000" i="1" dirty="0" err="1">
                <a:latin typeface="Arial" pitchFamily="34" charset="0"/>
                <a:cs typeface="Arial" pitchFamily="34" charset="0"/>
              </a:rPr>
              <a:t>Bottomline</a:t>
            </a:r>
            <a:r>
              <a:rPr lang="en-US" sz="1000" i="1" dirty="0">
                <a:latin typeface="Arial" pitchFamily="34" charset="0"/>
                <a:cs typeface="Arial" pitchFamily="34" charset="0"/>
              </a:rPr>
              <a:t>, D. </a:t>
            </a:r>
            <a:r>
              <a:rPr lang="en-US" sz="1000" i="1" dirty="0" err="1">
                <a:latin typeface="Arial" pitchFamily="34" charset="0"/>
                <a:cs typeface="Arial" pitchFamily="34" charset="0"/>
              </a:rPr>
              <a:t>Horsager</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2989585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548640"/>
            <a:ext cx="8553158" cy="829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p:txBody>
          <a:bodyPr>
            <a:normAutofit/>
          </a:bodyPr>
          <a:lstStyle/>
          <a:p>
            <a:r>
              <a:rPr lang="en-US" sz="4000" b="1" dirty="0">
                <a:solidFill>
                  <a:schemeClr val="bg1"/>
                </a:solidFill>
              </a:rPr>
              <a:t>Speed of Trust – Leader Impact</a:t>
            </a:r>
          </a:p>
        </p:txBody>
      </p:sp>
      <p:sp>
        <p:nvSpPr>
          <p:cNvPr id="3" name="Text Placeholder 2">
            <a:extLst>
              <a:ext uri="{FF2B5EF4-FFF2-40B4-BE49-F238E27FC236}">
                <a16:creationId xmlns="" xmlns:a16="http://schemas.microsoft.com/office/drawing/2014/main" id="{F9F74994-DEBB-48D0-8A89-C5E134E10D26}"/>
              </a:ext>
            </a:extLst>
          </p:cNvPr>
          <p:cNvSpPr>
            <a:spLocks noGrp="1"/>
          </p:cNvSpPr>
          <p:nvPr>
            <p:ph type="body" idx="1"/>
          </p:nvPr>
        </p:nvSpPr>
        <p:spPr>
          <a:xfrm>
            <a:off x="795594" y="1202641"/>
            <a:ext cx="5157787" cy="823912"/>
          </a:xfrm>
        </p:spPr>
        <p:txBody>
          <a:bodyPr/>
          <a:lstStyle/>
          <a:p>
            <a:r>
              <a:rPr lang="en-US" dirty="0">
                <a:solidFill>
                  <a:srgbClr val="0070C0"/>
                </a:solidFill>
              </a:rPr>
              <a:t>Credibility</a:t>
            </a:r>
          </a:p>
        </p:txBody>
      </p:sp>
      <p:sp>
        <p:nvSpPr>
          <p:cNvPr id="8" name="Content Placeholder 7">
            <a:extLst>
              <a:ext uri="{FF2B5EF4-FFF2-40B4-BE49-F238E27FC236}">
                <a16:creationId xmlns="" xmlns:a16="http://schemas.microsoft.com/office/drawing/2014/main" id="{4C3AF24F-54EF-415A-838F-A94984A80E54}"/>
              </a:ext>
            </a:extLst>
          </p:cNvPr>
          <p:cNvSpPr>
            <a:spLocks noGrp="1"/>
          </p:cNvSpPr>
          <p:nvPr>
            <p:ph sz="half" idx="2"/>
          </p:nvPr>
        </p:nvSpPr>
        <p:spPr>
          <a:xfrm>
            <a:off x="795593" y="2123622"/>
            <a:ext cx="5157787" cy="3684588"/>
          </a:xfrm>
        </p:spPr>
        <p:txBody>
          <a:bodyPr>
            <a:normAutofit fontScale="85000" lnSpcReduction="20000"/>
          </a:bodyPr>
          <a:lstStyle/>
          <a:p>
            <a:r>
              <a:rPr lang="en-US" dirty="0"/>
              <a:t>Quality of being believable or being worthy of trust</a:t>
            </a:r>
          </a:p>
          <a:p>
            <a:endParaRPr lang="en-US" sz="900" dirty="0"/>
          </a:p>
          <a:p>
            <a:r>
              <a:rPr lang="en-US" dirty="0"/>
              <a:t>Capacity to apply knowledge to a specific client situation</a:t>
            </a:r>
          </a:p>
          <a:p>
            <a:endParaRPr lang="en-US" sz="900" dirty="0"/>
          </a:p>
          <a:p>
            <a:r>
              <a:rPr lang="en-US" dirty="0"/>
              <a:t>Speak their language</a:t>
            </a:r>
          </a:p>
          <a:p>
            <a:endParaRPr lang="en-US" sz="900" dirty="0"/>
          </a:p>
          <a:p>
            <a:r>
              <a:rPr lang="en-US" dirty="0"/>
              <a:t>Transparency</a:t>
            </a:r>
          </a:p>
          <a:p>
            <a:endParaRPr lang="en-US" sz="900" dirty="0"/>
          </a:p>
          <a:p>
            <a:r>
              <a:rPr lang="en-US" dirty="0"/>
              <a:t>Collaborative and </a:t>
            </a:r>
          </a:p>
          <a:p>
            <a:pPr marL="0" indent="0">
              <a:buNone/>
            </a:pPr>
            <a:r>
              <a:rPr lang="en-US" dirty="0"/>
              <a:t>  long-term relationship</a:t>
            </a:r>
          </a:p>
          <a:p>
            <a:pPr marL="114300" indent="0">
              <a:buNone/>
            </a:pPr>
            <a:endParaRPr lang="en-US" dirty="0"/>
          </a:p>
        </p:txBody>
      </p:sp>
      <p:sp>
        <p:nvSpPr>
          <p:cNvPr id="6" name="Text Placeholder 5">
            <a:extLst>
              <a:ext uri="{FF2B5EF4-FFF2-40B4-BE49-F238E27FC236}">
                <a16:creationId xmlns="" xmlns:a16="http://schemas.microsoft.com/office/drawing/2014/main" id="{BACE7F72-948C-46B9-B564-78EE32100394}"/>
              </a:ext>
            </a:extLst>
          </p:cNvPr>
          <p:cNvSpPr>
            <a:spLocks noGrp="1"/>
          </p:cNvSpPr>
          <p:nvPr>
            <p:ph type="body" sz="quarter" idx="3"/>
          </p:nvPr>
        </p:nvSpPr>
        <p:spPr>
          <a:xfrm>
            <a:off x="6182749" y="1202641"/>
            <a:ext cx="5183188" cy="823912"/>
          </a:xfrm>
        </p:spPr>
        <p:txBody>
          <a:bodyPr/>
          <a:lstStyle/>
          <a:p>
            <a:r>
              <a:rPr lang="en-US" dirty="0">
                <a:solidFill>
                  <a:srgbClr val="0070C0"/>
                </a:solidFill>
              </a:rPr>
              <a:t>Self-Orientation “EQ”</a:t>
            </a:r>
          </a:p>
        </p:txBody>
      </p:sp>
      <p:sp>
        <p:nvSpPr>
          <p:cNvPr id="9" name="Content Placeholder 8">
            <a:extLst>
              <a:ext uri="{FF2B5EF4-FFF2-40B4-BE49-F238E27FC236}">
                <a16:creationId xmlns="" xmlns:a16="http://schemas.microsoft.com/office/drawing/2014/main" id="{FCF5123F-8B5D-44B7-A69D-BB3BF87E2204}"/>
              </a:ext>
            </a:extLst>
          </p:cNvPr>
          <p:cNvSpPr>
            <a:spLocks noGrp="1"/>
          </p:cNvSpPr>
          <p:nvPr>
            <p:ph sz="quarter" idx="4"/>
          </p:nvPr>
        </p:nvSpPr>
        <p:spPr>
          <a:xfrm>
            <a:off x="6172200" y="2123622"/>
            <a:ext cx="5183188" cy="4066041"/>
          </a:xfrm>
        </p:spPr>
        <p:txBody>
          <a:bodyPr>
            <a:normAutofit fontScale="92500" lnSpcReduction="20000"/>
          </a:bodyPr>
          <a:lstStyle/>
          <a:p>
            <a:r>
              <a:rPr lang="en-US" dirty="0"/>
              <a:t>Internal perception?</a:t>
            </a:r>
          </a:p>
          <a:p>
            <a:endParaRPr lang="en-US" sz="800" dirty="0"/>
          </a:p>
          <a:p>
            <a:r>
              <a:rPr lang="en-US" dirty="0"/>
              <a:t>See issues from the other person’s vantage point</a:t>
            </a:r>
          </a:p>
          <a:p>
            <a:pPr lvl="1"/>
            <a:r>
              <a:rPr lang="en-US" i="1" dirty="0"/>
              <a:t>Let me make sure that I understand you…</a:t>
            </a:r>
          </a:p>
          <a:p>
            <a:pPr lvl="1"/>
            <a:r>
              <a:rPr lang="en-US" i="1" dirty="0"/>
              <a:t>Tell me more about…</a:t>
            </a:r>
          </a:p>
          <a:p>
            <a:pPr lvl="1"/>
            <a:r>
              <a:rPr lang="en-US" i="1" dirty="0"/>
              <a:t>If I understand where you are coming from before I comment, you believe….</a:t>
            </a:r>
          </a:p>
          <a:p>
            <a:pPr lvl="1"/>
            <a:endParaRPr lang="en-US" sz="800" i="1" dirty="0"/>
          </a:p>
          <a:p>
            <a:r>
              <a:rPr lang="en-US" dirty="0"/>
              <a:t>Listen and Frame</a:t>
            </a:r>
          </a:p>
          <a:p>
            <a:endParaRPr lang="en-US" sz="800" dirty="0"/>
          </a:p>
          <a:p>
            <a:r>
              <a:rPr lang="en-US" dirty="0"/>
              <a:t>Consider options</a:t>
            </a:r>
          </a:p>
          <a:p>
            <a:endParaRPr lang="en-US" dirty="0"/>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 xmlns:a16="http://schemas.microsoft.com/office/drawing/2014/main" id="{378F0C94-87A0-469A-A0BA-268335B69969}"/>
              </a:ext>
            </a:extLst>
          </p:cNvPr>
          <p:cNvSpPr txBox="1"/>
          <p:nvPr/>
        </p:nvSpPr>
        <p:spPr>
          <a:xfrm>
            <a:off x="304800" y="6553199"/>
            <a:ext cx="6553200" cy="246221"/>
          </a:xfrm>
          <a:prstGeom prst="rect">
            <a:avLst/>
          </a:prstGeom>
          <a:noFill/>
        </p:spPr>
        <p:txBody>
          <a:bodyPr wrap="square" rtlCol="0">
            <a:spAutoFit/>
          </a:bodyPr>
          <a:lstStyle/>
          <a:p>
            <a:r>
              <a:rPr lang="en-US" sz="1000" dirty="0">
                <a:latin typeface="Arial" pitchFamily="34" charset="0"/>
                <a:cs typeface="Arial" pitchFamily="34" charset="0"/>
              </a:rPr>
              <a:t>Source: </a:t>
            </a:r>
            <a:r>
              <a:rPr lang="en-US" sz="1000" i="1" dirty="0">
                <a:latin typeface="Arial" pitchFamily="34" charset="0"/>
                <a:cs typeface="Arial" pitchFamily="34" charset="0"/>
              </a:rPr>
              <a:t>Trust Me, I’m from HR/IT/Legal/Finance, C. Green, 2010, </a:t>
            </a:r>
            <a:r>
              <a:rPr lang="en-US" sz="1000" i="1" dirty="0">
                <a:latin typeface="Arial" pitchFamily="34" charset="0"/>
                <a:cs typeface="Arial" pitchFamily="34" charset="0"/>
                <a:hlinkClick r:id="rId3"/>
              </a:rPr>
              <a:t>www.trustedadvisor.com</a:t>
            </a:r>
            <a:r>
              <a:rPr lang="en-US" sz="1000" i="1" dirty="0">
                <a:latin typeface="Arial" pitchFamily="34" charset="0"/>
                <a:cs typeface="Arial" pitchFamily="34" charset="0"/>
              </a:rPr>
              <a:t>, </a:t>
            </a:r>
            <a:r>
              <a:rPr lang="en-US" sz="1000" dirty="0">
                <a:latin typeface="Arial" pitchFamily="34" charset="0"/>
                <a:cs typeface="Arial" pitchFamily="34" charset="0"/>
              </a:rPr>
              <a:t>as adapted</a:t>
            </a:r>
          </a:p>
        </p:txBody>
      </p:sp>
    </p:spTree>
    <p:extLst>
      <p:ext uri="{BB962C8B-B14F-4D97-AF65-F5344CB8AC3E}">
        <p14:creationId xmlns:p14="http://schemas.microsoft.com/office/powerpoint/2010/main" val="2924730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548640"/>
            <a:ext cx="8553158" cy="829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p:txBody>
          <a:bodyPr>
            <a:normAutofit/>
          </a:bodyPr>
          <a:lstStyle/>
          <a:p>
            <a:r>
              <a:rPr lang="en-US" sz="4000" b="1" dirty="0">
                <a:solidFill>
                  <a:schemeClr val="bg1"/>
                </a:solidFill>
              </a:rPr>
              <a:t>Why We Need Each Other</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6" y="1378634"/>
            <a:ext cx="11240086" cy="51340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14">
            <a:extLst>
              <a:ext uri="{FF2B5EF4-FFF2-40B4-BE49-F238E27FC236}">
                <a16:creationId xmlns="" xmlns:a16="http://schemas.microsoft.com/office/drawing/2014/main" id="{A44B92FC-5A3E-477A-996F-2BE5685933B4}"/>
              </a:ext>
            </a:extLst>
          </p:cNvPr>
          <p:cNvSpPr>
            <a:spLocks noGrp="1"/>
          </p:cNvSpPr>
          <p:nvPr>
            <p:ph idx="1"/>
          </p:nvPr>
        </p:nvSpPr>
        <p:spPr>
          <a:xfrm>
            <a:off x="640081" y="1534661"/>
            <a:ext cx="11113475" cy="5134073"/>
          </a:xfrm>
        </p:spPr>
        <p:txBody>
          <a:bodyPr>
            <a:normAutofit fontScale="62500" lnSpcReduction="20000"/>
          </a:bodyPr>
          <a:lstStyle/>
          <a:p>
            <a:pPr marL="0" indent="0">
              <a:buNone/>
            </a:pPr>
            <a:r>
              <a:rPr lang="en-US" sz="3800" dirty="0"/>
              <a:t>I try, try, try and fail. </a:t>
            </a:r>
            <a:r>
              <a:rPr lang="en-US" sz="3800" dirty="0" smtClean="0"/>
              <a:t>Only </a:t>
            </a:r>
            <a:r>
              <a:rPr lang="en-US" sz="3800" dirty="0"/>
              <a:t>then will I learn and improve the way to do things. </a:t>
            </a:r>
          </a:p>
          <a:p>
            <a:endParaRPr lang="en-US" sz="3800" dirty="0"/>
          </a:p>
          <a:p>
            <a:pPr marL="0" indent="0">
              <a:buNone/>
            </a:pPr>
            <a:r>
              <a:rPr lang="en-US" sz="3800" dirty="0"/>
              <a:t>I go, go, go and trip.  I stand up, brush off my knees, look back at what I tripped over so I know what to look out for in the future. </a:t>
            </a:r>
            <a:r>
              <a:rPr lang="en-US" sz="3800" dirty="0" smtClean="0"/>
              <a:t>Now </a:t>
            </a:r>
            <a:r>
              <a:rPr lang="en-US" sz="3800" dirty="0"/>
              <a:t>I don't have to trip over those things again. </a:t>
            </a:r>
          </a:p>
          <a:p>
            <a:endParaRPr lang="en-US" sz="3800" dirty="0"/>
          </a:p>
          <a:p>
            <a:pPr marL="0" indent="0">
              <a:buNone/>
            </a:pPr>
            <a:r>
              <a:rPr lang="en-US" sz="3800" dirty="0"/>
              <a:t>I run faster and faster and faster, then miss my turn and have to go back and try again. </a:t>
            </a:r>
            <a:r>
              <a:rPr lang="en-US" sz="3800" dirty="0" smtClean="0"/>
              <a:t>But </a:t>
            </a:r>
            <a:r>
              <a:rPr lang="en-US" sz="3800" dirty="0"/>
              <a:t>now I know what signs to look for to keep me moving in right direction.  </a:t>
            </a:r>
          </a:p>
          <a:p>
            <a:endParaRPr lang="en-US" sz="3800" dirty="0"/>
          </a:p>
          <a:p>
            <a:pPr marL="0" indent="0">
              <a:buNone/>
            </a:pPr>
            <a:r>
              <a:rPr lang="en-US" sz="3800" dirty="0"/>
              <a:t>I go alone, alone, alone until I find someone on the same path and we decide to run together. I </a:t>
            </a:r>
            <a:r>
              <a:rPr lang="en-US" sz="3800" dirty="0" smtClean="0"/>
              <a:t>share </a:t>
            </a:r>
            <a:r>
              <a:rPr lang="en-US" sz="3800" dirty="0"/>
              <a:t>all my falls, trips and missed turns so they can benefit from my effort. They tell me about all their falls, trips and missed opportunities so I can learn from their experiences.</a:t>
            </a:r>
          </a:p>
          <a:p>
            <a:endParaRPr lang="en-US" sz="3800" dirty="0"/>
          </a:p>
          <a:p>
            <a:pPr marL="0" indent="0">
              <a:buNone/>
            </a:pPr>
            <a:r>
              <a:rPr lang="en-US" sz="3800" dirty="0"/>
              <a:t>Then together, we can run faster, straighter and more confidently to the place we want to go.</a:t>
            </a:r>
          </a:p>
          <a:p>
            <a:endParaRPr lang="en-US" dirty="0"/>
          </a:p>
        </p:txBody>
      </p:sp>
      <p:sp>
        <p:nvSpPr>
          <p:cNvPr id="16" name="TextBox 15">
            <a:extLst>
              <a:ext uri="{FF2B5EF4-FFF2-40B4-BE49-F238E27FC236}">
                <a16:creationId xmlns="" xmlns:a16="http://schemas.microsoft.com/office/drawing/2014/main" id="{3FC50B75-53A4-456A-9384-8FB5F748F76D}"/>
              </a:ext>
            </a:extLst>
          </p:cNvPr>
          <p:cNvSpPr txBox="1"/>
          <p:nvPr/>
        </p:nvSpPr>
        <p:spPr>
          <a:xfrm>
            <a:off x="152400" y="6600110"/>
            <a:ext cx="7086600" cy="246221"/>
          </a:xfrm>
          <a:prstGeom prst="rect">
            <a:avLst/>
          </a:prstGeom>
          <a:noFill/>
        </p:spPr>
        <p:txBody>
          <a:bodyPr wrap="square" rtlCol="0">
            <a:spAutoFit/>
          </a:bodyPr>
          <a:lstStyle/>
          <a:p>
            <a:r>
              <a:rPr lang="en-US" sz="1000" dirty="0"/>
              <a:t>Source: http://blog.startwithwhy.com/</a:t>
            </a:r>
          </a:p>
        </p:txBody>
      </p:sp>
    </p:spTree>
    <p:extLst>
      <p:ext uri="{BB962C8B-B14F-4D97-AF65-F5344CB8AC3E}">
        <p14:creationId xmlns:p14="http://schemas.microsoft.com/office/powerpoint/2010/main" val="3675939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30252D-2B56-477B-94D1-011F6B04836E}"/>
              </a:ext>
            </a:extLst>
          </p:cNvPr>
          <p:cNvSpPr>
            <a:spLocks noGrp="1"/>
          </p:cNvSpPr>
          <p:nvPr>
            <p:ph type="title"/>
          </p:nvPr>
        </p:nvSpPr>
        <p:spPr/>
        <p:txBody>
          <a:bodyPr/>
          <a:lstStyle/>
          <a:p>
            <a:r>
              <a:rPr lang="en-US" dirty="0">
                <a:solidFill>
                  <a:srgbClr val="0070C0"/>
                </a:solidFill>
              </a:rPr>
              <a:t>Agenda</a:t>
            </a:r>
          </a:p>
        </p:txBody>
      </p:sp>
      <p:sp>
        <p:nvSpPr>
          <p:cNvPr id="3" name="Content Placeholder 2">
            <a:extLst>
              <a:ext uri="{FF2B5EF4-FFF2-40B4-BE49-F238E27FC236}">
                <a16:creationId xmlns="" xmlns:a16="http://schemas.microsoft.com/office/drawing/2014/main" id="{C1B3F76A-1B92-404F-BA38-25DA5ADF8299}"/>
              </a:ext>
            </a:extLst>
          </p:cNvPr>
          <p:cNvSpPr>
            <a:spLocks noGrp="1"/>
          </p:cNvSpPr>
          <p:nvPr>
            <p:ph idx="1"/>
          </p:nvPr>
        </p:nvSpPr>
        <p:spPr>
          <a:xfrm>
            <a:off x="838200" y="1431729"/>
            <a:ext cx="10515600" cy="4351338"/>
          </a:xfrm>
        </p:spPr>
        <p:txBody>
          <a:bodyPr>
            <a:normAutofit lnSpcReduction="10000"/>
          </a:bodyPr>
          <a:lstStyle/>
          <a:p>
            <a:r>
              <a:rPr lang="en-US" dirty="0"/>
              <a:t>Why leading with purpose matters.</a:t>
            </a:r>
          </a:p>
          <a:p>
            <a:endParaRPr lang="en-US" dirty="0"/>
          </a:p>
          <a:p>
            <a:r>
              <a:rPr lang="en-US" dirty="0"/>
              <a:t>Understanding </a:t>
            </a:r>
            <a:r>
              <a:rPr lang="en-US" dirty="0" smtClean="0"/>
              <a:t>life stories </a:t>
            </a:r>
            <a:r>
              <a:rPr lang="en-US" dirty="0"/>
              <a:t>and challenges impact </a:t>
            </a:r>
            <a:r>
              <a:rPr lang="en-US" dirty="0" smtClean="0"/>
              <a:t>leadership </a:t>
            </a:r>
            <a:r>
              <a:rPr lang="en-US" dirty="0"/>
              <a:t>purpose.</a:t>
            </a:r>
          </a:p>
          <a:p>
            <a:endParaRPr lang="en-US" dirty="0"/>
          </a:p>
          <a:p>
            <a:r>
              <a:rPr lang="en-US" dirty="0"/>
              <a:t>The role purpose plays in leading others and organizations</a:t>
            </a:r>
            <a:r>
              <a:rPr lang="en-US" sz="2400" dirty="0"/>
              <a:t>.</a:t>
            </a:r>
          </a:p>
          <a:p>
            <a:endParaRPr lang="en-US" dirty="0"/>
          </a:p>
          <a:p>
            <a:r>
              <a:rPr lang="en-US" dirty="0"/>
              <a:t>Inspiring others and bring them along on the journey.</a:t>
            </a:r>
          </a:p>
          <a:p>
            <a:endParaRPr lang="en-US" dirty="0"/>
          </a:p>
          <a:p>
            <a:r>
              <a:rPr lang="en-US" dirty="0"/>
              <a:t>Tips to build trust with colleagues and employees.</a:t>
            </a:r>
          </a:p>
          <a:p>
            <a:pPr marL="457200" lvl="1" indent="0">
              <a:buNone/>
            </a:pPr>
            <a:endParaRPr lang="en-US" dirty="0"/>
          </a:p>
          <a:p>
            <a:endParaRPr lang="en-US" dirty="0"/>
          </a:p>
        </p:txBody>
      </p:sp>
    </p:spTree>
    <p:extLst>
      <p:ext uri="{BB962C8B-B14F-4D97-AF65-F5344CB8AC3E}">
        <p14:creationId xmlns:p14="http://schemas.microsoft.com/office/powerpoint/2010/main" val="114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65BE95-4476-430A-80BB-CD0E44C7F909}"/>
              </a:ext>
            </a:extLst>
          </p:cNvPr>
          <p:cNvSpPr>
            <a:spLocks noGrp="1"/>
          </p:cNvSpPr>
          <p:nvPr>
            <p:ph type="title"/>
          </p:nvPr>
        </p:nvSpPr>
        <p:spPr/>
        <p:txBody>
          <a:bodyPr/>
          <a:lstStyle/>
          <a:p>
            <a:r>
              <a:rPr lang="en-US" dirty="0">
                <a:solidFill>
                  <a:srgbClr val="0070C0"/>
                </a:solidFill>
              </a:rPr>
              <a:t>Suggested Resources</a:t>
            </a:r>
          </a:p>
        </p:txBody>
      </p:sp>
      <p:sp>
        <p:nvSpPr>
          <p:cNvPr id="3" name="Content Placeholder 2">
            <a:extLst>
              <a:ext uri="{FF2B5EF4-FFF2-40B4-BE49-F238E27FC236}">
                <a16:creationId xmlns="" xmlns:a16="http://schemas.microsoft.com/office/drawing/2014/main" id="{D05213A3-1917-435F-A339-57FCE6151AAC}"/>
              </a:ext>
            </a:extLst>
          </p:cNvPr>
          <p:cNvSpPr>
            <a:spLocks noGrp="1"/>
          </p:cNvSpPr>
          <p:nvPr>
            <p:ph idx="1"/>
          </p:nvPr>
        </p:nvSpPr>
        <p:spPr/>
        <p:txBody>
          <a:bodyPr>
            <a:normAutofit/>
          </a:bodyPr>
          <a:lstStyle/>
          <a:p>
            <a:r>
              <a:rPr lang="en-US" dirty="0"/>
              <a:t>Beverly Kaye Books: </a:t>
            </a:r>
            <a:r>
              <a:rPr lang="en-US" i="1" dirty="0"/>
              <a:t>Help them Grow or Watch Them G</a:t>
            </a:r>
            <a:r>
              <a:rPr lang="en-US" dirty="0"/>
              <a:t>o and </a:t>
            </a:r>
            <a:r>
              <a:rPr lang="en-US" i="1" dirty="0" err="1"/>
              <a:t>Love’Em</a:t>
            </a:r>
            <a:r>
              <a:rPr lang="en-US" i="1" dirty="0"/>
              <a:t> or </a:t>
            </a:r>
            <a:r>
              <a:rPr lang="en-US" i="1" dirty="0" err="1"/>
              <a:t>Lose’Em</a:t>
            </a:r>
            <a:r>
              <a:rPr lang="en-US" i="1" dirty="0"/>
              <a:t>: Getting Good People To Stay</a:t>
            </a:r>
          </a:p>
          <a:p>
            <a:endParaRPr lang="en-US" i="1" dirty="0"/>
          </a:p>
          <a:p>
            <a:r>
              <a:rPr lang="en-US" i="1" dirty="0"/>
              <a:t>Start with Why: How Great Leaders Inspire Everyone to Take Action, </a:t>
            </a:r>
            <a:r>
              <a:rPr lang="en-US" dirty="0"/>
              <a:t>Simon Sinek</a:t>
            </a:r>
          </a:p>
          <a:p>
            <a:endParaRPr lang="en-US" i="1" dirty="0"/>
          </a:p>
          <a:p>
            <a:r>
              <a:rPr lang="en-US" i="1" dirty="0"/>
              <a:t>The Trust Edge: </a:t>
            </a:r>
            <a:r>
              <a:rPr lang="en-US" dirty="0"/>
              <a:t>David </a:t>
            </a:r>
            <a:r>
              <a:rPr lang="en-US" dirty="0" err="1"/>
              <a:t>Horsager</a:t>
            </a:r>
            <a:endParaRPr lang="en-US" dirty="0"/>
          </a:p>
          <a:p>
            <a:pPr marL="0" indent="0">
              <a:buNone/>
            </a:pPr>
            <a:endParaRPr lang="en-US" i="1" dirty="0"/>
          </a:p>
        </p:txBody>
      </p:sp>
    </p:spTree>
    <p:extLst>
      <p:ext uri="{BB962C8B-B14F-4D97-AF65-F5344CB8AC3E}">
        <p14:creationId xmlns:p14="http://schemas.microsoft.com/office/powerpoint/2010/main" val="388983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CE451E0-021F-45B0-9723-C49D3F5252EC}"/>
              </a:ext>
            </a:extLst>
          </p:cNvPr>
          <p:cNvSpPr>
            <a:spLocks noGrp="1"/>
          </p:cNvSpPr>
          <p:nvPr>
            <p:ph type="title"/>
          </p:nvPr>
        </p:nvSpPr>
        <p:spPr>
          <a:xfrm>
            <a:off x="683456" y="2587821"/>
            <a:ext cx="10515600" cy="1325563"/>
          </a:xfrm>
        </p:spPr>
        <p:txBody>
          <a:bodyPr/>
          <a:lstStyle/>
          <a:p>
            <a:pPr algn="ctr"/>
            <a:r>
              <a:rPr lang="en-US" dirty="0">
                <a:solidFill>
                  <a:srgbClr val="0070C0"/>
                </a:solidFill>
              </a:rPr>
              <a:t>Purpose Driven Leadership</a:t>
            </a:r>
          </a:p>
        </p:txBody>
      </p:sp>
    </p:spTree>
    <p:extLst>
      <p:ext uri="{BB962C8B-B14F-4D97-AF65-F5344CB8AC3E}">
        <p14:creationId xmlns:p14="http://schemas.microsoft.com/office/powerpoint/2010/main" val="332478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AA3638A-DE9D-4C4F-AFC0-8EE5A834E586}"/>
              </a:ext>
            </a:extLst>
          </p:cNvPr>
          <p:cNvSpPr/>
          <p:nvPr/>
        </p:nvSpPr>
        <p:spPr>
          <a:xfrm>
            <a:off x="1083212" y="4723180"/>
            <a:ext cx="9833317" cy="8616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DB2F0670-DEE9-4B08-96BA-2FC4813DD2CD}"/>
              </a:ext>
            </a:extLst>
          </p:cNvPr>
          <p:cNvSpPr/>
          <p:nvPr/>
        </p:nvSpPr>
        <p:spPr>
          <a:xfrm>
            <a:off x="576774" y="450166"/>
            <a:ext cx="9158069"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576773" y="276566"/>
            <a:ext cx="10515600" cy="1325563"/>
          </a:xfrm>
        </p:spPr>
        <p:txBody>
          <a:bodyPr>
            <a:normAutofit/>
          </a:bodyPr>
          <a:lstStyle/>
          <a:p>
            <a:r>
              <a:rPr lang="en-US" sz="4000" b="1" dirty="0">
                <a:solidFill>
                  <a:schemeClr val="bg1"/>
                </a:solidFill>
              </a:rPr>
              <a:t>What is Purpose Driven Leadership?</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ontent Placeholder 2">
            <a:extLst>
              <a:ext uri="{FF2B5EF4-FFF2-40B4-BE49-F238E27FC236}">
                <a16:creationId xmlns="" xmlns:a16="http://schemas.microsoft.com/office/drawing/2014/main" id="{B34FA1D3-E51A-4320-AA16-6C45C6D37931}"/>
              </a:ext>
            </a:extLst>
          </p:cNvPr>
          <p:cNvGraphicFramePr>
            <a:graphicFrameLocks noGrp="1"/>
          </p:cNvGraphicFramePr>
          <p:nvPr>
            <p:ph idx="1"/>
            <p:extLst>
              <p:ext uri="{D42A27DB-BD31-4B8C-83A1-F6EECF244321}">
                <p14:modId xmlns:p14="http://schemas.microsoft.com/office/powerpoint/2010/main" val="63243205"/>
              </p:ext>
            </p:extLst>
          </p:nvPr>
        </p:nvGraphicFramePr>
        <p:xfrm>
          <a:off x="576773" y="1378634"/>
          <a:ext cx="11211949" cy="2942224"/>
        </p:xfrm>
        <a:graphic>
          <a:graphicData uri="http://schemas.openxmlformats.org/drawingml/2006/table">
            <a:tbl>
              <a:tblPr firstRow="1" bandRow="1">
                <a:tableStyleId>{21E4AEA4-8DFA-4A89-87EB-49C32662AFE0}</a:tableStyleId>
              </a:tblPr>
              <a:tblGrid>
                <a:gridCol w="2942421">
                  <a:extLst>
                    <a:ext uri="{9D8B030D-6E8A-4147-A177-3AD203B41FA5}">
                      <a16:colId xmlns="" xmlns:a16="http://schemas.microsoft.com/office/drawing/2014/main" val="1921042868"/>
                    </a:ext>
                  </a:extLst>
                </a:gridCol>
                <a:gridCol w="8269528">
                  <a:extLst>
                    <a:ext uri="{9D8B030D-6E8A-4147-A177-3AD203B41FA5}">
                      <a16:colId xmlns="" xmlns:a16="http://schemas.microsoft.com/office/drawing/2014/main" val="2639616320"/>
                    </a:ext>
                  </a:extLst>
                </a:gridCol>
              </a:tblGrid>
              <a:tr h="384226">
                <a:tc gridSpan="2">
                  <a:txBody>
                    <a:bodyPr/>
                    <a:lstStyle/>
                    <a:p>
                      <a:endParaRPr lang="en-US" dirty="0"/>
                    </a:p>
                  </a:txBody>
                  <a:tcPr/>
                </a:tc>
                <a:tc hMerge="1">
                  <a:txBody>
                    <a:bodyPr/>
                    <a:lstStyle/>
                    <a:p>
                      <a:endParaRPr lang="en-US"/>
                    </a:p>
                  </a:txBody>
                  <a:tcPr/>
                </a:tc>
                <a:extLst>
                  <a:ext uri="{0D108BD9-81ED-4DB2-BD59-A6C34878D82A}">
                    <a16:rowId xmlns="" xmlns:a16="http://schemas.microsoft.com/office/drawing/2014/main" val="2499924152"/>
                  </a:ext>
                </a:extLst>
              </a:tr>
              <a:tr h="1231629">
                <a:tc>
                  <a:txBody>
                    <a:bodyPr/>
                    <a:lstStyle/>
                    <a:p>
                      <a:r>
                        <a:rPr lang="en-US" sz="2400" dirty="0"/>
                        <a:t>Academics</a:t>
                      </a:r>
                    </a:p>
                  </a:txBody>
                  <a:tcPr/>
                </a:tc>
                <a:tc>
                  <a:txBody>
                    <a:bodyPr/>
                    <a:lstStyle/>
                    <a:p>
                      <a:r>
                        <a:rPr lang="en-US" sz="2400" dirty="0"/>
                        <a:t>State that an executive’s most important role is to be a steward of the organization’s purpose.</a:t>
                      </a:r>
                    </a:p>
                    <a:p>
                      <a:endParaRPr lang="en-US" sz="2400" dirty="0"/>
                    </a:p>
                  </a:txBody>
                  <a:tcPr/>
                </a:tc>
                <a:extLst>
                  <a:ext uri="{0D108BD9-81ED-4DB2-BD59-A6C34878D82A}">
                    <a16:rowId xmlns="" xmlns:a16="http://schemas.microsoft.com/office/drawing/2014/main" val="2359015689"/>
                  </a:ext>
                </a:extLst>
              </a:tr>
              <a:tr h="852666">
                <a:tc>
                  <a:txBody>
                    <a:bodyPr/>
                    <a:lstStyle/>
                    <a:p>
                      <a:r>
                        <a:rPr lang="en-US" sz="2400" dirty="0"/>
                        <a:t>Business Experts</a:t>
                      </a:r>
                    </a:p>
                  </a:txBody>
                  <a:tcPr/>
                </a:tc>
                <a:tc>
                  <a:txBody>
                    <a:bodyPr/>
                    <a:lstStyle/>
                    <a:p>
                      <a:r>
                        <a:rPr lang="en-US" sz="2400" dirty="0"/>
                        <a:t>State that purpose is a key to exceptional performance.</a:t>
                      </a:r>
                    </a:p>
                    <a:p>
                      <a:endParaRPr lang="en-US" sz="2400" dirty="0"/>
                    </a:p>
                  </a:txBody>
                  <a:tcPr/>
                </a:tc>
                <a:extLst>
                  <a:ext uri="{0D108BD9-81ED-4DB2-BD59-A6C34878D82A}">
                    <a16:rowId xmlns="" xmlns:a16="http://schemas.microsoft.com/office/drawing/2014/main" val="2273691343"/>
                  </a:ext>
                </a:extLst>
              </a:tr>
              <a:tr h="473703">
                <a:tc>
                  <a:txBody>
                    <a:bodyPr/>
                    <a:lstStyle/>
                    <a:p>
                      <a:r>
                        <a:rPr lang="en-US" sz="2400" dirty="0"/>
                        <a:t>Psychologists</a:t>
                      </a:r>
                    </a:p>
                  </a:txBody>
                  <a:tcPr/>
                </a:tc>
                <a:tc>
                  <a:txBody>
                    <a:bodyPr/>
                    <a:lstStyle/>
                    <a:p>
                      <a:r>
                        <a:rPr lang="en-US" sz="2400" dirty="0"/>
                        <a:t>Describe it as the pathway to greater well-being.</a:t>
                      </a:r>
                    </a:p>
                  </a:txBody>
                  <a:tcPr/>
                </a:tc>
                <a:extLst>
                  <a:ext uri="{0D108BD9-81ED-4DB2-BD59-A6C34878D82A}">
                    <a16:rowId xmlns="" xmlns:a16="http://schemas.microsoft.com/office/drawing/2014/main" val="2476062636"/>
                  </a:ext>
                </a:extLst>
              </a:tr>
            </a:tbl>
          </a:graphicData>
        </a:graphic>
      </p:graphicFrame>
      <p:sp>
        <p:nvSpPr>
          <p:cNvPr id="9" name="TextBox 8">
            <a:extLst>
              <a:ext uri="{FF2B5EF4-FFF2-40B4-BE49-F238E27FC236}">
                <a16:creationId xmlns="" xmlns:a16="http://schemas.microsoft.com/office/drawing/2014/main" id="{37C1F801-FB33-4B1C-8EAD-327B4CF818E7}"/>
              </a:ext>
            </a:extLst>
          </p:cNvPr>
          <p:cNvSpPr txBox="1"/>
          <p:nvPr/>
        </p:nvSpPr>
        <p:spPr>
          <a:xfrm>
            <a:off x="0" y="6476999"/>
            <a:ext cx="8991600" cy="276999"/>
          </a:xfrm>
          <a:prstGeom prst="rect">
            <a:avLst/>
          </a:prstGeom>
          <a:noFill/>
        </p:spPr>
        <p:txBody>
          <a:bodyPr wrap="square" rtlCol="0">
            <a:spAutoFit/>
          </a:bodyPr>
          <a:lstStyle/>
          <a:p>
            <a:pPr defTabSz="457200"/>
            <a:r>
              <a:rPr lang="en-US" sz="1200" dirty="0">
                <a:latin typeface="Corbel" panose="020B0503020204020204"/>
              </a:rPr>
              <a:t>Source: From Purpose to Impact, Harvard Business Review, May 2014</a:t>
            </a:r>
          </a:p>
        </p:txBody>
      </p:sp>
      <p:sp>
        <p:nvSpPr>
          <p:cNvPr id="6" name="TextBox 5">
            <a:extLst>
              <a:ext uri="{FF2B5EF4-FFF2-40B4-BE49-F238E27FC236}">
                <a16:creationId xmlns="" xmlns:a16="http://schemas.microsoft.com/office/drawing/2014/main" id="{1D31E4AA-7FBE-42B9-B128-02DF25A4283C}"/>
              </a:ext>
            </a:extLst>
          </p:cNvPr>
          <p:cNvSpPr txBox="1"/>
          <p:nvPr/>
        </p:nvSpPr>
        <p:spPr>
          <a:xfrm>
            <a:off x="1135964" y="4723180"/>
            <a:ext cx="9397218" cy="830997"/>
          </a:xfrm>
          <a:prstGeom prst="rect">
            <a:avLst/>
          </a:prstGeom>
          <a:noFill/>
        </p:spPr>
        <p:txBody>
          <a:bodyPr wrap="square" rtlCol="0">
            <a:spAutoFit/>
          </a:bodyPr>
          <a:lstStyle/>
          <a:p>
            <a:pPr algn="ctr"/>
            <a:r>
              <a:rPr lang="en-US" sz="2400" dirty="0"/>
              <a:t>Now being recognized as the single most important developmental task you can undertake as a leader.</a:t>
            </a:r>
          </a:p>
        </p:txBody>
      </p:sp>
    </p:spTree>
    <p:extLst>
      <p:ext uri="{BB962C8B-B14F-4D97-AF65-F5344CB8AC3E}">
        <p14:creationId xmlns:p14="http://schemas.microsoft.com/office/powerpoint/2010/main" val="58112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450166"/>
            <a:ext cx="9158069"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576773" y="276566"/>
            <a:ext cx="10515600" cy="1325563"/>
          </a:xfrm>
        </p:spPr>
        <p:txBody>
          <a:bodyPr>
            <a:normAutofit/>
          </a:bodyPr>
          <a:lstStyle/>
          <a:p>
            <a:r>
              <a:rPr lang="en-US" sz="4000" b="1" dirty="0">
                <a:solidFill>
                  <a:schemeClr val="bg1"/>
                </a:solidFill>
              </a:rPr>
              <a:t>What is Purpose Driven Leadership?</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ontent Placeholder 2">
            <a:extLst>
              <a:ext uri="{FF2B5EF4-FFF2-40B4-BE49-F238E27FC236}">
                <a16:creationId xmlns="" xmlns:a16="http://schemas.microsoft.com/office/drawing/2014/main" id="{B34FA1D3-E51A-4320-AA16-6C45C6D37931}"/>
              </a:ext>
            </a:extLst>
          </p:cNvPr>
          <p:cNvGraphicFramePr>
            <a:graphicFrameLocks noGrp="1"/>
          </p:cNvGraphicFramePr>
          <p:nvPr>
            <p:ph idx="1"/>
            <p:extLst>
              <p:ext uri="{D42A27DB-BD31-4B8C-83A1-F6EECF244321}">
                <p14:modId xmlns:p14="http://schemas.microsoft.com/office/powerpoint/2010/main" val="453911174"/>
              </p:ext>
            </p:extLst>
          </p:nvPr>
        </p:nvGraphicFramePr>
        <p:xfrm>
          <a:off x="576773" y="1378634"/>
          <a:ext cx="11211951" cy="4696045"/>
        </p:xfrm>
        <a:graphic>
          <a:graphicData uri="http://schemas.openxmlformats.org/drawingml/2006/table">
            <a:tbl>
              <a:tblPr firstRow="1" bandRow="1">
                <a:tableStyleId>{21E4AEA4-8DFA-4A89-87EB-49C32662AFE0}</a:tableStyleId>
              </a:tblPr>
              <a:tblGrid>
                <a:gridCol w="11211951">
                  <a:extLst>
                    <a:ext uri="{9D8B030D-6E8A-4147-A177-3AD203B41FA5}">
                      <a16:colId xmlns="" xmlns:a16="http://schemas.microsoft.com/office/drawing/2014/main" val="1921042868"/>
                    </a:ext>
                  </a:extLst>
                </a:gridCol>
              </a:tblGrid>
              <a:tr h="380479">
                <a:tc>
                  <a:txBody>
                    <a:bodyPr/>
                    <a:lstStyle/>
                    <a:p>
                      <a:endParaRPr lang="en-US" dirty="0"/>
                    </a:p>
                  </a:txBody>
                  <a:tcPr/>
                </a:tc>
                <a:extLst>
                  <a:ext uri="{0D108BD9-81ED-4DB2-BD59-A6C34878D82A}">
                    <a16:rowId xmlns="" xmlns:a16="http://schemas.microsoft.com/office/drawing/2014/main" val="2499924152"/>
                  </a:ext>
                </a:extLst>
              </a:tr>
              <a:tr h="469083">
                <a:tc>
                  <a:txBody>
                    <a:bodyPr/>
                    <a:lstStyle/>
                    <a:p>
                      <a:r>
                        <a:rPr lang="en-US" sz="2400" dirty="0" smtClean="0"/>
                        <a:t>It </a:t>
                      </a:r>
                      <a:r>
                        <a:rPr lang="en-US" sz="2400" dirty="0"/>
                        <a:t>represents who you are and what makes you distinctive. </a:t>
                      </a:r>
                    </a:p>
                  </a:txBody>
                  <a:tcPr/>
                </a:tc>
                <a:extLst>
                  <a:ext uri="{0D108BD9-81ED-4DB2-BD59-A6C34878D82A}">
                    <a16:rowId xmlns="" xmlns:a16="http://schemas.microsoft.com/office/drawing/2014/main" val="3625053878"/>
                  </a:ext>
                </a:extLst>
              </a:tr>
              <a:tr h="844350">
                <a:tc>
                  <a:txBody>
                    <a:bodyPr/>
                    <a:lstStyle/>
                    <a:p>
                      <a:r>
                        <a:rPr lang="en-US" sz="2400" dirty="0"/>
                        <a:t>Your purpose is your brand. What </a:t>
                      </a:r>
                      <a:r>
                        <a:rPr lang="en-US" sz="2400" dirty="0" smtClean="0"/>
                        <a:t>you are </a:t>
                      </a:r>
                      <a:r>
                        <a:rPr lang="en-US" sz="2400" dirty="0"/>
                        <a:t>driven to achieve, the magic that makes you tick.</a:t>
                      </a:r>
                    </a:p>
                  </a:txBody>
                  <a:tcPr/>
                </a:tc>
                <a:extLst>
                  <a:ext uri="{0D108BD9-81ED-4DB2-BD59-A6C34878D82A}">
                    <a16:rowId xmlns="" xmlns:a16="http://schemas.microsoft.com/office/drawing/2014/main" val="3337155841"/>
                  </a:ext>
                </a:extLst>
              </a:tr>
              <a:tr h="844350">
                <a:tc>
                  <a:txBody>
                    <a:bodyPr/>
                    <a:lstStyle/>
                    <a:p>
                      <a:r>
                        <a:rPr lang="en-US" sz="2400" dirty="0"/>
                        <a:t>It is NOT what you do, it is HOW you do </a:t>
                      </a:r>
                      <a:r>
                        <a:rPr lang="en-US" sz="2400" dirty="0" smtClean="0"/>
                        <a:t>the </a:t>
                      </a:r>
                      <a:r>
                        <a:rPr lang="en-US" sz="2400" dirty="0"/>
                        <a:t>job and WHY – the strengths and passions you bring to the table no matter what your position in the bank. </a:t>
                      </a:r>
                    </a:p>
                  </a:txBody>
                  <a:tcPr/>
                </a:tc>
                <a:extLst>
                  <a:ext uri="{0D108BD9-81ED-4DB2-BD59-A6C34878D82A}">
                    <a16:rowId xmlns="" xmlns:a16="http://schemas.microsoft.com/office/drawing/2014/main" val="2756377965"/>
                  </a:ext>
                </a:extLst>
              </a:tr>
              <a:tr h="844350">
                <a:tc>
                  <a:txBody>
                    <a:bodyPr/>
                    <a:lstStyle/>
                    <a:p>
                      <a:r>
                        <a:rPr lang="en-US" sz="2400" dirty="0"/>
                        <a:t>At the core, </a:t>
                      </a:r>
                      <a:r>
                        <a:rPr lang="en-US" sz="2400" dirty="0" smtClean="0"/>
                        <a:t>leadership </a:t>
                      </a:r>
                      <a:r>
                        <a:rPr lang="en-US" sz="2400" dirty="0"/>
                        <a:t>purpose springs from </a:t>
                      </a:r>
                      <a:r>
                        <a:rPr lang="en-US" sz="2400" dirty="0" smtClean="0"/>
                        <a:t>identity</a:t>
                      </a:r>
                      <a:r>
                        <a:rPr lang="en-US" sz="2400" dirty="0"/>
                        <a:t>, the essence of who you are. It should be specific and personal to you. </a:t>
                      </a:r>
                    </a:p>
                  </a:txBody>
                  <a:tcPr/>
                </a:tc>
                <a:extLst>
                  <a:ext uri="{0D108BD9-81ED-4DB2-BD59-A6C34878D82A}">
                    <a16:rowId xmlns="" xmlns:a16="http://schemas.microsoft.com/office/drawing/2014/main" val="4101509731"/>
                  </a:ext>
                </a:extLst>
              </a:tr>
              <a:tr h="469083">
                <a:tc>
                  <a:txBody>
                    <a:bodyPr/>
                    <a:lstStyle/>
                    <a:p>
                      <a:endParaRPr lang="en-US" sz="2400" dirty="0"/>
                    </a:p>
                  </a:txBody>
                  <a:tcPr/>
                </a:tc>
                <a:extLst>
                  <a:ext uri="{0D108BD9-81ED-4DB2-BD59-A6C34878D82A}">
                    <a16:rowId xmlns="" xmlns:a16="http://schemas.microsoft.com/office/drawing/2014/main" val="694253178"/>
                  </a:ext>
                </a:extLst>
              </a:tr>
              <a:tr h="844350">
                <a:tc>
                  <a:txBody>
                    <a:bodyPr/>
                    <a:lstStyle/>
                    <a:p>
                      <a:r>
                        <a:rPr lang="en-US" sz="2400" dirty="0"/>
                        <a:t>Your leadership purpose IS NOT a list of education, experience, and skills </a:t>
                      </a:r>
                      <a:r>
                        <a:rPr lang="en-US" sz="2400" dirty="0" smtClean="0"/>
                        <a:t>gathered throughout </a:t>
                      </a:r>
                      <a:r>
                        <a:rPr lang="en-US" sz="2400" dirty="0"/>
                        <a:t>your life.</a:t>
                      </a:r>
                    </a:p>
                  </a:txBody>
                  <a:tcPr/>
                </a:tc>
                <a:extLst>
                  <a:ext uri="{0D108BD9-81ED-4DB2-BD59-A6C34878D82A}">
                    <a16:rowId xmlns="" xmlns:a16="http://schemas.microsoft.com/office/drawing/2014/main" val="1974885466"/>
                  </a:ext>
                </a:extLst>
              </a:tr>
            </a:tbl>
          </a:graphicData>
        </a:graphic>
      </p:graphicFrame>
      <p:sp>
        <p:nvSpPr>
          <p:cNvPr id="9" name="TextBox 8">
            <a:extLst>
              <a:ext uri="{FF2B5EF4-FFF2-40B4-BE49-F238E27FC236}">
                <a16:creationId xmlns="" xmlns:a16="http://schemas.microsoft.com/office/drawing/2014/main" id="{37C1F801-FB33-4B1C-8EAD-327B4CF818E7}"/>
              </a:ext>
            </a:extLst>
          </p:cNvPr>
          <p:cNvSpPr txBox="1"/>
          <p:nvPr/>
        </p:nvSpPr>
        <p:spPr>
          <a:xfrm>
            <a:off x="0" y="6476999"/>
            <a:ext cx="8991600" cy="276999"/>
          </a:xfrm>
          <a:prstGeom prst="rect">
            <a:avLst/>
          </a:prstGeom>
          <a:noFill/>
        </p:spPr>
        <p:txBody>
          <a:bodyPr wrap="square" rtlCol="0">
            <a:spAutoFit/>
          </a:bodyPr>
          <a:lstStyle/>
          <a:p>
            <a:pPr defTabSz="457200"/>
            <a:r>
              <a:rPr lang="en-US" sz="1200" dirty="0">
                <a:latin typeface="Corbel" panose="020B0503020204020204"/>
              </a:rPr>
              <a:t>Source: From Purpose to Impact, Harvard Business Review, May 2014</a:t>
            </a:r>
          </a:p>
        </p:txBody>
      </p:sp>
    </p:spTree>
    <p:extLst>
      <p:ext uri="{BB962C8B-B14F-4D97-AF65-F5344CB8AC3E}">
        <p14:creationId xmlns:p14="http://schemas.microsoft.com/office/powerpoint/2010/main" val="2939793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450166"/>
            <a:ext cx="9158069"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576773" y="276566"/>
            <a:ext cx="10515600" cy="1325563"/>
          </a:xfrm>
        </p:spPr>
        <p:txBody>
          <a:bodyPr>
            <a:normAutofit/>
          </a:bodyPr>
          <a:lstStyle/>
          <a:p>
            <a:r>
              <a:rPr lang="en-US" sz="4000" b="1" dirty="0">
                <a:solidFill>
                  <a:schemeClr val="bg1"/>
                </a:solidFill>
              </a:rPr>
              <a:t>Examples of Leadership Purposes</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 xmlns:a16="http://schemas.microsoft.com/office/drawing/2014/main" id="{412E964D-35DA-42C7-A47D-9FE417CFCFB7}"/>
              </a:ext>
            </a:extLst>
          </p:cNvPr>
          <p:cNvSpPr>
            <a:spLocks noGrp="1"/>
          </p:cNvSpPr>
          <p:nvPr>
            <p:ph idx="1"/>
          </p:nvPr>
        </p:nvSpPr>
        <p:spPr>
          <a:xfrm>
            <a:off x="794236" y="1456677"/>
            <a:ext cx="10777025" cy="2679226"/>
          </a:xfrm>
        </p:spPr>
        <p:txBody>
          <a:bodyPr>
            <a:normAutofit/>
          </a:bodyPr>
          <a:lstStyle/>
          <a:p>
            <a:r>
              <a:rPr lang="en-US" dirty="0"/>
              <a:t>Eliminate “chaos”</a:t>
            </a:r>
          </a:p>
          <a:p>
            <a:r>
              <a:rPr lang="en-US" dirty="0"/>
              <a:t>Bring financing to small businesses </a:t>
            </a:r>
            <a:r>
              <a:rPr lang="en-US" dirty="0" smtClean="0"/>
              <a:t>that </a:t>
            </a:r>
            <a:r>
              <a:rPr lang="en-US" dirty="0"/>
              <a:t>do not have it</a:t>
            </a:r>
          </a:p>
          <a:p>
            <a:r>
              <a:rPr lang="en-US" dirty="0"/>
              <a:t>With tenacity, create brilliance</a:t>
            </a:r>
          </a:p>
          <a:p>
            <a:r>
              <a:rPr lang="en-US" dirty="0"/>
              <a:t>Compelled to improve</a:t>
            </a:r>
          </a:p>
          <a:p>
            <a:r>
              <a:rPr lang="en-US" dirty="0"/>
              <a:t>Always find the frogs</a:t>
            </a:r>
          </a:p>
        </p:txBody>
      </p:sp>
      <p:sp>
        <p:nvSpPr>
          <p:cNvPr id="9" name="TextBox 8">
            <a:extLst>
              <a:ext uri="{FF2B5EF4-FFF2-40B4-BE49-F238E27FC236}">
                <a16:creationId xmlns="" xmlns:a16="http://schemas.microsoft.com/office/drawing/2014/main" id="{37C1F801-FB33-4B1C-8EAD-327B4CF818E7}"/>
              </a:ext>
            </a:extLst>
          </p:cNvPr>
          <p:cNvSpPr txBox="1"/>
          <p:nvPr/>
        </p:nvSpPr>
        <p:spPr>
          <a:xfrm>
            <a:off x="0" y="6581434"/>
            <a:ext cx="8991600" cy="276999"/>
          </a:xfrm>
          <a:prstGeom prst="rect">
            <a:avLst/>
          </a:prstGeom>
          <a:noFill/>
        </p:spPr>
        <p:txBody>
          <a:bodyPr wrap="square" rtlCol="0">
            <a:spAutoFit/>
          </a:bodyPr>
          <a:lstStyle/>
          <a:p>
            <a:pPr defTabSz="457200"/>
            <a:r>
              <a:rPr lang="en-US" sz="1200" dirty="0">
                <a:latin typeface="Corbel" panose="020B0503020204020204"/>
              </a:rPr>
              <a:t>Source: From Purpose to Impact, N. Craig and S. Snook, Harvard Business Review, May 2014</a:t>
            </a:r>
          </a:p>
        </p:txBody>
      </p:sp>
      <p:sp>
        <p:nvSpPr>
          <p:cNvPr id="3" name="TextBox 2">
            <a:extLst>
              <a:ext uri="{FF2B5EF4-FFF2-40B4-BE49-F238E27FC236}">
                <a16:creationId xmlns="" xmlns:a16="http://schemas.microsoft.com/office/drawing/2014/main" id="{F9B026AB-2877-4C99-B6E5-ED6E47E6418C}"/>
              </a:ext>
            </a:extLst>
          </p:cNvPr>
          <p:cNvSpPr txBox="1"/>
          <p:nvPr/>
        </p:nvSpPr>
        <p:spPr>
          <a:xfrm>
            <a:off x="956603" y="4445391"/>
            <a:ext cx="10515600" cy="954107"/>
          </a:xfrm>
          <a:prstGeom prst="rect">
            <a:avLst/>
          </a:prstGeom>
          <a:solidFill>
            <a:schemeClr val="accent1">
              <a:lumMod val="40000"/>
              <a:lumOff val="60000"/>
            </a:schemeClr>
          </a:solidFill>
        </p:spPr>
        <p:txBody>
          <a:bodyPr wrap="square" rtlCol="0">
            <a:spAutoFit/>
          </a:bodyPr>
          <a:lstStyle/>
          <a:p>
            <a:r>
              <a:rPr lang="en-US" sz="2800" i="1" dirty="0"/>
              <a:t>This is the true joy in life, the being used for a purpose recognized by yourself as a mighty one. </a:t>
            </a:r>
            <a:r>
              <a:rPr lang="en-US" sz="2000" i="1" dirty="0"/>
              <a:t>George Bernard Shaw</a:t>
            </a:r>
          </a:p>
        </p:txBody>
      </p:sp>
    </p:spTree>
    <p:extLst>
      <p:ext uri="{BB962C8B-B14F-4D97-AF65-F5344CB8AC3E}">
        <p14:creationId xmlns:p14="http://schemas.microsoft.com/office/powerpoint/2010/main" val="383246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42C3B9-1DBA-4F93-8431-6BEA1360F66A}"/>
              </a:ext>
            </a:extLst>
          </p:cNvPr>
          <p:cNvSpPr>
            <a:spLocks noGrp="1"/>
          </p:cNvSpPr>
          <p:nvPr>
            <p:ph type="title"/>
          </p:nvPr>
        </p:nvSpPr>
        <p:spPr>
          <a:xfrm>
            <a:off x="711591" y="2489347"/>
            <a:ext cx="10515600" cy="1325563"/>
          </a:xfrm>
        </p:spPr>
        <p:txBody>
          <a:bodyPr/>
          <a:lstStyle/>
          <a:p>
            <a:pPr algn="ctr"/>
            <a:r>
              <a:rPr lang="en-US" dirty="0">
                <a:solidFill>
                  <a:srgbClr val="0070C0"/>
                </a:solidFill>
              </a:rPr>
              <a:t>Let’s Look at Purpose from </a:t>
            </a:r>
            <a:r>
              <a:rPr lang="en-US" dirty="0" smtClean="0">
                <a:solidFill>
                  <a:srgbClr val="0070C0"/>
                </a:solidFill>
              </a:rPr>
              <a:t>the </a:t>
            </a:r>
            <a:br>
              <a:rPr lang="en-US" dirty="0" smtClean="0">
                <a:solidFill>
                  <a:srgbClr val="0070C0"/>
                </a:solidFill>
              </a:rPr>
            </a:br>
            <a:r>
              <a:rPr lang="en-US" dirty="0" smtClean="0">
                <a:solidFill>
                  <a:srgbClr val="0070C0"/>
                </a:solidFill>
              </a:rPr>
              <a:t>Company </a:t>
            </a:r>
            <a:r>
              <a:rPr lang="en-US" dirty="0">
                <a:solidFill>
                  <a:srgbClr val="0070C0"/>
                </a:solidFill>
              </a:rPr>
              <a:t>Perspective</a:t>
            </a:r>
          </a:p>
        </p:txBody>
      </p:sp>
    </p:spTree>
    <p:extLst>
      <p:ext uri="{BB962C8B-B14F-4D97-AF65-F5344CB8AC3E}">
        <p14:creationId xmlns:p14="http://schemas.microsoft.com/office/powerpoint/2010/main" val="2724320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2F0670-DEE9-4B08-96BA-2FC4813DD2CD}"/>
              </a:ext>
            </a:extLst>
          </p:cNvPr>
          <p:cNvSpPr/>
          <p:nvPr/>
        </p:nvSpPr>
        <p:spPr>
          <a:xfrm>
            <a:off x="576774" y="450166"/>
            <a:ext cx="9158069"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326437-2552-4DD8-B988-C4FF3F0D9AC4}"/>
              </a:ext>
            </a:extLst>
          </p:cNvPr>
          <p:cNvSpPr>
            <a:spLocks noGrp="1"/>
          </p:cNvSpPr>
          <p:nvPr>
            <p:ph type="title"/>
          </p:nvPr>
        </p:nvSpPr>
        <p:spPr>
          <a:xfrm>
            <a:off x="576773" y="276566"/>
            <a:ext cx="10515600" cy="1325563"/>
          </a:xfrm>
        </p:spPr>
        <p:txBody>
          <a:bodyPr>
            <a:normAutofit/>
          </a:bodyPr>
          <a:lstStyle/>
          <a:p>
            <a:r>
              <a:rPr lang="en-US" sz="4000" b="1" dirty="0">
                <a:solidFill>
                  <a:schemeClr val="bg1"/>
                </a:solidFill>
              </a:rPr>
              <a:t>Disney’s Purpose…</a:t>
            </a:r>
          </a:p>
        </p:txBody>
      </p:sp>
      <p:sp>
        <p:nvSpPr>
          <p:cNvPr id="4" name="Rectangle 3">
            <a:extLst>
              <a:ext uri="{FF2B5EF4-FFF2-40B4-BE49-F238E27FC236}">
                <a16:creationId xmlns=""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 xmlns:a16="http://schemas.microsoft.com/office/drawing/2014/main" id="{412E964D-35DA-42C7-A47D-9FE417CFCFB7}"/>
              </a:ext>
            </a:extLst>
          </p:cNvPr>
          <p:cNvSpPr>
            <a:spLocks noGrp="1"/>
          </p:cNvSpPr>
          <p:nvPr>
            <p:ph idx="1"/>
          </p:nvPr>
        </p:nvSpPr>
        <p:spPr>
          <a:xfrm>
            <a:off x="838199" y="1552234"/>
            <a:ext cx="10777025" cy="4624729"/>
          </a:xfrm>
        </p:spPr>
        <p:txBody>
          <a:bodyPr/>
          <a:lstStyle/>
          <a:p>
            <a:r>
              <a:rPr lang="en-US" dirty="0"/>
              <a:t>“The purpose of Disneyland is to create happiness for others.”</a:t>
            </a:r>
          </a:p>
          <a:p>
            <a:endParaRPr lang="en-US" dirty="0"/>
          </a:p>
          <a:p>
            <a:r>
              <a:rPr lang="en-US" dirty="0"/>
              <a:t>Unifying principle that connects every Cast Member with our Guests’ emotional aspirations.</a:t>
            </a:r>
          </a:p>
          <a:p>
            <a:endParaRPr lang="en-US" dirty="0"/>
          </a:p>
          <a:p>
            <a:r>
              <a:rPr lang="en-US" dirty="0"/>
              <a:t>Common purpose is the raison d’être—the reason for being</a:t>
            </a:r>
          </a:p>
          <a:p>
            <a:pPr marL="0" indent="0">
              <a:buNone/>
            </a:pPr>
            <a:r>
              <a:rPr lang="en-US" dirty="0"/>
              <a:t>—and it drives the extraordinary effort, creativity, teamwork, </a:t>
            </a:r>
          </a:p>
          <a:p>
            <a:pPr marL="0" indent="0">
              <a:buNone/>
            </a:pPr>
            <a:r>
              <a:rPr lang="en-US" dirty="0"/>
              <a:t>and Guest focus for which Disney is known.</a:t>
            </a:r>
          </a:p>
          <a:p>
            <a:endParaRPr lang="en-US" dirty="0"/>
          </a:p>
        </p:txBody>
      </p:sp>
      <p:sp>
        <p:nvSpPr>
          <p:cNvPr id="9" name="TextBox 8">
            <a:extLst>
              <a:ext uri="{FF2B5EF4-FFF2-40B4-BE49-F238E27FC236}">
                <a16:creationId xmlns="" xmlns:a16="http://schemas.microsoft.com/office/drawing/2014/main" id="{37C1F801-FB33-4B1C-8EAD-327B4CF818E7}"/>
              </a:ext>
            </a:extLst>
          </p:cNvPr>
          <p:cNvSpPr txBox="1"/>
          <p:nvPr/>
        </p:nvSpPr>
        <p:spPr>
          <a:xfrm>
            <a:off x="0" y="6476999"/>
            <a:ext cx="8991600" cy="276999"/>
          </a:xfrm>
          <a:prstGeom prst="rect">
            <a:avLst/>
          </a:prstGeom>
          <a:noFill/>
        </p:spPr>
        <p:txBody>
          <a:bodyPr wrap="square" rtlCol="0">
            <a:spAutoFit/>
          </a:bodyPr>
          <a:lstStyle/>
          <a:p>
            <a:pPr defTabSz="457200"/>
            <a:r>
              <a:rPr lang="en-US" sz="1200" dirty="0">
                <a:latin typeface="Corbel" panose="020B0503020204020204"/>
              </a:rPr>
              <a:t>Source: https://hbr.org/sponsored/2016/02/the-difference-between-purpose-and-mission</a:t>
            </a:r>
          </a:p>
        </p:txBody>
      </p:sp>
      <p:pic>
        <p:nvPicPr>
          <p:cNvPr id="8" name="Picture 7">
            <a:extLst>
              <a:ext uri="{FF2B5EF4-FFF2-40B4-BE49-F238E27FC236}">
                <a16:creationId xmlns="" xmlns:a16="http://schemas.microsoft.com/office/drawing/2014/main" id="{F19D8D3E-0D35-46B3-8977-408381975C90}"/>
              </a:ext>
            </a:extLst>
          </p:cNvPr>
          <p:cNvPicPr>
            <a:picLocks noChangeAspect="1"/>
          </p:cNvPicPr>
          <p:nvPr/>
        </p:nvPicPr>
        <p:blipFill>
          <a:blip r:embed="rId3"/>
          <a:stretch>
            <a:fillRect/>
          </a:stretch>
        </p:blipFill>
        <p:spPr>
          <a:xfrm>
            <a:off x="10208254" y="4050652"/>
            <a:ext cx="1580470" cy="2564846"/>
          </a:xfrm>
          <a:prstGeom prst="rect">
            <a:avLst/>
          </a:prstGeom>
        </p:spPr>
      </p:pic>
    </p:spTree>
    <p:extLst>
      <p:ext uri="{BB962C8B-B14F-4D97-AF65-F5344CB8AC3E}">
        <p14:creationId xmlns:p14="http://schemas.microsoft.com/office/powerpoint/2010/main" val="3493673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4775</TotalTime>
  <Words>3722</Words>
  <Application>Microsoft Office PowerPoint</Application>
  <PresentationFormat>Custom</PresentationFormat>
  <Paragraphs>315</Paragraphs>
  <Slides>30</Slides>
  <Notes>26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Leading with Purpose and Vision: Inspiring Yourself and Others</vt:lpstr>
      <vt:lpstr>Module Objectives:</vt:lpstr>
      <vt:lpstr>Agenda</vt:lpstr>
      <vt:lpstr>Purpose Driven Leadership</vt:lpstr>
      <vt:lpstr>What is Purpose Driven Leadership?</vt:lpstr>
      <vt:lpstr>What is Purpose Driven Leadership?</vt:lpstr>
      <vt:lpstr>Examples of Leadership Purposes</vt:lpstr>
      <vt:lpstr>Let’s Look at Purpose from the  Company Perspective</vt:lpstr>
      <vt:lpstr>Disney’s Purpose…</vt:lpstr>
      <vt:lpstr>Purpose vs. Mission</vt:lpstr>
      <vt:lpstr>How Do You Find Your Leadership Purpose?</vt:lpstr>
      <vt:lpstr>Three Questions to Discover  Your Purpose</vt:lpstr>
      <vt:lpstr>Imagine it is ten years from today…</vt:lpstr>
      <vt:lpstr>Small steps, living into my purpose…</vt:lpstr>
      <vt:lpstr>How We Lead Matters: Inspiring Others Bringing People Along on the Journey</vt:lpstr>
      <vt:lpstr>Inspiration</vt:lpstr>
      <vt:lpstr>Influence</vt:lpstr>
      <vt:lpstr>Bringing People Along on the Journey</vt:lpstr>
      <vt:lpstr>Step 1: It’s about them! - Storytelling</vt:lpstr>
      <vt:lpstr>Step 2: Respect your colleague’s experiences.</vt:lpstr>
      <vt:lpstr>Step 2: Respect your colleague’s experiences.</vt:lpstr>
      <vt:lpstr>Step 3: Be Interactive</vt:lpstr>
      <vt:lpstr>Step 4: People are Emotional</vt:lpstr>
      <vt:lpstr>Step 5: Tone</vt:lpstr>
      <vt:lpstr>The Keystone is TRUST</vt:lpstr>
      <vt:lpstr>Eight Pillars of Trust</vt:lpstr>
      <vt:lpstr>Eight Pillars of Trust</vt:lpstr>
      <vt:lpstr>Speed of Trust – Leader Impact</vt:lpstr>
      <vt:lpstr>Why We Need Each Other</vt:lpstr>
      <vt:lpstr>Suggested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Setting and Achievement</dc:title>
  <dc:creator>Cami Ressler</dc:creator>
  <cp:lastModifiedBy>Barbara Holbert</cp:lastModifiedBy>
  <cp:revision>482</cp:revision>
  <cp:lastPrinted>2018-03-04T20:24:47Z</cp:lastPrinted>
  <dcterms:created xsi:type="dcterms:W3CDTF">2018-02-13T18:36:30Z</dcterms:created>
  <dcterms:modified xsi:type="dcterms:W3CDTF">2018-04-18T19:33:33Z</dcterms:modified>
</cp:coreProperties>
</file>