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93" r:id="rId2"/>
    <p:sldId id="294" r:id="rId3"/>
    <p:sldId id="385" r:id="rId4"/>
    <p:sldId id="379" r:id="rId5"/>
    <p:sldId id="380" r:id="rId6"/>
    <p:sldId id="381" r:id="rId7"/>
    <p:sldId id="382" r:id="rId8"/>
    <p:sldId id="383" r:id="rId9"/>
    <p:sldId id="384" r:id="rId10"/>
    <p:sldId id="386" r:id="rId11"/>
    <p:sldId id="387" r:id="rId12"/>
    <p:sldId id="388" r:id="rId13"/>
    <p:sldId id="389" r:id="rId14"/>
    <p:sldId id="390" r:id="rId15"/>
    <p:sldId id="391" r:id="rId16"/>
    <p:sldId id="392" r:id="rId17"/>
    <p:sldId id="394" r:id="rId18"/>
    <p:sldId id="361" r:id="rId19"/>
    <p:sldId id="374" r:id="rId20"/>
    <p:sldId id="375" r:id="rId21"/>
    <p:sldId id="376" r:id="rId22"/>
    <p:sldId id="377" r:id="rId23"/>
    <p:sldId id="378" r:id="rId24"/>
    <p:sldId id="373" r:id="rId25"/>
    <p:sldId id="312" r:id="rId26"/>
    <p:sldId id="363" r:id="rId27"/>
    <p:sldId id="362" r:id="rId28"/>
    <p:sldId id="360" r:id="rId29"/>
    <p:sldId id="364" r:id="rId30"/>
    <p:sldId id="365" r:id="rId31"/>
    <p:sldId id="366" r:id="rId32"/>
    <p:sldId id="367" r:id="rId33"/>
    <p:sldId id="368" r:id="rId34"/>
    <p:sldId id="369" r:id="rId35"/>
    <p:sldId id="370" r:id="rId36"/>
    <p:sldId id="371" r:id="rId37"/>
    <p:sldId id="372" r:id="rId38"/>
    <p:sldId id="359"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D6E3"/>
    <a:srgbClr val="37D1D9"/>
    <a:srgbClr val="96FA7E"/>
    <a:srgbClr val="1CD23A"/>
    <a:srgbClr val="F17A17"/>
    <a:srgbClr val="E51909"/>
    <a:srgbClr val="A808A0"/>
    <a:srgbClr val="D14E25"/>
    <a:srgbClr val="2F6690"/>
    <a:srgbClr val="45F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80" autoAdjust="0"/>
  </p:normalViewPr>
  <p:slideViewPr>
    <p:cSldViewPr snapToGrid="0">
      <p:cViewPr varScale="1">
        <p:scale>
          <a:sx n="104" d="100"/>
          <a:sy n="104" d="100"/>
        </p:scale>
        <p:origin x="258" y="108"/>
      </p:cViewPr>
      <p:guideLst>
        <p:guide orient="horz" pos="2160"/>
        <p:guide pos="3840"/>
      </p:guideLst>
    </p:cSldViewPr>
  </p:slideViewPr>
  <p:outlineViewPr>
    <p:cViewPr>
      <p:scale>
        <a:sx n="33" d="100"/>
        <a:sy n="33" d="100"/>
      </p:scale>
      <p:origin x="0" y="-3777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6AC533-AAEB-4408-A0AD-AEBDD10104A2}"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83D64A2C-76B9-4A52-B53E-CE50DA51A568}">
      <dgm:prSet phldrT="[Text]"/>
      <dgm:spPr/>
      <dgm:t>
        <a:bodyPr/>
        <a:lstStyle/>
        <a:p>
          <a:r>
            <a:rPr lang="en-US" dirty="0"/>
            <a:t>Forming</a:t>
          </a:r>
        </a:p>
      </dgm:t>
    </dgm:pt>
    <dgm:pt modelId="{CAD21459-513A-4CC1-BEBF-52E653719B54}" type="parTrans" cxnId="{9DD06E02-7E92-4984-BF62-0D580C6D7C6B}">
      <dgm:prSet/>
      <dgm:spPr/>
      <dgm:t>
        <a:bodyPr/>
        <a:lstStyle/>
        <a:p>
          <a:endParaRPr lang="en-US"/>
        </a:p>
      </dgm:t>
    </dgm:pt>
    <dgm:pt modelId="{A34D79DA-D6E7-46B4-BBA1-BE3D80C1F025}" type="sibTrans" cxnId="{9DD06E02-7E92-4984-BF62-0D580C6D7C6B}">
      <dgm:prSet/>
      <dgm:spPr/>
      <dgm:t>
        <a:bodyPr/>
        <a:lstStyle/>
        <a:p>
          <a:endParaRPr lang="en-US"/>
        </a:p>
      </dgm:t>
    </dgm:pt>
    <dgm:pt modelId="{76A36BC3-0D54-4B04-8EC9-773D106D8D92}">
      <dgm:prSet phldrT="[Text]"/>
      <dgm:spPr/>
      <dgm:t>
        <a:bodyPr/>
        <a:lstStyle/>
        <a:p>
          <a:r>
            <a:rPr lang="en-US" dirty="0"/>
            <a:t>Storming</a:t>
          </a:r>
        </a:p>
      </dgm:t>
    </dgm:pt>
    <dgm:pt modelId="{C445F8BF-7308-4FD7-9300-705FA7FDFEE2}" type="parTrans" cxnId="{0ADF8B61-15E4-4FE4-87ED-40CB5CFBCF41}">
      <dgm:prSet/>
      <dgm:spPr/>
      <dgm:t>
        <a:bodyPr/>
        <a:lstStyle/>
        <a:p>
          <a:endParaRPr lang="en-US"/>
        </a:p>
      </dgm:t>
    </dgm:pt>
    <dgm:pt modelId="{84A83DE8-A26C-4861-AE67-DC3AE470F31D}" type="sibTrans" cxnId="{0ADF8B61-15E4-4FE4-87ED-40CB5CFBCF41}">
      <dgm:prSet/>
      <dgm:spPr/>
      <dgm:t>
        <a:bodyPr/>
        <a:lstStyle/>
        <a:p>
          <a:endParaRPr lang="en-US"/>
        </a:p>
      </dgm:t>
    </dgm:pt>
    <dgm:pt modelId="{D827C4B8-4C1E-4AB5-98F7-D2CD3F814CB6}">
      <dgm:prSet phldrT="[Text]"/>
      <dgm:spPr/>
      <dgm:t>
        <a:bodyPr/>
        <a:lstStyle/>
        <a:p>
          <a:r>
            <a:rPr lang="en-US" dirty="0"/>
            <a:t>Norming</a:t>
          </a:r>
        </a:p>
      </dgm:t>
    </dgm:pt>
    <dgm:pt modelId="{C9E9B729-93FD-4F05-B3E7-710122937BF6}" type="parTrans" cxnId="{A27A2DD3-FC2A-4047-B581-6C33FE057139}">
      <dgm:prSet/>
      <dgm:spPr/>
      <dgm:t>
        <a:bodyPr/>
        <a:lstStyle/>
        <a:p>
          <a:endParaRPr lang="en-US"/>
        </a:p>
      </dgm:t>
    </dgm:pt>
    <dgm:pt modelId="{122EC4D8-5ECC-4C05-9311-0BA17A61B3B9}" type="sibTrans" cxnId="{A27A2DD3-FC2A-4047-B581-6C33FE057139}">
      <dgm:prSet/>
      <dgm:spPr/>
      <dgm:t>
        <a:bodyPr/>
        <a:lstStyle/>
        <a:p>
          <a:endParaRPr lang="en-US"/>
        </a:p>
      </dgm:t>
    </dgm:pt>
    <dgm:pt modelId="{913A81A2-6BD0-479A-A48B-97C4BF5E8F5D}">
      <dgm:prSet/>
      <dgm:spPr/>
      <dgm:t>
        <a:bodyPr/>
        <a:lstStyle/>
        <a:p>
          <a:endParaRPr lang="en-US" dirty="0"/>
        </a:p>
      </dgm:t>
    </dgm:pt>
    <dgm:pt modelId="{5B43A8D0-595A-42EA-A5EE-CE25200C9D9E}" type="parTrans" cxnId="{142B55D8-5DA0-47D7-A73E-0C7C4290F66B}">
      <dgm:prSet/>
      <dgm:spPr/>
      <dgm:t>
        <a:bodyPr/>
        <a:lstStyle/>
        <a:p>
          <a:endParaRPr lang="en-US"/>
        </a:p>
      </dgm:t>
    </dgm:pt>
    <dgm:pt modelId="{71979FB7-319F-4F7C-81F4-663402DFF0F4}" type="sibTrans" cxnId="{142B55D8-5DA0-47D7-A73E-0C7C4290F66B}">
      <dgm:prSet/>
      <dgm:spPr/>
      <dgm:t>
        <a:bodyPr/>
        <a:lstStyle/>
        <a:p>
          <a:endParaRPr lang="en-US"/>
        </a:p>
      </dgm:t>
    </dgm:pt>
    <dgm:pt modelId="{205194E5-C3AD-4037-8DC4-E38F808BCF8A}" type="pres">
      <dgm:prSet presAssocID="{3F6AC533-AAEB-4408-A0AD-AEBDD10104A2}" presName="rootnode" presStyleCnt="0">
        <dgm:presLayoutVars>
          <dgm:chMax/>
          <dgm:chPref/>
          <dgm:dir/>
          <dgm:animLvl val="lvl"/>
        </dgm:presLayoutVars>
      </dgm:prSet>
      <dgm:spPr/>
    </dgm:pt>
    <dgm:pt modelId="{75F694B4-50AA-427E-9E33-188E52D756B2}" type="pres">
      <dgm:prSet presAssocID="{83D64A2C-76B9-4A52-B53E-CE50DA51A568}" presName="composite" presStyleCnt="0"/>
      <dgm:spPr/>
    </dgm:pt>
    <dgm:pt modelId="{B09369E8-2D04-4D90-9FFB-991E871384FB}" type="pres">
      <dgm:prSet presAssocID="{83D64A2C-76B9-4A52-B53E-CE50DA51A568}" presName="LShape" presStyleLbl="alignNode1" presStyleIdx="0" presStyleCnt="7"/>
      <dgm:spPr/>
    </dgm:pt>
    <dgm:pt modelId="{C5928D3E-20C8-475B-B6B7-E63F79B6C90F}" type="pres">
      <dgm:prSet presAssocID="{83D64A2C-76B9-4A52-B53E-CE50DA51A568}" presName="ParentText" presStyleLbl="revTx" presStyleIdx="0" presStyleCnt="4">
        <dgm:presLayoutVars>
          <dgm:chMax val="0"/>
          <dgm:chPref val="0"/>
          <dgm:bulletEnabled val="1"/>
        </dgm:presLayoutVars>
      </dgm:prSet>
      <dgm:spPr/>
    </dgm:pt>
    <dgm:pt modelId="{422D9C4E-0CDC-4D29-88BC-42F0A6312B9D}" type="pres">
      <dgm:prSet presAssocID="{83D64A2C-76B9-4A52-B53E-CE50DA51A568}" presName="Triangle" presStyleLbl="alignNode1" presStyleIdx="1" presStyleCnt="7"/>
      <dgm:spPr/>
    </dgm:pt>
    <dgm:pt modelId="{491D365C-A619-4DB9-9271-412EDD9DF8A8}" type="pres">
      <dgm:prSet presAssocID="{A34D79DA-D6E7-46B4-BBA1-BE3D80C1F025}" presName="sibTrans" presStyleCnt="0"/>
      <dgm:spPr/>
    </dgm:pt>
    <dgm:pt modelId="{10E9539B-3CEA-47B1-AECC-DECC5D705292}" type="pres">
      <dgm:prSet presAssocID="{A34D79DA-D6E7-46B4-BBA1-BE3D80C1F025}" presName="space" presStyleCnt="0"/>
      <dgm:spPr/>
    </dgm:pt>
    <dgm:pt modelId="{867A6ACA-9CC0-4D05-81BB-9471AF758792}" type="pres">
      <dgm:prSet presAssocID="{76A36BC3-0D54-4B04-8EC9-773D106D8D92}" presName="composite" presStyleCnt="0"/>
      <dgm:spPr/>
    </dgm:pt>
    <dgm:pt modelId="{110943CA-5569-4A28-A1F5-D4C66A60A655}" type="pres">
      <dgm:prSet presAssocID="{76A36BC3-0D54-4B04-8EC9-773D106D8D92}" presName="LShape" presStyleLbl="alignNode1" presStyleIdx="2" presStyleCnt="7"/>
      <dgm:spPr/>
    </dgm:pt>
    <dgm:pt modelId="{823C2585-6B2D-4E0A-926E-6F2AD8FA8CC9}" type="pres">
      <dgm:prSet presAssocID="{76A36BC3-0D54-4B04-8EC9-773D106D8D92}" presName="ParentText" presStyleLbl="revTx" presStyleIdx="1" presStyleCnt="4">
        <dgm:presLayoutVars>
          <dgm:chMax val="0"/>
          <dgm:chPref val="0"/>
          <dgm:bulletEnabled val="1"/>
        </dgm:presLayoutVars>
      </dgm:prSet>
      <dgm:spPr/>
    </dgm:pt>
    <dgm:pt modelId="{7297264F-BA2A-412F-BF6F-2E60BA1F3A31}" type="pres">
      <dgm:prSet presAssocID="{76A36BC3-0D54-4B04-8EC9-773D106D8D92}" presName="Triangle" presStyleLbl="alignNode1" presStyleIdx="3" presStyleCnt="7"/>
      <dgm:spPr/>
    </dgm:pt>
    <dgm:pt modelId="{AB59B17B-4251-4C2D-AB1C-71F06DE605A1}" type="pres">
      <dgm:prSet presAssocID="{84A83DE8-A26C-4861-AE67-DC3AE470F31D}" presName="sibTrans" presStyleCnt="0"/>
      <dgm:spPr/>
    </dgm:pt>
    <dgm:pt modelId="{F807883C-2F1D-450C-90A6-F4D92E11AFB3}" type="pres">
      <dgm:prSet presAssocID="{84A83DE8-A26C-4861-AE67-DC3AE470F31D}" presName="space" presStyleCnt="0"/>
      <dgm:spPr/>
    </dgm:pt>
    <dgm:pt modelId="{643E9C7E-4286-4C90-B520-735D049D96A4}" type="pres">
      <dgm:prSet presAssocID="{D827C4B8-4C1E-4AB5-98F7-D2CD3F814CB6}" presName="composite" presStyleCnt="0"/>
      <dgm:spPr/>
    </dgm:pt>
    <dgm:pt modelId="{7E5C8A5D-2DBE-4ACD-9209-5922363AEEC4}" type="pres">
      <dgm:prSet presAssocID="{D827C4B8-4C1E-4AB5-98F7-D2CD3F814CB6}" presName="LShape" presStyleLbl="alignNode1" presStyleIdx="4" presStyleCnt="7"/>
      <dgm:spPr/>
    </dgm:pt>
    <dgm:pt modelId="{29F2B23C-0029-46ED-8F14-BC860EC07F83}" type="pres">
      <dgm:prSet presAssocID="{D827C4B8-4C1E-4AB5-98F7-D2CD3F814CB6}" presName="ParentText" presStyleLbl="revTx" presStyleIdx="2" presStyleCnt="4">
        <dgm:presLayoutVars>
          <dgm:chMax val="0"/>
          <dgm:chPref val="0"/>
          <dgm:bulletEnabled val="1"/>
        </dgm:presLayoutVars>
      </dgm:prSet>
      <dgm:spPr/>
    </dgm:pt>
    <dgm:pt modelId="{9F89C033-A416-43EC-8119-5FB36C81DD02}" type="pres">
      <dgm:prSet presAssocID="{D827C4B8-4C1E-4AB5-98F7-D2CD3F814CB6}" presName="Triangle" presStyleLbl="alignNode1" presStyleIdx="5" presStyleCnt="7"/>
      <dgm:spPr/>
    </dgm:pt>
    <dgm:pt modelId="{964C86AA-C63A-4FB0-9187-B4F7ED7DE43C}" type="pres">
      <dgm:prSet presAssocID="{122EC4D8-5ECC-4C05-9311-0BA17A61B3B9}" presName="sibTrans" presStyleCnt="0"/>
      <dgm:spPr/>
    </dgm:pt>
    <dgm:pt modelId="{E211B4BF-4345-4D4C-A02D-4375F47B6680}" type="pres">
      <dgm:prSet presAssocID="{122EC4D8-5ECC-4C05-9311-0BA17A61B3B9}" presName="space" presStyleCnt="0"/>
      <dgm:spPr/>
    </dgm:pt>
    <dgm:pt modelId="{F9E7089D-4592-47FF-B1B6-65FA80A4C16F}" type="pres">
      <dgm:prSet presAssocID="{913A81A2-6BD0-479A-A48B-97C4BF5E8F5D}" presName="composite" presStyleCnt="0"/>
      <dgm:spPr/>
    </dgm:pt>
    <dgm:pt modelId="{81D0581F-2009-4211-BC57-271812503552}" type="pres">
      <dgm:prSet presAssocID="{913A81A2-6BD0-479A-A48B-97C4BF5E8F5D}" presName="LShape" presStyleLbl="alignNode1" presStyleIdx="6" presStyleCnt="7"/>
      <dgm:spPr/>
    </dgm:pt>
    <dgm:pt modelId="{84194899-DE82-4D42-846D-83AB071710BD}" type="pres">
      <dgm:prSet presAssocID="{913A81A2-6BD0-479A-A48B-97C4BF5E8F5D}" presName="ParentText" presStyleLbl="revTx" presStyleIdx="3" presStyleCnt="4">
        <dgm:presLayoutVars>
          <dgm:chMax val="0"/>
          <dgm:chPref val="0"/>
          <dgm:bulletEnabled val="1"/>
        </dgm:presLayoutVars>
      </dgm:prSet>
      <dgm:spPr/>
    </dgm:pt>
  </dgm:ptLst>
  <dgm:cxnLst>
    <dgm:cxn modelId="{9DD06E02-7E92-4984-BF62-0D580C6D7C6B}" srcId="{3F6AC533-AAEB-4408-A0AD-AEBDD10104A2}" destId="{83D64A2C-76B9-4A52-B53E-CE50DA51A568}" srcOrd="0" destOrd="0" parTransId="{CAD21459-513A-4CC1-BEBF-52E653719B54}" sibTransId="{A34D79DA-D6E7-46B4-BBA1-BE3D80C1F025}"/>
    <dgm:cxn modelId="{1AF6AC34-465C-4E71-A0F3-3FD5D5DC606E}" type="presOf" srcId="{3F6AC533-AAEB-4408-A0AD-AEBDD10104A2}" destId="{205194E5-C3AD-4037-8DC4-E38F808BCF8A}" srcOrd="0" destOrd="0" presId="urn:microsoft.com/office/officeart/2009/3/layout/StepUpProcess"/>
    <dgm:cxn modelId="{0ADF8B61-15E4-4FE4-87ED-40CB5CFBCF41}" srcId="{3F6AC533-AAEB-4408-A0AD-AEBDD10104A2}" destId="{76A36BC3-0D54-4B04-8EC9-773D106D8D92}" srcOrd="1" destOrd="0" parTransId="{C445F8BF-7308-4FD7-9300-705FA7FDFEE2}" sibTransId="{84A83DE8-A26C-4861-AE67-DC3AE470F31D}"/>
    <dgm:cxn modelId="{3C35317A-85D7-4F26-A20E-A1CEB02AFB48}" type="presOf" srcId="{76A36BC3-0D54-4B04-8EC9-773D106D8D92}" destId="{823C2585-6B2D-4E0A-926E-6F2AD8FA8CC9}" srcOrd="0" destOrd="0" presId="urn:microsoft.com/office/officeart/2009/3/layout/StepUpProcess"/>
    <dgm:cxn modelId="{70881381-810F-4EF6-BF83-5D7FA6C42458}" type="presOf" srcId="{D827C4B8-4C1E-4AB5-98F7-D2CD3F814CB6}" destId="{29F2B23C-0029-46ED-8F14-BC860EC07F83}" srcOrd="0" destOrd="0" presId="urn:microsoft.com/office/officeart/2009/3/layout/StepUpProcess"/>
    <dgm:cxn modelId="{4C1BF095-62D0-4BC3-AF77-81E2F08519FD}" type="presOf" srcId="{83D64A2C-76B9-4A52-B53E-CE50DA51A568}" destId="{C5928D3E-20C8-475B-B6B7-E63F79B6C90F}" srcOrd="0" destOrd="0" presId="urn:microsoft.com/office/officeart/2009/3/layout/StepUpProcess"/>
    <dgm:cxn modelId="{1C99EA9C-B06F-44B5-A7FD-A505BCB468E0}" type="presOf" srcId="{913A81A2-6BD0-479A-A48B-97C4BF5E8F5D}" destId="{84194899-DE82-4D42-846D-83AB071710BD}" srcOrd="0" destOrd="0" presId="urn:microsoft.com/office/officeart/2009/3/layout/StepUpProcess"/>
    <dgm:cxn modelId="{A27A2DD3-FC2A-4047-B581-6C33FE057139}" srcId="{3F6AC533-AAEB-4408-A0AD-AEBDD10104A2}" destId="{D827C4B8-4C1E-4AB5-98F7-D2CD3F814CB6}" srcOrd="2" destOrd="0" parTransId="{C9E9B729-93FD-4F05-B3E7-710122937BF6}" sibTransId="{122EC4D8-5ECC-4C05-9311-0BA17A61B3B9}"/>
    <dgm:cxn modelId="{142B55D8-5DA0-47D7-A73E-0C7C4290F66B}" srcId="{3F6AC533-AAEB-4408-A0AD-AEBDD10104A2}" destId="{913A81A2-6BD0-479A-A48B-97C4BF5E8F5D}" srcOrd="3" destOrd="0" parTransId="{5B43A8D0-595A-42EA-A5EE-CE25200C9D9E}" sibTransId="{71979FB7-319F-4F7C-81F4-663402DFF0F4}"/>
    <dgm:cxn modelId="{F4A75A70-F2BA-49D7-8895-31B9F85C0E0A}" type="presParOf" srcId="{205194E5-C3AD-4037-8DC4-E38F808BCF8A}" destId="{75F694B4-50AA-427E-9E33-188E52D756B2}" srcOrd="0" destOrd="0" presId="urn:microsoft.com/office/officeart/2009/3/layout/StepUpProcess"/>
    <dgm:cxn modelId="{73FEC66E-F20E-4FAF-89BE-14F5EE261B8C}" type="presParOf" srcId="{75F694B4-50AA-427E-9E33-188E52D756B2}" destId="{B09369E8-2D04-4D90-9FFB-991E871384FB}" srcOrd="0" destOrd="0" presId="urn:microsoft.com/office/officeart/2009/3/layout/StepUpProcess"/>
    <dgm:cxn modelId="{15485AE5-66FF-4774-AC9E-C3D8881D4EF4}" type="presParOf" srcId="{75F694B4-50AA-427E-9E33-188E52D756B2}" destId="{C5928D3E-20C8-475B-B6B7-E63F79B6C90F}" srcOrd="1" destOrd="0" presId="urn:microsoft.com/office/officeart/2009/3/layout/StepUpProcess"/>
    <dgm:cxn modelId="{1B95D09F-2343-413C-B083-D709A8E68C17}" type="presParOf" srcId="{75F694B4-50AA-427E-9E33-188E52D756B2}" destId="{422D9C4E-0CDC-4D29-88BC-42F0A6312B9D}" srcOrd="2" destOrd="0" presId="urn:microsoft.com/office/officeart/2009/3/layout/StepUpProcess"/>
    <dgm:cxn modelId="{8FE53A13-8012-4C60-A7BC-66FCA53C48FE}" type="presParOf" srcId="{205194E5-C3AD-4037-8DC4-E38F808BCF8A}" destId="{491D365C-A619-4DB9-9271-412EDD9DF8A8}" srcOrd="1" destOrd="0" presId="urn:microsoft.com/office/officeart/2009/3/layout/StepUpProcess"/>
    <dgm:cxn modelId="{02C31A74-EE22-4FD3-B80E-2927AA19B63A}" type="presParOf" srcId="{491D365C-A619-4DB9-9271-412EDD9DF8A8}" destId="{10E9539B-3CEA-47B1-AECC-DECC5D705292}" srcOrd="0" destOrd="0" presId="urn:microsoft.com/office/officeart/2009/3/layout/StepUpProcess"/>
    <dgm:cxn modelId="{845427C5-8890-4D3F-BA34-0467CE48B9A1}" type="presParOf" srcId="{205194E5-C3AD-4037-8DC4-E38F808BCF8A}" destId="{867A6ACA-9CC0-4D05-81BB-9471AF758792}" srcOrd="2" destOrd="0" presId="urn:microsoft.com/office/officeart/2009/3/layout/StepUpProcess"/>
    <dgm:cxn modelId="{49025B14-7525-4122-8C88-87DE9673FE0D}" type="presParOf" srcId="{867A6ACA-9CC0-4D05-81BB-9471AF758792}" destId="{110943CA-5569-4A28-A1F5-D4C66A60A655}" srcOrd="0" destOrd="0" presId="urn:microsoft.com/office/officeart/2009/3/layout/StepUpProcess"/>
    <dgm:cxn modelId="{7E9EA6F3-8737-4472-B06A-BBD8505BF921}" type="presParOf" srcId="{867A6ACA-9CC0-4D05-81BB-9471AF758792}" destId="{823C2585-6B2D-4E0A-926E-6F2AD8FA8CC9}" srcOrd="1" destOrd="0" presId="urn:microsoft.com/office/officeart/2009/3/layout/StepUpProcess"/>
    <dgm:cxn modelId="{8B458E1C-5DF5-4FAF-8A94-C002808F218A}" type="presParOf" srcId="{867A6ACA-9CC0-4D05-81BB-9471AF758792}" destId="{7297264F-BA2A-412F-BF6F-2E60BA1F3A31}" srcOrd="2" destOrd="0" presId="urn:microsoft.com/office/officeart/2009/3/layout/StepUpProcess"/>
    <dgm:cxn modelId="{E812F943-A66A-474A-8B3E-04C5423E588B}" type="presParOf" srcId="{205194E5-C3AD-4037-8DC4-E38F808BCF8A}" destId="{AB59B17B-4251-4C2D-AB1C-71F06DE605A1}" srcOrd="3" destOrd="0" presId="urn:microsoft.com/office/officeart/2009/3/layout/StepUpProcess"/>
    <dgm:cxn modelId="{43631565-B307-42D7-8EC1-E9D72A64D94D}" type="presParOf" srcId="{AB59B17B-4251-4C2D-AB1C-71F06DE605A1}" destId="{F807883C-2F1D-450C-90A6-F4D92E11AFB3}" srcOrd="0" destOrd="0" presId="urn:microsoft.com/office/officeart/2009/3/layout/StepUpProcess"/>
    <dgm:cxn modelId="{EAAA88FE-3D30-41CF-8CBE-F68A9109A087}" type="presParOf" srcId="{205194E5-C3AD-4037-8DC4-E38F808BCF8A}" destId="{643E9C7E-4286-4C90-B520-735D049D96A4}" srcOrd="4" destOrd="0" presId="urn:microsoft.com/office/officeart/2009/3/layout/StepUpProcess"/>
    <dgm:cxn modelId="{78BC7FE2-91A4-4CE9-B1CD-34169B196DE1}" type="presParOf" srcId="{643E9C7E-4286-4C90-B520-735D049D96A4}" destId="{7E5C8A5D-2DBE-4ACD-9209-5922363AEEC4}" srcOrd="0" destOrd="0" presId="urn:microsoft.com/office/officeart/2009/3/layout/StepUpProcess"/>
    <dgm:cxn modelId="{0D1DD0DF-6D42-4321-B130-3F2A500A525F}" type="presParOf" srcId="{643E9C7E-4286-4C90-B520-735D049D96A4}" destId="{29F2B23C-0029-46ED-8F14-BC860EC07F83}" srcOrd="1" destOrd="0" presId="urn:microsoft.com/office/officeart/2009/3/layout/StepUpProcess"/>
    <dgm:cxn modelId="{D1CA8F64-AE9F-433E-A50C-9F6BF3D63CC7}" type="presParOf" srcId="{643E9C7E-4286-4C90-B520-735D049D96A4}" destId="{9F89C033-A416-43EC-8119-5FB36C81DD02}" srcOrd="2" destOrd="0" presId="urn:microsoft.com/office/officeart/2009/3/layout/StepUpProcess"/>
    <dgm:cxn modelId="{FE0842CB-9D09-4B79-81E6-0E62C8C18D3C}" type="presParOf" srcId="{205194E5-C3AD-4037-8DC4-E38F808BCF8A}" destId="{964C86AA-C63A-4FB0-9187-B4F7ED7DE43C}" srcOrd="5" destOrd="0" presId="urn:microsoft.com/office/officeart/2009/3/layout/StepUpProcess"/>
    <dgm:cxn modelId="{E1B3E27D-05D9-4A1C-AA64-9A6B339E5431}" type="presParOf" srcId="{964C86AA-C63A-4FB0-9187-B4F7ED7DE43C}" destId="{E211B4BF-4345-4D4C-A02D-4375F47B6680}" srcOrd="0" destOrd="0" presId="urn:microsoft.com/office/officeart/2009/3/layout/StepUpProcess"/>
    <dgm:cxn modelId="{71498F39-684C-4BD1-9B8A-90BAD0200B42}" type="presParOf" srcId="{205194E5-C3AD-4037-8DC4-E38F808BCF8A}" destId="{F9E7089D-4592-47FF-B1B6-65FA80A4C16F}" srcOrd="6" destOrd="0" presId="urn:microsoft.com/office/officeart/2009/3/layout/StepUpProcess"/>
    <dgm:cxn modelId="{81CFDBB2-34DD-42CB-A601-B1C516ED433F}" type="presParOf" srcId="{F9E7089D-4592-47FF-B1B6-65FA80A4C16F}" destId="{81D0581F-2009-4211-BC57-271812503552}" srcOrd="0" destOrd="0" presId="urn:microsoft.com/office/officeart/2009/3/layout/StepUpProcess"/>
    <dgm:cxn modelId="{7018D315-4A17-4A7F-B24F-935AA19B0AFA}" type="presParOf" srcId="{F9E7089D-4592-47FF-B1B6-65FA80A4C16F}" destId="{84194899-DE82-4D42-846D-83AB071710B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AA088D-9896-48B4-8A3C-110B6FE501A8}"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en-US"/>
        </a:p>
      </dgm:t>
    </dgm:pt>
    <dgm:pt modelId="{858C1298-DB33-4B56-8673-F6B33321753F}">
      <dgm:prSet phldrT="[Text]" custT="1"/>
      <dgm:spPr/>
      <dgm:t>
        <a:bodyPr/>
        <a:lstStyle/>
        <a:p>
          <a:r>
            <a:rPr lang="en-US" sz="2400" dirty="0"/>
            <a:t>Employee Need</a:t>
          </a:r>
        </a:p>
      </dgm:t>
    </dgm:pt>
    <dgm:pt modelId="{A2AB9B7F-1C7D-400B-ABE1-CAEAFC4EE656}" type="parTrans" cxnId="{2AEA40A5-7127-49BC-A5EC-CB0E8937E918}">
      <dgm:prSet/>
      <dgm:spPr/>
      <dgm:t>
        <a:bodyPr/>
        <a:lstStyle/>
        <a:p>
          <a:endParaRPr lang="en-US"/>
        </a:p>
      </dgm:t>
    </dgm:pt>
    <dgm:pt modelId="{ADB72075-1692-45FE-BD36-B2F59E2F859A}" type="sibTrans" cxnId="{2AEA40A5-7127-49BC-A5EC-CB0E8937E918}">
      <dgm:prSet/>
      <dgm:spPr/>
      <dgm:t>
        <a:bodyPr/>
        <a:lstStyle/>
        <a:p>
          <a:endParaRPr lang="en-US"/>
        </a:p>
      </dgm:t>
    </dgm:pt>
    <dgm:pt modelId="{AC412D1A-44A7-477C-A3DD-535DEDDEAA5A}">
      <dgm:prSet phldrT="[Text]" custT="1"/>
      <dgm:spPr/>
      <dgm:t>
        <a:bodyPr/>
        <a:lstStyle/>
        <a:p>
          <a:r>
            <a:rPr lang="en-US" sz="2400" dirty="0"/>
            <a:t>Leadership Style</a:t>
          </a:r>
        </a:p>
      </dgm:t>
    </dgm:pt>
    <dgm:pt modelId="{18A1D06B-20E8-43E7-A2AD-EB2AA928E29E}" type="parTrans" cxnId="{20B7E99A-747F-44E2-A912-76E6242D0F37}">
      <dgm:prSet/>
      <dgm:spPr/>
      <dgm:t>
        <a:bodyPr/>
        <a:lstStyle/>
        <a:p>
          <a:endParaRPr lang="en-US"/>
        </a:p>
      </dgm:t>
    </dgm:pt>
    <dgm:pt modelId="{CBD4FFDE-AB24-4281-92C4-149F04251025}" type="sibTrans" cxnId="{20B7E99A-747F-44E2-A912-76E6242D0F37}">
      <dgm:prSet/>
      <dgm:spPr/>
      <dgm:t>
        <a:bodyPr/>
        <a:lstStyle/>
        <a:p>
          <a:endParaRPr lang="en-US"/>
        </a:p>
      </dgm:t>
    </dgm:pt>
    <dgm:pt modelId="{F55C9741-BE67-4CC0-A707-584C3908C41C}" type="pres">
      <dgm:prSet presAssocID="{BDAA088D-9896-48B4-8A3C-110B6FE501A8}" presName="compositeShape" presStyleCnt="0">
        <dgm:presLayoutVars>
          <dgm:chMax val="2"/>
          <dgm:dir/>
          <dgm:resizeHandles val="exact"/>
        </dgm:presLayoutVars>
      </dgm:prSet>
      <dgm:spPr/>
    </dgm:pt>
    <dgm:pt modelId="{C931F41B-609D-4BB7-AEEE-52FC0938790D}" type="pres">
      <dgm:prSet presAssocID="{BDAA088D-9896-48B4-8A3C-110B6FE501A8}" presName="divider" presStyleLbl="fgShp" presStyleIdx="0" presStyleCnt="1" custAng="300000"/>
      <dgm:spPr>
        <a:solidFill>
          <a:srgbClr val="1CD23A"/>
        </a:solidFill>
      </dgm:spPr>
    </dgm:pt>
    <dgm:pt modelId="{7D57B442-3339-4C66-87A5-01B5BCFEC08C}" type="pres">
      <dgm:prSet presAssocID="{858C1298-DB33-4B56-8673-F6B33321753F}" presName="downArrow" presStyleLbl="node1" presStyleIdx="0" presStyleCnt="2"/>
      <dgm:spPr/>
    </dgm:pt>
    <dgm:pt modelId="{94783C03-D100-4301-97ED-E76701C93DA0}" type="pres">
      <dgm:prSet presAssocID="{858C1298-DB33-4B56-8673-F6B33321753F}" presName="downArrowText" presStyleLbl="revTx" presStyleIdx="0" presStyleCnt="2" custScaleX="122382">
        <dgm:presLayoutVars>
          <dgm:bulletEnabled val="1"/>
        </dgm:presLayoutVars>
      </dgm:prSet>
      <dgm:spPr/>
    </dgm:pt>
    <dgm:pt modelId="{8D4504F5-4F2D-4CB9-8661-9C86E74ABEB2}" type="pres">
      <dgm:prSet presAssocID="{AC412D1A-44A7-477C-A3DD-535DEDDEAA5A}" presName="upArrow" presStyleLbl="node1" presStyleIdx="1" presStyleCnt="2"/>
      <dgm:spPr/>
    </dgm:pt>
    <dgm:pt modelId="{70D6190F-CD36-4FB9-941E-FD162CC5257E}" type="pres">
      <dgm:prSet presAssocID="{AC412D1A-44A7-477C-A3DD-535DEDDEAA5A}" presName="upArrowText" presStyleLbl="revTx" presStyleIdx="1" presStyleCnt="2" custScaleX="141538">
        <dgm:presLayoutVars>
          <dgm:bulletEnabled val="1"/>
        </dgm:presLayoutVars>
      </dgm:prSet>
      <dgm:spPr/>
    </dgm:pt>
  </dgm:ptLst>
  <dgm:cxnLst>
    <dgm:cxn modelId="{9FEC2975-96B0-4663-A53B-217522CF9EBA}" type="presOf" srcId="{BDAA088D-9896-48B4-8A3C-110B6FE501A8}" destId="{F55C9741-BE67-4CC0-A707-584C3908C41C}" srcOrd="0" destOrd="0" presId="urn:microsoft.com/office/officeart/2005/8/layout/arrow3"/>
    <dgm:cxn modelId="{20B7E99A-747F-44E2-A912-76E6242D0F37}" srcId="{BDAA088D-9896-48B4-8A3C-110B6FE501A8}" destId="{AC412D1A-44A7-477C-A3DD-535DEDDEAA5A}" srcOrd="1" destOrd="0" parTransId="{18A1D06B-20E8-43E7-A2AD-EB2AA928E29E}" sibTransId="{CBD4FFDE-AB24-4281-92C4-149F04251025}"/>
    <dgm:cxn modelId="{2AEA40A5-7127-49BC-A5EC-CB0E8937E918}" srcId="{BDAA088D-9896-48B4-8A3C-110B6FE501A8}" destId="{858C1298-DB33-4B56-8673-F6B33321753F}" srcOrd="0" destOrd="0" parTransId="{A2AB9B7F-1C7D-400B-ABE1-CAEAFC4EE656}" sibTransId="{ADB72075-1692-45FE-BD36-B2F59E2F859A}"/>
    <dgm:cxn modelId="{734763D8-92C2-4AAB-B899-3DD220012861}" type="presOf" srcId="{AC412D1A-44A7-477C-A3DD-535DEDDEAA5A}" destId="{70D6190F-CD36-4FB9-941E-FD162CC5257E}" srcOrd="0" destOrd="0" presId="urn:microsoft.com/office/officeart/2005/8/layout/arrow3"/>
    <dgm:cxn modelId="{ED89F3DD-CC75-45C7-981D-3632DBA8CD28}" type="presOf" srcId="{858C1298-DB33-4B56-8673-F6B33321753F}" destId="{94783C03-D100-4301-97ED-E76701C93DA0}" srcOrd="0" destOrd="0" presId="urn:microsoft.com/office/officeart/2005/8/layout/arrow3"/>
    <dgm:cxn modelId="{0A8CE326-5E48-4897-B31F-17212A498AF3}" type="presParOf" srcId="{F55C9741-BE67-4CC0-A707-584C3908C41C}" destId="{C931F41B-609D-4BB7-AEEE-52FC0938790D}" srcOrd="0" destOrd="0" presId="urn:microsoft.com/office/officeart/2005/8/layout/arrow3"/>
    <dgm:cxn modelId="{5A76093B-B05F-4EF3-BFDF-86095C880260}" type="presParOf" srcId="{F55C9741-BE67-4CC0-A707-584C3908C41C}" destId="{7D57B442-3339-4C66-87A5-01B5BCFEC08C}" srcOrd="1" destOrd="0" presId="urn:microsoft.com/office/officeart/2005/8/layout/arrow3"/>
    <dgm:cxn modelId="{67CB5143-AD40-409C-B4E5-2DBEAE0DC1AC}" type="presParOf" srcId="{F55C9741-BE67-4CC0-A707-584C3908C41C}" destId="{94783C03-D100-4301-97ED-E76701C93DA0}" srcOrd="2" destOrd="0" presId="urn:microsoft.com/office/officeart/2005/8/layout/arrow3"/>
    <dgm:cxn modelId="{71702BE3-2A97-4BF9-B57E-3AC4D56330B6}" type="presParOf" srcId="{F55C9741-BE67-4CC0-A707-584C3908C41C}" destId="{8D4504F5-4F2D-4CB9-8661-9C86E74ABEB2}" srcOrd="3" destOrd="0" presId="urn:microsoft.com/office/officeart/2005/8/layout/arrow3"/>
    <dgm:cxn modelId="{FD82E444-5410-422E-A6EA-CF2E286227AF}" type="presParOf" srcId="{F55C9741-BE67-4CC0-A707-584C3908C41C}" destId="{70D6190F-CD36-4FB9-941E-FD162CC5257E}"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369E8-2D04-4D90-9FFB-991E871384FB}">
      <dsp:nvSpPr>
        <dsp:cNvPr id="0" name=""/>
        <dsp:cNvSpPr/>
      </dsp:nvSpPr>
      <dsp:spPr>
        <a:xfrm rot="5400000">
          <a:off x="485981" y="1604301"/>
          <a:ext cx="1463642" cy="243546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928D3E-20C8-475B-B6B7-E63F79B6C90F}">
      <dsp:nvSpPr>
        <dsp:cNvPr id="0" name=""/>
        <dsp:cNvSpPr/>
      </dsp:nvSpPr>
      <dsp:spPr>
        <a:xfrm>
          <a:off x="241663" y="2331981"/>
          <a:ext cx="2198753" cy="192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Forming</a:t>
          </a:r>
        </a:p>
      </dsp:txBody>
      <dsp:txXfrm>
        <a:off x="241663" y="2331981"/>
        <a:ext cx="2198753" cy="1927336"/>
      </dsp:txXfrm>
    </dsp:sp>
    <dsp:sp modelId="{422D9C4E-0CDC-4D29-88BC-42F0A6312B9D}">
      <dsp:nvSpPr>
        <dsp:cNvPr id="0" name=""/>
        <dsp:cNvSpPr/>
      </dsp:nvSpPr>
      <dsp:spPr>
        <a:xfrm>
          <a:off x="2025558" y="1424999"/>
          <a:ext cx="414859" cy="414859"/>
        </a:xfrm>
        <a:prstGeom prst="triangle">
          <a:avLst>
            <a:gd name="adj" fmla="val 100000"/>
          </a:avLst>
        </a:prstGeom>
        <a:solidFill>
          <a:schemeClr val="accent4">
            <a:hueOff val="1633482"/>
            <a:satOff val="-6796"/>
            <a:lumOff val="1601"/>
            <a:alphaOff val="0"/>
          </a:schemeClr>
        </a:solidFill>
        <a:ln w="12700" cap="flat" cmpd="sng" algn="ctr">
          <a:solidFill>
            <a:schemeClr val="accent4">
              <a:hueOff val="1633482"/>
              <a:satOff val="-6796"/>
              <a:lumOff val="16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943CA-5569-4A28-A1F5-D4C66A60A655}">
      <dsp:nvSpPr>
        <dsp:cNvPr id="0" name=""/>
        <dsp:cNvSpPr/>
      </dsp:nvSpPr>
      <dsp:spPr>
        <a:xfrm rot="5400000">
          <a:off x="3177686" y="938236"/>
          <a:ext cx="1463642" cy="2435467"/>
        </a:xfrm>
        <a:prstGeom prst="corner">
          <a:avLst>
            <a:gd name="adj1" fmla="val 16120"/>
            <a:gd name="adj2" fmla="val 16110"/>
          </a:avLst>
        </a:prstGeom>
        <a:solidFill>
          <a:schemeClr val="accent4">
            <a:hueOff val="3266964"/>
            <a:satOff val="-13592"/>
            <a:lumOff val="3203"/>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C2585-6B2D-4E0A-926E-6F2AD8FA8CC9}">
      <dsp:nvSpPr>
        <dsp:cNvPr id="0" name=""/>
        <dsp:cNvSpPr/>
      </dsp:nvSpPr>
      <dsp:spPr>
        <a:xfrm>
          <a:off x="2933368" y="1665916"/>
          <a:ext cx="2198753" cy="192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Storming</a:t>
          </a:r>
        </a:p>
      </dsp:txBody>
      <dsp:txXfrm>
        <a:off x="2933368" y="1665916"/>
        <a:ext cx="2198753" cy="1927336"/>
      </dsp:txXfrm>
    </dsp:sp>
    <dsp:sp modelId="{7297264F-BA2A-412F-BF6F-2E60BA1F3A31}">
      <dsp:nvSpPr>
        <dsp:cNvPr id="0" name=""/>
        <dsp:cNvSpPr/>
      </dsp:nvSpPr>
      <dsp:spPr>
        <a:xfrm>
          <a:off x="4717262" y="758934"/>
          <a:ext cx="414859" cy="414859"/>
        </a:xfrm>
        <a:prstGeom prst="triangle">
          <a:avLst>
            <a:gd name="adj" fmla="val 10000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5C8A5D-2DBE-4ACD-9209-5922363AEEC4}">
      <dsp:nvSpPr>
        <dsp:cNvPr id="0" name=""/>
        <dsp:cNvSpPr/>
      </dsp:nvSpPr>
      <dsp:spPr>
        <a:xfrm rot="5400000">
          <a:off x="5869390" y="272171"/>
          <a:ext cx="1463642" cy="2435467"/>
        </a:xfrm>
        <a:prstGeom prst="corner">
          <a:avLst>
            <a:gd name="adj1" fmla="val 16120"/>
            <a:gd name="adj2" fmla="val 16110"/>
          </a:avLst>
        </a:prstGeom>
        <a:solidFill>
          <a:schemeClr val="accent4">
            <a:hueOff val="6533927"/>
            <a:satOff val="-27185"/>
            <a:lumOff val="6405"/>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F2B23C-0029-46ED-8F14-BC860EC07F83}">
      <dsp:nvSpPr>
        <dsp:cNvPr id="0" name=""/>
        <dsp:cNvSpPr/>
      </dsp:nvSpPr>
      <dsp:spPr>
        <a:xfrm>
          <a:off x="5625072" y="999851"/>
          <a:ext cx="2198753" cy="192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Norming</a:t>
          </a:r>
        </a:p>
      </dsp:txBody>
      <dsp:txXfrm>
        <a:off x="5625072" y="999851"/>
        <a:ext cx="2198753" cy="1927336"/>
      </dsp:txXfrm>
    </dsp:sp>
    <dsp:sp modelId="{9F89C033-A416-43EC-8119-5FB36C81DD02}">
      <dsp:nvSpPr>
        <dsp:cNvPr id="0" name=""/>
        <dsp:cNvSpPr/>
      </dsp:nvSpPr>
      <dsp:spPr>
        <a:xfrm>
          <a:off x="7408967" y="92869"/>
          <a:ext cx="414859" cy="414859"/>
        </a:xfrm>
        <a:prstGeom prst="triangle">
          <a:avLst>
            <a:gd name="adj" fmla="val 100000"/>
          </a:avLst>
        </a:prstGeom>
        <a:solidFill>
          <a:schemeClr val="accent4">
            <a:hueOff val="8167408"/>
            <a:satOff val="-33981"/>
            <a:lumOff val="8007"/>
            <a:alphaOff val="0"/>
          </a:schemeClr>
        </a:solidFill>
        <a:ln w="12700" cap="flat" cmpd="sng" algn="ctr">
          <a:solidFill>
            <a:schemeClr val="accent4">
              <a:hueOff val="8167408"/>
              <a:satOff val="-33981"/>
              <a:lumOff val="80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D0581F-2009-4211-BC57-271812503552}">
      <dsp:nvSpPr>
        <dsp:cNvPr id="0" name=""/>
        <dsp:cNvSpPr/>
      </dsp:nvSpPr>
      <dsp:spPr>
        <a:xfrm rot="5400000">
          <a:off x="8561095" y="-393893"/>
          <a:ext cx="1463642" cy="243546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194899-DE82-4D42-846D-83AB071710BD}">
      <dsp:nvSpPr>
        <dsp:cNvPr id="0" name=""/>
        <dsp:cNvSpPr/>
      </dsp:nvSpPr>
      <dsp:spPr>
        <a:xfrm>
          <a:off x="8316776" y="333786"/>
          <a:ext cx="2198753" cy="192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kern="1200" dirty="0"/>
        </a:p>
      </dsp:txBody>
      <dsp:txXfrm>
        <a:off x="8316776" y="333786"/>
        <a:ext cx="2198753" cy="1927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1F41B-609D-4BB7-AEEE-52FC0938790D}">
      <dsp:nvSpPr>
        <dsp:cNvPr id="0" name=""/>
        <dsp:cNvSpPr/>
      </dsp:nvSpPr>
      <dsp:spPr>
        <a:xfrm>
          <a:off x="12921" y="1846505"/>
          <a:ext cx="4121775" cy="476473"/>
        </a:xfrm>
        <a:prstGeom prst="mathMinus">
          <a:avLst/>
        </a:prstGeom>
        <a:solidFill>
          <a:srgbClr val="1CD2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57B442-3339-4C66-87A5-01B5BCFEC08C}">
      <dsp:nvSpPr>
        <dsp:cNvPr id="0" name=""/>
        <dsp:cNvSpPr/>
      </dsp:nvSpPr>
      <dsp:spPr>
        <a:xfrm>
          <a:off x="497714" y="208474"/>
          <a:ext cx="1244285" cy="1667793"/>
        </a:xfrm>
        <a:prstGeom prst="downArrow">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783C03-D100-4301-97ED-E76701C93DA0}">
      <dsp:nvSpPr>
        <dsp:cNvPr id="0" name=""/>
        <dsp:cNvSpPr/>
      </dsp:nvSpPr>
      <dsp:spPr>
        <a:xfrm>
          <a:off x="2049706" y="0"/>
          <a:ext cx="1624300" cy="1751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Employee Need</a:t>
          </a:r>
        </a:p>
      </dsp:txBody>
      <dsp:txXfrm>
        <a:off x="2049706" y="0"/>
        <a:ext cx="1624300" cy="1751183"/>
      </dsp:txXfrm>
    </dsp:sp>
    <dsp:sp modelId="{8D4504F5-4F2D-4CB9-8661-9C86E74ABEB2}">
      <dsp:nvSpPr>
        <dsp:cNvPr id="0" name=""/>
        <dsp:cNvSpPr/>
      </dsp:nvSpPr>
      <dsp:spPr>
        <a:xfrm>
          <a:off x="2405618" y="2293216"/>
          <a:ext cx="1244285" cy="1667793"/>
        </a:xfrm>
        <a:prstGeom prst="upArrow">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D6190F-CD36-4FB9-941E-FD162CC5257E}">
      <dsp:nvSpPr>
        <dsp:cNvPr id="0" name=""/>
        <dsp:cNvSpPr/>
      </dsp:nvSpPr>
      <dsp:spPr>
        <a:xfrm>
          <a:off x="346488" y="2418300"/>
          <a:ext cx="1878545" cy="1751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Leadership Style</a:t>
          </a:r>
        </a:p>
      </dsp:txBody>
      <dsp:txXfrm>
        <a:off x="346488" y="2418300"/>
        <a:ext cx="1878545" cy="175118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454C976-A254-4A37-8438-A5E5F42EB68E}" type="datetimeFigureOut">
              <a:rPr lang="en-US" smtClean="0"/>
              <a:t>10/1/2018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9D8B957-9B0D-4CA3-A835-D563377230D5}" type="slidenum">
              <a:rPr lang="en-US" smtClean="0"/>
              <a:t>‹#›</a:t>
            </a:fld>
            <a:endParaRPr lang="en-US" dirty="0"/>
          </a:p>
        </p:txBody>
      </p:sp>
    </p:spTree>
    <p:extLst>
      <p:ext uri="{BB962C8B-B14F-4D97-AF65-F5344CB8AC3E}">
        <p14:creationId xmlns:p14="http://schemas.microsoft.com/office/powerpoint/2010/main" val="913060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69A10F-5603-44F3-9304-C6F0BDA3B3D8}" type="datetimeFigureOut">
              <a:rPr lang="en-US" smtClean="0"/>
              <a:t>10/1/2018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2C39C6-B268-4211-AC8E-729DA8951A89}" type="slidenum">
              <a:rPr lang="en-US" smtClean="0"/>
              <a:t>‹#›</a:t>
            </a:fld>
            <a:endParaRPr lang="en-US" dirty="0"/>
          </a:p>
        </p:txBody>
      </p:sp>
    </p:spTree>
    <p:extLst>
      <p:ext uri="{BB962C8B-B14F-4D97-AF65-F5344CB8AC3E}">
        <p14:creationId xmlns:p14="http://schemas.microsoft.com/office/powerpoint/2010/main" val="234625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CA53E-DE53-49E1-A0BD-C289E43F6C59}" type="slidenum">
              <a:rPr lang="en-US" smtClean="0"/>
              <a:t>1</a:t>
            </a:fld>
            <a:endParaRPr lang="en-US" dirty="0"/>
          </a:p>
        </p:txBody>
      </p:sp>
    </p:spTree>
    <p:extLst>
      <p:ext uri="{BB962C8B-B14F-4D97-AF65-F5344CB8AC3E}">
        <p14:creationId xmlns:p14="http://schemas.microsoft.com/office/powerpoint/2010/main" val="265464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teacher if you cannot think of someone.</a:t>
            </a:r>
          </a:p>
        </p:txBody>
      </p:sp>
      <p:sp>
        <p:nvSpPr>
          <p:cNvPr id="4" name="Slide Number Placeholder 3"/>
          <p:cNvSpPr>
            <a:spLocks noGrp="1"/>
          </p:cNvSpPr>
          <p:nvPr>
            <p:ph type="sldNum" sz="quarter" idx="10"/>
          </p:nvPr>
        </p:nvSpPr>
        <p:spPr/>
        <p:txBody>
          <a:bodyPr/>
          <a:lstStyle/>
          <a:p>
            <a:fld id="{B82C39C6-B268-4211-AC8E-729DA8951A89}" type="slidenum">
              <a:rPr lang="en-US" smtClean="0"/>
              <a:t>13</a:t>
            </a:fld>
            <a:endParaRPr lang="en-US" dirty="0"/>
          </a:p>
        </p:txBody>
      </p:sp>
    </p:spTree>
    <p:extLst>
      <p:ext uri="{BB962C8B-B14F-4D97-AF65-F5344CB8AC3E}">
        <p14:creationId xmlns:p14="http://schemas.microsoft.com/office/powerpoint/2010/main" val="2669651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teacher if you cannot think of someone.</a:t>
            </a:r>
          </a:p>
        </p:txBody>
      </p:sp>
      <p:sp>
        <p:nvSpPr>
          <p:cNvPr id="4" name="Slide Number Placeholder 3"/>
          <p:cNvSpPr>
            <a:spLocks noGrp="1"/>
          </p:cNvSpPr>
          <p:nvPr>
            <p:ph type="sldNum" sz="quarter" idx="10"/>
          </p:nvPr>
        </p:nvSpPr>
        <p:spPr/>
        <p:txBody>
          <a:bodyPr/>
          <a:lstStyle/>
          <a:p>
            <a:fld id="{B82C39C6-B268-4211-AC8E-729DA8951A89}" type="slidenum">
              <a:rPr lang="en-US" smtClean="0"/>
              <a:t>14</a:t>
            </a:fld>
            <a:endParaRPr lang="en-US" dirty="0"/>
          </a:p>
        </p:txBody>
      </p:sp>
    </p:spTree>
    <p:extLst>
      <p:ext uri="{BB962C8B-B14F-4D97-AF65-F5344CB8AC3E}">
        <p14:creationId xmlns:p14="http://schemas.microsoft.com/office/powerpoint/2010/main" val="3790566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teacher if you cannot think of someone.</a:t>
            </a:r>
          </a:p>
        </p:txBody>
      </p:sp>
      <p:sp>
        <p:nvSpPr>
          <p:cNvPr id="4" name="Slide Number Placeholder 3"/>
          <p:cNvSpPr>
            <a:spLocks noGrp="1"/>
          </p:cNvSpPr>
          <p:nvPr>
            <p:ph type="sldNum" sz="quarter" idx="10"/>
          </p:nvPr>
        </p:nvSpPr>
        <p:spPr/>
        <p:txBody>
          <a:bodyPr/>
          <a:lstStyle/>
          <a:p>
            <a:fld id="{B82C39C6-B268-4211-AC8E-729DA8951A89}" type="slidenum">
              <a:rPr lang="en-US" smtClean="0"/>
              <a:t>15</a:t>
            </a:fld>
            <a:endParaRPr lang="en-US" dirty="0"/>
          </a:p>
        </p:txBody>
      </p:sp>
    </p:spTree>
    <p:extLst>
      <p:ext uri="{BB962C8B-B14F-4D97-AF65-F5344CB8AC3E}">
        <p14:creationId xmlns:p14="http://schemas.microsoft.com/office/powerpoint/2010/main" val="2292737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teacher if you cannot think of someone.</a:t>
            </a:r>
          </a:p>
        </p:txBody>
      </p:sp>
      <p:sp>
        <p:nvSpPr>
          <p:cNvPr id="4" name="Slide Number Placeholder 3"/>
          <p:cNvSpPr>
            <a:spLocks noGrp="1"/>
          </p:cNvSpPr>
          <p:nvPr>
            <p:ph type="sldNum" sz="quarter" idx="10"/>
          </p:nvPr>
        </p:nvSpPr>
        <p:spPr/>
        <p:txBody>
          <a:bodyPr/>
          <a:lstStyle/>
          <a:p>
            <a:fld id="{B82C39C6-B268-4211-AC8E-729DA8951A89}" type="slidenum">
              <a:rPr lang="en-US" smtClean="0"/>
              <a:t>16</a:t>
            </a:fld>
            <a:endParaRPr lang="en-US" dirty="0"/>
          </a:p>
        </p:txBody>
      </p:sp>
    </p:spTree>
    <p:extLst>
      <p:ext uri="{BB962C8B-B14F-4D97-AF65-F5344CB8AC3E}">
        <p14:creationId xmlns:p14="http://schemas.microsoft.com/office/powerpoint/2010/main" val="1349384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teacher if you cannot think of someone.</a:t>
            </a:r>
          </a:p>
        </p:txBody>
      </p:sp>
      <p:sp>
        <p:nvSpPr>
          <p:cNvPr id="4" name="Slide Number Placeholder 3"/>
          <p:cNvSpPr>
            <a:spLocks noGrp="1"/>
          </p:cNvSpPr>
          <p:nvPr>
            <p:ph type="sldNum" sz="quarter" idx="10"/>
          </p:nvPr>
        </p:nvSpPr>
        <p:spPr/>
        <p:txBody>
          <a:bodyPr/>
          <a:lstStyle/>
          <a:p>
            <a:fld id="{B82C39C6-B268-4211-AC8E-729DA8951A89}" type="slidenum">
              <a:rPr lang="en-US" smtClean="0"/>
              <a:t>17</a:t>
            </a:fld>
            <a:endParaRPr lang="en-US" dirty="0"/>
          </a:p>
        </p:txBody>
      </p:sp>
    </p:spTree>
    <p:extLst>
      <p:ext uri="{BB962C8B-B14F-4D97-AF65-F5344CB8AC3E}">
        <p14:creationId xmlns:p14="http://schemas.microsoft.com/office/powerpoint/2010/main" val="1299534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19</a:t>
            </a:fld>
            <a:endParaRPr lang="en-US" dirty="0"/>
          </a:p>
        </p:txBody>
      </p:sp>
    </p:spTree>
    <p:extLst>
      <p:ext uri="{BB962C8B-B14F-4D97-AF65-F5344CB8AC3E}">
        <p14:creationId xmlns:p14="http://schemas.microsoft.com/office/powerpoint/2010/main" val="3694852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20</a:t>
            </a:fld>
            <a:endParaRPr lang="en-US" dirty="0"/>
          </a:p>
        </p:txBody>
      </p:sp>
    </p:spTree>
    <p:extLst>
      <p:ext uri="{BB962C8B-B14F-4D97-AF65-F5344CB8AC3E}">
        <p14:creationId xmlns:p14="http://schemas.microsoft.com/office/powerpoint/2010/main" val="2718671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21</a:t>
            </a:fld>
            <a:endParaRPr lang="en-US" dirty="0"/>
          </a:p>
        </p:txBody>
      </p:sp>
    </p:spTree>
    <p:extLst>
      <p:ext uri="{BB962C8B-B14F-4D97-AF65-F5344CB8AC3E}">
        <p14:creationId xmlns:p14="http://schemas.microsoft.com/office/powerpoint/2010/main" val="3516268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22</a:t>
            </a:fld>
            <a:endParaRPr lang="en-US" dirty="0"/>
          </a:p>
        </p:txBody>
      </p:sp>
    </p:spTree>
    <p:extLst>
      <p:ext uri="{BB962C8B-B14F-4D97-AF65-F5344CB8AC3E}">
        <p14:creationId xmlns:p14="http://schemas.microsoft.com/office/powerpoint/2010/main" val="3189209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23</a:t>
            </a:fld>
            <a:endParaRPr lang="en-US" dirty="0"/>
          </a:p>
        </p:txBody>
      </p:sp>
    </p:spTree>
    <p:extLst>
      <p:ext uri="{BB962C8B-B14F-4D97-AF65-F5344CB8AC3E}">
        <p14:creationId xmlns:p14="http://schemas.microsoft.com/office/powerpoint/2010/main" val="139255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teams matter???</a:t>
            </a:r>
          </a:p>
        </p:txBody>
      </p:sp>
      <p:sp>
        <p:nvSpPr>
          <p:cNvPr id="4" name="Slide Number Placeholder 3"/>
          <p:cNvSpPr>
            <a:spLocks noGrp="1"/>
          </p:cNvSpPr>
          <p:nvPr>
            <p:ph type="sldNum" sz="quarter" idx="10"/>
          </p:nvPr>
        </p:nvSpPr>
        <p:spPr/>
        <p:txBody>
          <a:bodyPr/>
          <a:lstStyle/>
          <a:p>
            <a:fld id="{B82C39C6-B268-4211-AC8E-729DA8951A89}" type="slidenum">
              <a:rPr lang="en-US" smtClean="0"/>
              <a:t>4</a:t>
            </a:fld>
            <a:endParaRPr lang="en-US" dirty="0"/>
          </a:p>
        </p:txBody>
      </p:sp>
    </p:spTree>
    <p:extLst>
      <p:ext uri="{BB962C8B-B14F-4D97-AF65-F5344CB8AC3E}">
        <p14:creationId xmlns:p14="http://schemas.microsoft.com/office/powerpoint/2010/main" val="3812849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25</a:t>
            </a:fld>
            <a:endParaRPr lang="en-US" dirty="0"/>
          </a:p>
        </p:txBody>
      </p:sp>
    </p:spTree>
    <p:extLst>
      <p:ext uri="{BB962C8B-B14F-4D97-AF65-F5344CB8AC3E}">
        <p14:creationId xmlns:p14="http://schemas.microsoft.com/office/powerpoint/2010/main" val="3613087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26</a:t>
            </a:fld>
            <a:endParaRPr lang="en-US" dirty="0"/>
          </a:p>
        </p:txBody>
      </p:sp>
    </p:spTree>
    <p:extLst>
      <p:ext uri="{BB962C8B-B14F-4D97-AF65-F5344CB8AC3E}">
        <p14:creationId xmlns:p14="http://schemas.microsoft.com/office/powerpoint/2010/main" val="2769568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r>
              <a:rPr lang="en-US" baseline="0" dirty="0"/>
              <a:t> Notes: We also need to take into account the competency a person has related to the task. Review each column with the group and share a situation – see below.</a:t>
            </a:r>
          </a:p>
          <a:p>
            <a:r>
              <a:rPr lang="en-US" baseline="0" dirty="0"/>
              <a:t>D1- Here an employee might be new to their role or they have been in their job for a long time but this particular task is new to them. Anytime an employee is truly new to a task and has little job knowledge, the employee would be considered a D1.</a:t>
            </a:r>
          </a:p>
          <a:p>
            <a:r>
              <a:rPr lang="en-US" baseline="0" dirty="0"/>
              <a:t>D2- The employee has some knowledge of the task, but for some reason perhaps a lack of resources available to do they job, they have become frustrated or are underperforming from what usually has been excellent performance.</a:t>
            </a:r>
          </a:p>
          <a:p>
            <a:r>
              <a:rPr lang="en-US" baseline="0" dirty="0"/>
              <a:t>D3 – The employee has knowledge to do the task but in this situation wants some feedback from the boss on his ideas or wants to brainstorm or share ideas with colleagues. </a:t>
            </a:r>
          </a:p>
          <a:p>
            <a:r>
              <a:rPr lang="en-US" dirty="0"/>
              <a:t>D4 = The Expert</a:t>
            </a:r>
            <a:r>
              <a:rPr lang="en-US" baseline="0" dirty="0"/>
              <a:t> – this person knows his/her job well and you can just tell them what needs to get done and let the employee do it. Many of you have tasks that you do daily that fall into this category. </a:t>
            </a:r>
            <a:endParaRPr lang="en-US" dirty="0"/>
          </a:p>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27</a:t>
            </a:fld>
            <a:endParaRPr lang="en-US" dirty="0"/>
          </a:p>
        </p:txBody>
      </p:sp>
    </p:spTree>
    <p:extLst>
      <p:ext uri="{BB962C8B-B14F-4D97-AF65-F5344CB8AC3E}">
        <p14:creationId xmlns:p14="http://schemas.microsoft.com/office/powerpoint/2010/main" val="2862051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we are now matching the employees development or behavior with the appropriate leadership style. The color coding makes this process easier. If you employee is a D1 meaning they are enthusiastic but have little skill to do the job, then we apply the management style of S1 – lots of directing – telling the employee exactly and step by step how to do the task and what our expectations as leaders are. Consider this “hand holding”</a:t>
            </a:r>
            <a:endParaRPr lang="en-US" dirty="0"/>
          </a:p>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28</a:t>
            </a:fld>
            <a:endParaRPr lang="en-US" dirty="0"/>
          </a:p>
        </p:txBody>
      </p:sp>
    </p:spTree>
    <p:extLst>
      <p:ext uri="{BB962C8B-B14F-4D97-AF65-F5344CB8AC3E}">
        <p14:creationId xmlns:p14="http://schemas.microsoft.com/office/powerpoint/2010/main" val="1702805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29</a:t>
            </a:fld>
            <a:endParaRPr lang="en-US" dirty="0"/>
          </a:p>
        </p:txBody>
      </p:sp>
    </p:spTree>
    <p:extLst>
      <p:ext uri="{BB962C8B-B14F-4D97-AF65-F5344CB8AC3E}">
        <p14:creationId xmlns:p14="http://schemas.microsoft.com/office/powerpoint/2010/main" val="1040159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30</a:t>
            </a:fld>
            <a:endParaRPr lang="en-US" dirty="0"/>
          </a:p>
        </p:txBody>
      </p:sp>
    </p:spTree>
    <p:extLst>
      <p:ext uri="{BB962C8B-B14F-4D97-AF65-F5344CB8AC3E}">
        <p14:creationId xmlns:p14="http://schemas.microsoft.com/office/powerpoint/2010/main" val="2475545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31</a:t>
            </a:fld>
            <a:endParaRPr lang="en-US" dirty="0"/>
          </a:p>
        </p:txBody>
      </p:sp>
    </p:spTree>
    <p:extLst>
      <p:ext uri="{BB962C8B-B14F-4D97-AF65-F5344CB8AC3E}">
        <p14:creationId xmlns:p14="http://schemas.microsoft.com/office/powerpoint/2010/main" val="1867153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32</a:t>
            </a:fld>
            <a:endParaRPr lang="en-US" dirty="0"/>
          </a:p>
        </p:txBody>
      </p:sp>
    </p:spTree>
    <p:extLst>
      <p:ext uri="{BB962C8B-B14F-4D97-AF65-F5344CB8AC3E}">
        <p14:creationId xmlns:p14="http://schemas.microsoft.com/office/powerpoint/2010/main" val="1476182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33</a:t>
            </a:fld>
            <a:endParaRPr lang="en-US" dirty="0"/>
          </a:p>
        </p:txBody>
      </p:sp>
    </p:spTree>
    <p:extLst>
      <p:ext uri="{BB962C8B-B14F-4D97-AF65-F5344CB8AC3E}">
        <p14:creationId xmlns:p14="http://schemas.microsoft.com/office/powerpoint/2010/main" val="1810679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34</a:t>
            </a:fld>
            <a:endParaRPr lang="en-US" dirty="0"/>
          </a:p>
        </p:txBody>
      </p:sp>
    </p:spTree>
    <p:extLst>
      <p:ext uri="{BB962C8B-B14F-4D97-AF65-F5344CB8AC3E}">
        <p14:creationId xmlns:p14="http://schemas.microsoft.com/office/powerpoint/2010/main" val="1174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5</a:t>
            </a:fld>
            <a:endParaRPr lang="en-US" dirty="0"/>
          </a:p>
        </p:txBody>
      </p:sp>
    </p:spTree>
    <p:extLst>
      <p:ext uri="{BB962C8B-B14F-4D97-AF65-F5344CB8AC3E}">
        <p14:creationId xmlns:p14="http://schemas.microsoft.com/office/powerpoint/2010/main" val="56999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35</a:t>
            </a:fld>
            <a:endParaRPr lang="en-US" dirty="0"/>
          </a:p>
        </p:txBody>
      </p:sp>
    </p:spTree>
    <p:extLst>
      <p:ext uri="{BB962C8B-B14F-4D97-AF65-F5344CB8AC3E}">
        <p14:creationId xmlns:p14="http://schemas.microsoft.com/office/powerpoint/2010/main" val="3970330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36</a:t>
            </a:fld>
            <a:endParaRPr lang="en-US" dirty="0"/>
          </a:p>
        </p:txBody>
      </p:sp>
    </p:spTree>
    <p:extLst>
      <p:ext uri="{BB962C8B-B14F-4D97-AF65-F5344CB8AC3E}">
        <p14:creationId xmlns:p14="http://schemas.microsoft.com/office/powerpoint/2010/main" val="3252634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37</a:t>
            </a:fld>
            <a:endParaRPr lang="en-US" dirty="0"/>
          </a:p>
        </p:txBody>
      </p:sp>
    </p:spTree>
    <p:extLst>
      <p:ext uri="{BB962C8B-B14F-4D97-AF65-F5344CB8AC3E}">
        <p14:creationId xmlns:p14="http://schemas.microsoft.com/office/powerpoint/2010/main" val="230570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6</a:t>
            </a:fld>
            <a:endParaRPr lang="en-US" dirty="0"/>
          </a:p>
        </p:txBody>
      </p:sp>
    </p:spTree>
    <p:extLst>
      <p:ext uri="{BB962C8B-B14F-4D97-AF65-F5344CB8AC3E}">
        <p14:creationId xmlns:p14="http://schemas.microsoft.com/office/powerpoint/2010/main" val="3200829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teacher if you cannot think of someone.</a:t>
            </a:r>
          </a:p>
        </p:txBody>
      </p:sp>
      <p:sp>
        <p:nvSpPr>
          <p:cNvPr id="4" name="Slide Number Placeholder 3"/>
          <p:cNvSpPr>
            <a:spLocks noGrp="1"/>
          </p:cNvSpPr>
          <p:nvPr>
            <p:ph type="sldNum" sz="quarter" idx="10"/>
          </p:nvPr>
        </p:nvSpPr>
        <p:spPr/>
        <p:txBody>
          <a:bodyPr/>
          <a:lstStyle/>
          <a:p>
            <a:fld id="{B82C39C6-B268-4211-AC8E-729DA8951A89}" type="slidenum">
              <a:rPr lang="en-US" smtClean="0"/>
              <a:t>7</a:t>
            </a:fld>
            <a:endParaRPr lang="en-US" dirty="0"/>
          </a:p>
        </p:txBody>
      </p:sp>
    </p:spTree>
    <p:extLst>
      <p:ext uri="{BB962C8B-B14F-4D97-AF65-F5344CB8AC3E}">
        <p14:creationId xmlns:p14="http://schemas.microsoft.com/office/powerpoint/2010/main" val="1159284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teacher if you cannot think of someone.</a:t>
            </a:r>
          </a:p>
        </p:txBody>
      </p:sp>
      <p:sp>
        <p:nvSpPr>
          <p:cNvPr id="4" name="Slide Number Placeholder 3"/>
          <p:cNvSpPr>
            <a:spLocks noGrp="1"/>
          </p:cNvSpPr>
          <p:nvPr>
            <p:ph type="sldNum" sz="quarter" idx="10"/>
          </p:nvPr>
        </p:nvSpPr>
        <p:spPr/>
        <p:txBody>
          <a:bodyPr/>
          <a:lstStyle/>
          <a:p>
            <a:fld id="{B82C39C6-B268-4211-AC8E-729DA8951A89}" type="slidenum">
              <a:rPr lang="en-US" smtClean="0"/>
              <a:t>8</a:t>
            </a:fld>
            <a:endParaRPr lang="en-US" dirty="0"/>
          </a:p>
        </p:txBody>
      </p:sp>
    </p:spTree>
    <p:extLst>
      <p:ext uri="{BB962C8B-B14F-4D97-AF65-F5344CB8AC3E}">
        <p14:creationId xmlns:p14="http://schemas.microsoft.com/office/powerpoint/2010/main" val="3425091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teacher if you cannot think of someone.</a:t>
            </a:r>
          </a:p>
        </p:txBody>
      </p:sp>
      <p:sp>
        <p:nvSpPr>
          <p:cNvPr id="4" name="Slide Number Placeholder 3"/>
          <p:cNvSpPr>
            <a:spLocks noGrp="1"/>
          </p:cNvSpPr>
          <p:nvPr>
            <p:ph type="sldNum" sz="quarter" idx="10"/>
          </p:nvPr>
        </p:nvSpPr>
        <p:spPr/>
        <p:txBody>
          <a:bodyPr/>
          <a:lstStyle/>
          <a:p>
            <a:fld id="{B82C39C6-B268-4211-AC8E-729DA8951A89}" type="slidenum">
              <a:rPr lang="en-US" smtClean="0"/>
              <a:t>10</a:t>
            </a:fld>
            <a:endParaRPr lang="en-US" dirty="0"/>
          </a:p>
        </p:txBody>
      </p:sp>
    </p:spTree>
    <p:extLst>
      <p:ext uri="{BB962C8B-B14F-4D97-AF65-F5344CB8AC3E}">
        <p14:creationId xmlns:p14="http://schemas.microsoft.com/office/powerpoint/2010/main" val="1689016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teacher if you cannot think of someone.</a:t>
            </a:r>
          </a:p>
        </p:txBody>
      </p:sp>
      <p:sp>
        <p:nvSpPr>
          <p:cNvPr id="4" name="Slide Number Placeholder 3"/>
          <p:cNvSpPr>
            <a:spLocks noGrp="1"/>
          </p:cNvSpPr>
          <p:nvPr>
            <p:ph type="sldNum" sz="quarter" idx="10"/>
          </p:nvPr>
        </p:nvSpPr>
        <p:spPr/>
        <p:txBody>
          <a:bodyPr/>
          <a:lstStyle/>
          <a:p>
            <a:fld id="{B82C39C6-B268-4211-AC8E-729DA8951A89}" type="slidenum">
              <a:rPr lang="en-US" smtClean="0"/>
              <a:t>11</a:t>
            </a:fld>
            <a:endParaRPr lang="en-US" dirty="0"/>
          </a:p>
        </p:txBody>
      </p:sp>
    </p:spTree>
    <p:extLst>
      <p:ext uri="{BB962C8B-B14F-4D97-AF65-F5344CB8AC3E}">
        <p14:creationId xmlns:p14="http://schemas.microsoft.com/office/powerpoint/2010/main" val="3868941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teacher if you cannot think of someone.</a:t>
            </a:r>
          </a:p>
        </p:txBody>
      </p:sp>
      <p:sp>
        <p:nvSpPr>
          <p:cNvPr id="4" name="Slide Number Placeholder 3"/>
          <p:cNvSpPr>
            <a:spLocks noGrp="1"/>
          </p:cNvSpPr>
          <p:nvPr>
            <p:ph type="sldNum" sz="quarter" idx="10"/>
          </p:nvPr>
        </p:nvSpPr>
        <p:spPr/>
        <p:txBody>
          <a:bodyPr/>
          <a:lstStyle/>
          <a:p>
            <a:fld id="{B82C39C6-B268-4211-AC8E-729DA8951A89}" type="slidenum">
              <a:rPr lang="en-US" smtClean="0"/>
              <a:t>12</a:t>
            </a:fld>
            <a:endParaRPr lang="en-US" dirty="0"/>
          </a:p>
        </p:txBody>
      </p:sp>
    </p:spTree>
    <p:extLst>
      <p:ext uri="{BB962C8B-B14F-4D97-AF65-F5344CB8AC3E}">
        <p14:creationId xmlns:p14="http://schemas.microsoft.com/office/powerpoint/2010/main" val="360868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B2D8-6350-4F55-B6D8-1B6B5EA3C9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3802C1-FC32-4546-BA7C-EEDB9CB1C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A52DBA-64FA-471E-AAA0-A131A4F2192F}"/>
              </a:ext>
            </a:extLst>
          </p:cNvPr>
          <p:cNvSpPr>
            <a:spLocks noGrp="1"/>
          </p:cNvSpPr>
          <p:nvPr>
            <p:ph type="dt" sz="half" idx="10"/>
          </p:nvPr>
        </p:nvSpPr>
        <p:spPr/>
        <p:txBody>
          <a:bodyPr/>
          <a:lstStyle/>
          <a:p>
            <a:fld id="{50C05156-F486-489E-A124-D20AC77BFBC3}" type="datetimeFigureOut">
              <a:rPr lang="en-US" smtClean="0"/>
              <a:t>10/1/2018</a:t>
            </a:fld>
            <a:endParaRPr lang="en-US" dirty="0"/>
          </a:p>
        </p:txBody>
      </p:sp>
      <p:sp>
        <p:nvSpPr>
          <p:cNvPr id="5" name="Footer Placeholder 4">
            <a:extLst>
              <a:ext uri="{FF2B5EF4-FFF2-40B4-BE49-F238E27FC236}">
                <a16:creationId xmlns:a16="http://schemas.microsoft.com/office/drawing/2014/main" id="{9D30550F-332B-4555-9416-D0EF98DD76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386825-27B8-48AE-A131-1FC24A0D3ED0}"/>
              </a:ext>
            </a:extLst>
          </p:cNvPr>
          <p:cNvSpPr>
            <a:spLocks noGrp="1"/>
          </p:cNvSpPr>
          <p:nvPr>
            <p:ph type="sldNum" sz="quarter" idx="12"/>
          </p:nvPr>
        </p:nvSpPr>
        <p:spPr/>
        <p:txBody>
          <a:bodyPr/>
          <a:lstStyle/>
          <a:p>
            <a:fld id="{C0FF3251-82BD-4700-9A83-7B1FAFFA48C2}" type="slidenum">
              <a:rPr lang="en-US" smtClean="0"/>
              <a:t>‹#›</a:t>
            </a:fld>
            <a:endParaRPr lang="en-US" dirty="0"/>
          </a:p>
        </p:txBody>
      </p:sp>
    </p:spTree>
    <p:extLst>
      <p:ext uri="{BB962C8B-B14F-4D97-AF65-F5344CB8AC3E}">
        <p14:creationId xmlns:p14="http://schemas.microsoft.com/office/powerpoint/2010/main" val="297464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942C-F710-499F-9CC5-49420185E2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BE9FE-2F09-469C-B4E6-7D2F8AD0C6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ED8A5-8A91-48A7-8C94-4F0386AE5548}"/>
              </a:ext>
            </a:extLst>
          </p:cNvPr>
          <p:cNvSpPr>
            <a:spLocks noGrp="1"/>
          </p:cNvSpPr>
          <p:nvPr>
            <p:ph type="dt" sz="half" idx="10"/>
          </p:nvPr>
        </p:nvSpPr>
        <p:spPr/>
        <p:txBody>
          <a:bodyPr/>
          <a:lstStyle/>
          <a:p>
            <a:fld id="{50C05156-F486-489E-A124-D20AC77BFBC3}" type="datetimeFigureOut">
              <a:rPr lang="en-US" smtClean="0"/>
              <a:t>10/1/2018</a:t>
            </a:fld>
            <a:endParaRPr lang="en-US" dirty="0"/>
          </a:p>
        </p:txBody>
      </p:sp>
      <p:sp>
        <p:nvSpPr>
          <p:cNvPr id="5" name="Footer Placeholder 4">
            <a:extLst>
              <a:ext uri="{FF2B5EF4-FFF2-40B4-BE49-F238E27FC236}">
                <a16:creationId xmlns:a16="http://schemas.microsoft.com/office/drawing/2014/main" id="{4737EC7F-FB7E-41FC-B210-FFB02EBD74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B4F907-DCBE-49A4-A767-B1CED5D3E678}"/>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7" name="Picture 6">
            <a:extLst>
              <a:ext uri="{FF2B5EF4-FFF2-40B4-BE49-F238E27FC236}">
                <a16:creationId xmlns:a16="http://schemas.microsoft.com/office/drawing/2014/main" id="{478BDBDD-BB46-451E-8A7B-C5059E9C03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35971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D2D1C8-5A3F-4480-96B9-35C258A76E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315F9D-F3CC-478B-B6EE-25AB85C60C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795D5-C6BF-4DE3-976E-515F8239A623}"/>
              </a:ext>
            </a:extLst>
          </p:cNvPr>
          <p:cNvSpPr>
            <a:spLocks noGrp="1"/>
          </p:cNvSpPr>
          <p:nvPr>
            <p:ph type="dt" sz="half" idx="10"/>
          </p:nvPr>
        </p:nvSpPr>
        <p:spPr/>
        <p:txBody>
          <a:bodyPr/>
          <a:lstStyle/>
          <a:p>
            <a:fld id="{50C05156-F486-489E-A124-D20AC77BFBC3}" type="datetimeFigureOut">
              <a:rPr lang="en-US" smtClean="0"/>
              <a:t>10/1/2018</a:t>
            </a:fld>
            <a:endParaRPr lang="en-US" dirty="0"/>
          </a:p>
        </p:txBody>
      </p:sp>
      <p:sp>
        <p:nvSpPr>
          <p:cNvPr id="5" name="Footer Placeholder 4">
            <a:extLst>
              <a:ext uri="{FF2B5EF4-FFF2-40B4-BE49-F238E27FC236}">
                <a16:creationId xmlns:a16="http://schemas.microsoft.com/office/drawing/2014/main" id="{DD877F83-FC3E-4BD4-923F-2D67CE3FB9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092494-5F81-44DA-B4E6-B9096835C8AF}"/>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7" name="Picture 6">
            <a:extLst>
              <a:ext uri="{FF2B5EF4-FFF2-40B4-BE49-F238E27FC236}">
                <a16:creationId xmlns:a16="http://schemas.microsoft.com/office/drawing/2014/main" id="{E7F53387-4E90-4CCB-A825-BBAD7BA27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39330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6D0C-C137-4DA8-B7BC-BF31D29A2A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3AD93-9153-42F9-A37C-17E379B32E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35B0F-ACA5-40E5-B27E-9D2838DD736D}"/>
              </a:ext>
            </a:extLst>
          </p:cNvPr>
          <p:cNvSpPr>
            <a:spLocks noGrp="1"/>
          </p:cNvSpPr>
          <p:nvPr>
            <p:ph type="dt" sz="half" idx="10"/>
          </p:nvPr>
        </p:nvSpPr>
        <p:spPr/>
        <p:txBody>
          <a:bodyPr/>
          <a:lstStyle/>
          <a:p>
            <a:fld id="{50C05156-F486-489E-A124-D20AC77BFBC3}" type="datetimeFigureOut">
              <a:rPr lang="en-US" smtClean="0"/>
              <a:t>10/1/2018</a:t>
            </a:fld>
            <a:endParaRPr lang="en-US" dirty="0"/>
          </a:p>
        </p:txBody>
      </p:sp>
      <p:sp>
        <p:nvSpPr>
          <p:cNvPr id="5" name="Footer Placeholder 4">
            <a:extLst>
              <a:ext uri="{FF2B5EF4-FFF2-40B4-BE49-F238E27FC236}">
                <a16:creationId xmlns:a16="http://schemas.microsoft.com/office/drawing/2014/main" id="{C700AB43-D3F1-43D8-B266-72F8980AD2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64A2FC-CEE1-4BF8-AA3C-38680C4F1E00}"/>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7" name="Picture 6">
            <a:extLst>
              <a:ext uri="{FF2B5EF4-FFF2-40B4-BE49-F238E27FC236}">
                <a16:creationId xmlns:a16="http://schemas.microsoft.com/office/drawing/2014/main" id="{98C598B5-5854-4E84-9656-56F4590A46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80354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DF59-8B9F-4F77-AE51-509A0A00E6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F30599-6894-4981-B2A4-2ADB6E8CFD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3E1D1C-9453-4944-BF6B-5D14FD098D7B}"/>
              </a:ext>
            </a:extLst>
          </p:cNvPr>
          <p:cNvSpPr>
            <a:spLocks noGrp="1"/>
          </p:cNvSpPr>
          <p:nvPr>
            <p:ph type="dt" sz="half" idx="10"/>
          </p:nvPr>
        </p:nvSpPr>
        <p:spPr/>
        <p:txBody>
          <a:bodyPr/>
          <a:lstStyle/>
          <a:p>
            <a:fld id="{50C05156-F486-489E-A124-D20AC77BFBC3}" type="datetimeFigureOut">
              <a:rPr lang="en-US" smtClean="0"/>
              <a:t>10/1/2018</a:t>
            </a:fld>
            <a:endParaRPr lang="en-US" dirty="0"/>
          </a:p>
        </p:txBody>
      </p:sp>
      <p:sp>
        <p:nvSpPr>
          <p:cNvPr id="5" name="Footer Placeholder 4">
            <a:extLst>
              <a:ext uri="{FF2B5EF4-FFF2-40B4-BE49-F238E27FC236}">
                <a16:creationId xmlns:a16="http://schemas.microsoft.com/office/drawing/2014/main" id="{F4E81205-4DE1-427F-A4D0-66FD3BBCBD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D6156B-79C6-4F11-A02A-10B0ECAB093F}"/>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7" name="Picture 6">
            <a:extLst>
              <a:ext uri="{FF2B5EF4-FFF2-40B4-BE49-F238E27FC236}">
                <a16:creationId xmlns:a16="http://schemas.microsoft.com/office/drawing/2014/main" id="{F28ABDE0-E698-4185-89FA-2D8B79D8F3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409635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D793-BB7D-4EEE-8AA8-0073E54E9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DD4F2B-2C49-480C-8ABB-B60D4EAE9E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E9FF6C-F74E-478A-B1D1-AC434046E2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C92079-324F-410A-AFC7-E0A5C973D378}"/>
              </a:ext>
            </a:extLst>
          </p:cNvPr>
          <p:cNvSpPr>
            <a:spLocks noGrp="1"/>
          </p:cNvSpPr>
          <p:nvPr>
            <p:ph type="dt" sz="half" idx="10"/>
          </p:nvPr>
        </p:nvSpPr>
        <p:spPr/>
        <p:txBody>
          <a:bodyPr/>
          <a:lstStyle/>
          <a:p>
            <a:fld id="{50C05156-F486-489E-A124-D20AC77BFBC3}" type="datetimeFigureOut">
              <a:rPr lang="en-US" smtClean="0"/>
              <a:t>10/1/2018</a:t>
            </a:fld>
            <a:endParaRPr lang="en-US" dirty="0"/>
          </a:p>
        </p:txBody>
      </p:sp>
      <p:sp>
        <p:nvSpPr>
          <p:cNvPr id="6" name="Footer Placeholder 5">
            <a:extLst>
              <a:ext uri="{FF2B5EF4-FFF2-40B4-BE49-F238E27FC236}">
                <a16:creationId xmlns:a16="http://schemas.microsoft.com/office/drawing/2014/main" id="{7B63A171-47B9-4198-B9EA-09D0EA08DE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56D5AF-B8EC-4082-92E1-DF8CD21C6FEE}"/>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8" name="Picture 7">
            <a:extLst>
              <a:ext uri="{FF2B5EF4-FFF2-40B4-BE49-F238E27FC236}">
                <a16:creationId xmlns:a16="http://schemas.microsoft.com/office/drawing/2014/main" id="{18F7DC7B-09B1-457D-978F-BBB1B03244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15080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79C9-C6D0-4998-908E-F36C00F626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E1BC41-3414-4F1D-87D4-F463063F8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C5698C-FD61-4A84-B026-83E7286434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0EED0-7296-4CAE-9317-1464034BD4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D00D9F-B878-4F46-9122-25BEB327B7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56D973-7AEF-4E63-99EB-436BB762F8D7}"/>
              </a:ext>
            </a:extLst>
          </p:cNvPr>
          <p:cNvSpPr>
            <a:spLocks noGrp="1"/>
          </p:cNvSpPr>
          <p:nvPr>
            <p:ph type="dt" sz="half" idx="10"/>
          </p:nvPr>
        </p:nvSpPr>
        <p:spPr/>
        <p:txBody>
          <a:bodyPr/>
          <a:lstStyle/>
          <a:p>
            <a:fld id="{50C05156-F486-489E-A124-D20AC77BFBC3}" type="datetimeFigureOut">
              <a:rPr lang="en-US" smtClean="0"/>
              <a:t>10/1/2018</a:t>
            </a:fld>
            <a:endParaRPr lang="en-US" dirty="0"/>
          </a:p>
        </p:txBody>
      </p:sp>
      <p:sp>
        <p:nvSpPr>
          <p:cNvPr id="8" name="Footer Placeholder 7">
            <a:extLst>
              <a:ext uri="{FF2B5EF4-FFF2-40B4-BE49-F238E27FC236}">
                <a16:creationId xmlns:a16="http://schemas.microsoft.com/office/drawing/2014/main" id="{5ACA50A2-583D-474F-A7CD-91A266C2DAB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68F3B6-058D-4875-BFB5-31C97E697A56}"/>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10" name="Picture 9">
            <a:extLst>
              <a:ext uri="{FF2B5EF4-FFF2-40B4-BE49-F238E27FC236}">
                <a16:creationId xmlns:a16="http://schemas.microsoft.com/office/drawing/2014/main" id="{9CC18DC2-2DC8-4F4F-9F7D-0D77AB170C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75640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B62B0-428B-460D-9065-1FCDC1B7AD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F4FA82-135F-437F-BC77-0200BAE00FC0}"/>
              </a:ext>
            </a:extLst>
          </p:cNvPr>
          <p:cNvSpPr>
            <a:spLocks noGrp="1"/>
          </p:cNvSpPr>
          <p:nvPr>
            <p:ph type="dt" sz="half" idx="10"/>
          </p:nvPr>
        </p:nvSpPr>
        <p:spPr/>
        <p:txBody>
          <a:bodyPr/>
          <a:lstStyle/>
          <a:p>
            <a:fld id="{50C05156-F486-489E-A124-D20AC77BFBC3}" type="datetimeFigureOut">
              <a:rPr lang="en-US" smtClean="0"/>
              <a:t>10/1/2018</a:t>
            </a:fld>
            <a:endParaRPr lang="en-US" dirty="0"/>
          </a:p>
        </p:txBody>
      </p:sp>
      <p:sp>
        <p:nvSpPr>
          <p:cNvPr id="4" name="Footer Placeholder 3">
            <a:extLst>
              <a:ext uri="{FF2B5EF4-FFF2-40B4-BE49-F238E27FC236}">
                <a16:creationId xmlns:a16="http://schemas.microsoft.com/office/drawing/2014/main" id="{DAD911B2-DA8D-4452-A15A-56DC21AB35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8DF2B94-7135-49B9-9C88-4BBCBB5EF602}"/>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6" name="Picture 5">
            <a:extLst>
              <a:ext uri="{FF2B5EF4-FFF2-40B4-BE49-F238E27FC236}">
                <a16:creationId xmlns:a16="http://schemas.microsoft.com/office/drawing/2014/main" id="{35F9164C-42EA-4CEE-B272-851600A164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408427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B77AE4-394E-4340-B544-3158F7960787}"/>
              </a:ext>
            </a:extLst>
          </p:cNvPr>
          <p:cNvSpPr>
            <a:spLocks noGrp="1"/>
          </p:cNvSpPr>
          <p:nvPr>
            <p:ph type="dt" sz="half" idx="10"/>
          </p:nvPr>
        </p:nvSpPr>
        <p:spPr/>
        <p:txBody>
          <a:bodyPr/>
          <a:lstStyle/>
          <a:p>
            <a:fld id="{50C05156-F486-489E-A124-D20AC77BFBC3}" type="datetimeFigureOut">
              <a:rPr lang="en-US" smtClean="0"/>
              <a:t>10/1/2018</a:t>
            </a:fld>
            <a:endParaRPr lang="en-US" dirty="0"/>
          </a:p>
        </p:txBody>
      </p:sp>
      <p:sp>
        <p:nvSpPr>
          <p:cNvPr id="3" name="Footer Placeholder 2">
            <a:extLst>
              <a:ext uri="{FF2B5EF4-FFF2-40B4-BE49-F238E27FC236}">
                <a16:creationId xmlns:a16="http://schemas.microsoft.com/office/drawing/2014/main" id="{9678205D-EB7C-4362-A08E-A4472E7A95D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9891516-B3DA-43B0-B62A-F811C7FE0230}"/>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5" name="Picture 4">
            <a:extLst>
              <a:ext uri="{FF2B5EF4-FFF2-40B4-BE49-F238E27FC236}">
                <a16:creationId xmlns:a16="http://schemas.microsoft.com/office/drawing/2014/main" id="{6595FEBE-06F5-4745-BA73-EE966DDC9E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17518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9573E-ED8B-4A64-8074-3C17DFE3D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29ABD2-2F97-4682-AB8F-DD982E3AB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C244F-3396-4CE3-888E-EFA61707C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E44C0E-9B6A-49BC-8ED5-8433EA236CE4}"/>
              </a:ext>
            </a:extLst>
          </p:cNvPr>
          <p:cNvSpPr>
            <a:spLocks noGrp="1"/>
          </p:cNvSpPr>
          <p:nvPr>
            <p:ph type="dt" sz="half" idx="10"/>
          </p:nvPr>
        </p:nvSpPr>
        <p:spPr/>
        <p:txBody>
          <a:bodyPr/>
          <a:lstStyle/>
          <a:p>
            <a:fld id="{50C05156-F486-489E-A124-D20AC77BFBC3}" type="datetimeFigureOut">
              <a:rPr lang="en-US" smtClean="0"/>
              <a:t>10/1/2018</a:t>
            </a:fld>
            <a:endParaRPr lang="en-US" dirty="0"/>
          </a:p>
        </p:txBody>
      </p:sp>
      <p:sp>
        <p:nvSpPr>
          <p:cNvPr id="6" name="Footer Placeholder 5">
            <a:extLst>
              <a:ext uri="{FF2B5EF4-FFF2-40B4-BE49-F238E27FC236}">
                <a16:creationId xmlns:a16="http://schemas.microsoft.com/office/drawing/2014/main" id="{21A8E4B5-5F97-4867-BEF8-21FEC6A4EA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4DFB1F-71E8-4880-8AD3-D5E9F77E9737}"/>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8" name="Picture 7">
            <a:extLst>
              <a:ext uri="{FF2B5EF4-FFF2-40B4-BE49-F238E27FC236}">
                <a16:creationId xmlns:a16="http://schemas.microsoft.com/office/drawing/2014/main" id="{5B4BB7CF-14B2-40DB-824E-3F661AB78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6116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BF184-4275-4911-984F-A5EBDAD72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4E6070-BA98-44BE-B2FA-1E5B1CDA0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F461A0-9F6F-4909-80CD-A007DC3DB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2E98C5-B78A-47AB-B5F6-2B3C7B80007E}"/>
              </a:ext>
            </a:extLst>
          </p:cNvPr>
          <p:cNvSpPr>
            <a:spLocks noGrp="1"/>
          </p:cNvSpPr>
          <p:nvPr>
            <p:ph type="dt" sz="half" idx="10"/>
          </p:nvPr>
        </p:nvSpPr>
        <p:spPr/>
        <p:txBody>
          <a:bodyPr/>
          <a:lstStyle/>
          <a:p>
            <a:fld id="{50C05156-F486-489E-A124-D20AC77BFBC3}" type="datetimeFigureOut">
              <a:rPr lang="en-US" smtClean="0"/>
              <a:t>10/1/2018</a:t>
            </a:fld>
            <a:endParaRPr lang="en-US" dirty="0"/>
          </a:p>
        </p:txBody>
      </p:sp>
      <p:sp>
        <p:nvSpPr>
          <p:cNvPr id="6" name="Footer Placeholder 5">
            <a:extLst>
              <a:ext uri="{FF2B5EF4-FFF2-40B4-BE49-F238E27FC236}">
                <a16:creationId xmlns:a16="http://schemas.microsoft.com/office/drawing/2014/main" id="{60EB9F1E-46D3-4BED-8A17-3319F8EF0A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809441-5E75-4CF7-BB7B-263869D06A28}"/>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8" name="Picture 7">
            <a:extLst>
              <a:ext uri="{FF2B5EF4-FFF2-40B4-BE49-F238E27FC236}">
                <a16:creationId xmlns:a16="http://schemas.microsoft.com/office/drawing/2014/main" id="{8BDE6017-D29F-4C05-BBC6-5CF1D61064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194884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80A15C-886B-4417-8379-60960910E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10DFED-A1DC-4E04-ABD2-7C330DD5DB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F2BE4-A512-4656-9DAB-F7143F19F0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05156-F486-489E-A124-D20AC77BFBC3}" type="datetimeFigureOut">
              <a:rPr lang="en-US" smtClean="0"/>
              <a:t>10/1/2018</a:t>
            </a:fld>
            <a:endParaRPr lang="en-US" dirty="0"/>
          </a:p>
        </p:txBody>
      </p:sp>
      <p:sp>
        <p:nvSpPr>
          <p:cNvPr id="5" name="Footer Placeholder 4">
            <a:extLst>
              <a:ext uri="{FF2B5EF4-FFF2-40B4-BE49-F238E27FC236}">
                <a16:creationId xmlns:a16="http://schemas.microsoft.com/office/drawing/2014/main" id="{13ABDE38-9A0A-4A9F-A78D-A016E1FC32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FDDE796-B6A5-404B-9AAE-8403398B0C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F3251-82BD-4700-9A83-7B1FAFFA48C2}" type="slidenum">
              <a:rPr lang="en-US" smtClean="0"/>
              <a:t>‹#›</a:t>
            </a:fld>
            <a:endParaRPr lang="en-US" dirty="0"/>
          </a:p>
        </p:txBody>
      </p:sp>
    </p:spTree>
    <p:extLst>
      <p:ext uri="{BB962C8B-B14F-4D97-AF65-F5344CB8AC3E}">
        <p14:creationId xmlns:p14="http://schemas.microsoft.com/office/powerpoint/2010/main" val="25157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5LBC4eunkH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8578-1C44-4B7C-81BD-3EB3502A7891}"/>
              </a:ext>
            </a:extLst>
          </p:cNvPr>
          <p:cNvSpPr>
            <a:spLocks noGrp="1"/>
          </p:cNvSpPr>
          <p:nvPr>
            <p:ph type="title"/>
          </p:nvPr>
        </p:nvSpPr>
        <p:spPr>
          <a:xfrm>
            <a:off x="936674" y="3024365"/>
            <a:ext cx="10515600" cy="1983733"/>
          </a:xfrm>
        </p:spPr>
        <p:txBody>
          <a:bodyPr>
            <a:noAutofit/>
          </a:bodyPr>
          <a:lstStyle/>
          <a:p>
            <a:pPr algn="ctr"/>
            <a:r>
              <a:rPr lang="en-US" dirty="0">
                <a:solidFill>
                  <a:srgbClr val="0070C0"/>
                </a:solidFill>
              </a:rPr>
              <a:t>Building a Winning Team</a:t>
            </a:r>
          </a:p>
        </p:txBody>
      </p:sp>
      <p:pic>
        <p:nvPicPr>
          <p:cNvPr id="5" name="Picture 4">
            <a:extLst>
              <a:ext uri="{FF2B5EF4-FFF2-40B4-BE49-F238E27FC236}">
                <a16:creationId xmlns:a16="http://schemas.microsoft.com/office/drawing/2014/main" id="{461EBBD0-DFBD-499E-8FFF-9EEA40294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585" y="815611"/>
            <a:ext cx="7584689" cy="2208754"/>
          </a:xfrm>
          <a:prstGeom prst="rect">
            <a:avLst/>
          </a:prstGeom>
        </p:spPr>
      </p:pic>
      <p:pic>
        <p:nvPicPr>
          <p:cNvPr id="6" name="Picture 5">
            <a:extLst>
              <a:ext uri="{FF2B5EF4-FFF2-40B4-BE49-F238E27FC236}">
                <a16:creationId xmlns:a16="http://schemas.microsoft.com/office/drawing/2014/main" id="{1377366A-B3A2-4A21-9176-67BC77E9D8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17" y="513079"/>
            <a:ext cx="1778531" cy="670262"/>
          </a:xfrm>
          <a:prstGeom prst="rect">
            <a:avLst/>
          </a:prstGeom>
        </p:spPr>
      </p:pic>
      <p:sp>
        <p:nvSpPr>
          <p:cNvPr id="3" name="TextBox 2"/>
          <p:cNvSpPr txBox="1"/>
          <p:nvPr/>
        </p:nvSpPr>
        <p:spPr>
          <a:xfrm>
            <a:off x="3095625" y="3105150"/>
            <a:ext cx="5257800" cy="769441"/>
          </a:xfrm>
          <a:prstGeom prst="rect">
            <a:avLst/>
          </a:prstGeom>
          <a:noFill/>
        </p:spPr>
        <p:txBody>
          <a:bodyPr wrap="square" rtlCol="0">
            <a:spAutoFit/>
          </a:bodyPr>
          <a:lstStyle/>
          <a:p>
            <a:pPr algn="ctr"/>
            <a:r>
              <a:rPr lang="en-US" sz="4400" dirty="0">
                <a:latin typeface="+mj-lt"/>
              </a:rPr>
              <a:t>Module 13</a:t>
            </a:r>
          </a:p>
        </p:txBody>
      </p:sp>
    </p:spTree>
    <p:extLst>
      <p:ext uri="{BB962C8B-B14F-4D97-AF65-F5344CB8AC3E}">
        <p14:creationId xmlns:p14="http://schemas.microsoft.com/office/powerpoint/2010/main" val="129145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253218"/>
            <a:ext cx="9383150" cy="106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00A41449-5634-48FF-9A02-CF13739E218A}"/>
              </a:ext>
            </a:extLst>
          </p:cNvPr>
          <p:cNvSpPr>
            <a:spLocks noGrp="1"/>
          </p:cNvSpPr>
          <p:nvPr>
            <p:ph type="title"/>
          </p:nvPr>
        </p:nvSpPr>
        <p:spPr>
          <a:xfrm>
            <a:off x="924949" y="2981716"/>
            <a:ext cx="10515600" cy="1325563"/>
          </a:xfrm>
        </p:spPr>
        <p:txBody>
          <a:bodyPr/>
          <a:lstStyle/>
          <a:p>
            <a:pPr algn="ctr"/>
            <a:r>
              <a:rPr lang="en-US" dirty="0"/>
              <a:t>Many new leaders stumble when it comes to building teams.</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884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939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253218"/>
            <a:ext cx="9383150" cy="106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00A41449-5634-48FF-9A02-CF13739E218A}"/>
              </a:ext>
            </a:extLst>
          </p:cNvPr>
          <p:cNvSpPr>
            <a:spLocks noGrp="1"/>
          </p:cNvSpPr>
          <p:nvPr>
            <p:ph type="title"/>
          </p:nvPr>
        </p:nvSpPr>
        <p:spPr/>
        <p:txBody>
          <a:bodyPr/>
          <a:lstStyle/>
          <a:p>
            <a:r>
              <a:rPr lang="en-US" b="1" dirty="0">
                <a:solidFill>
                  <a:schemeClr val="bg1"/>
                </a:solidFill>
              </a:rPr>
              <a:t>Common New Leader Pitfalls</a:t>
            </a:r>
          </a:p>
        </p:txBody>
      </p:sp>
      <p:sp>
        <p:nvSpPr>
          <p:cNvPr id="3" name="Content Placeholder 2">
            <a:extLst>
              <a:ext uri="{FF2B5EF4-FFF2-40B4-BE49-F238E27FC236}">
                <a16:creationId xmlns:a16="http://schemas.microsoft.com/office/drawing/2014/main" id="{5ABB0996-BE00-4561-A288-BA6B8DE501F8}"/>
              </a:ext>
            </a:extLst>
          </p:cNvPr>
          <p:cNvSpPr>
            <a:spLocks noGrp="1"/>
          </p:cNvSpPr>
          <p:nvPr>
            <p:ph idx="1"/>
          </p:nvPr>
        </p:nvSpPr>
        <p:spPr>
          <a:xfrm>
            <a:off x="838200" y="1488637"/>
            <a:ext cx="10515600" cy="4688326"/>
          </a:xfrm>
        </p:spPr>
        <p:txBody>
          <a:bodyPr>
            <a:normAutofit fontScale="85000" lnSpcReduction="20000"/>
          </a:bodyPr>
          <a:lstStyle/>
          <a:p>
            <a:pPr marL="514350" indent="-514350">
              <a:buFont typeface="+mj-lt"/>
              <a:buAutoNum type="arabicPeriod"/>
            </a:pPr>
            <a:r>
              <a:rPr lang="en-US" dirty="0"/>
              <a:t>Criticizing the previous leadership.</a:t>
            </a:r>
          </a:p>
          <a:p>
            <a:pPr marL="514350" indent="-514350">
              <a:buFont typeface="+mj-lt"/>
              <a:buAutoNum type="arabicPeriod"/>
            </a:pPr>
            <a:endParaRPr lang="en-US" dirty="0"/>
          </a:p>
          <a:p>
            <a:pPr marL="514350" indent="-514350">
              <a:buFont typeface="+mj-lt"/>
              <a:buAutoNum type="arabicPeriod"/>
            </a:pPr>
            <a:r>
              <a:rPr lang="en-US" dirty="0"/>
              <a:t>Keeping the existing team too long.</a:t>
            </a:r>
          </a:p>
          <a:p>
            <a:pPr marL="514350" indent="-514350">
              <a:buFont typeface="+mj-lt"/>
              <a:buAutoNum type="arabicPeriod"/>
            </a:pPr>
            <a:endParaRPr lang="en-US" dirty="0"/>
          </a:p>
          <a:p>
            <a:pPr marL="514350" indent="-514350">
              <a:buFont typeface="+mj-lt"/>
              <a:buAutoNum type="arabicPeriod"/>
            </a:pPr>
            <a:r>
              <a:rPr lang="en-US" dirty="0"/>
              <a:t>Not working on organizational alignment and team development in parallel.</a:t>
            </a:r>
          </a:p>
          <a:p>
            <a:pPr marL="514350" indent="-514350">
              <a:buFont typeface="+mj-lt"/>
              <a:buAutoNum type="arabicPeriod"/>
            </a:pPr>
            <a:endParaRPr lang="en-US" dirty="0"/>
          </a:p>
          <a:p>
            <a:pPr marL="514350" indent="-514350">
              <a:buFont typeface="+mj-lt"/>
              <a:buAutoNum type="arabicPeriod"/>
            </a:pPr>
            <a:r>
              <a:rPr lang="en-US" dirty="0"/>
              <a:t>Not holding on to good people.</a:t>
            </a:r>
          </a:p>
          <a:p>
            <a:pPr marL="514350" indent="-514350">
              <a:buFont typeface="+mj-lt"/>
              <a:buAutoNum type="arabicPeriod"/>
            </a:pPr>
            <a:endParaRPr lang="en-US" dirty="0"/>
          </a:p>
          <a:p>
            <a:pPr marL="514350" indent="-514350">
              <a:buFont typeface="+mj-lt"/>
              <a:buAutoNum type="arabicPeriod"/>
            </a:pPr>
            <a:r>
              <a:rPr lang="en-US" dirty="0"/>
              <a:t>Undertaking the team building before the core is in place. (We’ll learn about how teams form next).</a:t>
            </a:r>
          </a:p>
          <a:p>
            <a:pPr marL="514350" indent="-514350">
              <a:buFont typeface="+mj-lt"/>
              <a:buAutoNum type="arabicPeriod"/>
            </a:pPr>
            <a:endParaRPr lang="en-US" dirty="0"/>
          </a:p>
          <a:p>
            <a:pPr marL="514350" indent="-514350">
              <a:buFont typeface="+mj-lt"/>
              <a:buAutoNum type="arabicPeriod"/>
            </a:pPr>
            <a:r>
              <a:rPr lang="en-US" dirty="0"/>
              <a:t>Trying to do it all yourself.</a:t>
            </a:r>
          </a:p>
          <a:p>
            <a:pPr marL="514350" indent="-514350">
              <a:buFont typeface="+mj-lt"/>
              <a:buAutoNum type="arabicPeriod"/>
            </a:pPr>
            <a:endParaRPr lang="en-US" dirty="0"/>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884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73FF8EE-5FB7-4732-8CB9-6BC1DB17F018}"/>
              </a:ext>
            </a:extLst>
          </p:cNvPr>
          <p:cNvSpPr txBox="1"/>
          <p:nvPr/>
        </p:nvSpPr>
        <p:spPr>
          <a:xfrm>
            <a:off x="225083" y="6428935"/>
            <a:ext cx="8004517" cy="276999"/>
          </a:xfrm>
          <a:prstGeom prst="rect">
            <a:avLst/>
          </a:prstGeom>
          <a:noFill/>
        </p:spPr>
        <p:txBody>
          <a:bodyPr wrap="square" rtlCol="0">
            <a:spAutoFit/>
          </a:bodyPr>
          <a:lstStyle/>
          <a:p>
            <a:r>
              <a:rPr lang="en-US" sz="1200" dirty="0"/>
              <a:t>Source: The First 90 Days by. M. Watkins, pg. 167.</a:t>
            </a:r>
          </a:p>
        </p:txBody>
      </p:sp>
    </p:spTree>
    <p:extLst>
      <p:ext uri="{BB962C8B-B14F-4D97-AF65-F5344CB8AC3E}">
        <p14:creationId xmlns:p14="http://schemas.microsoft.com/office/powerpoint/2010/main" val="1941793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253218"/>
            <a:ext cx="9383150" cy="106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00A41449-5634-48FF-9A02-CF13739E218A}"/>
              </a:ext>
            </a:extLst>
          </p:cNvPr>
          <p:cNvSpPr>
            <a:spLocks noGrp="1"/>
          </p:cNvSpPr>
          <p:nvPr>
            <p:ph type="title"/>
          </p:nvPr>
        </p:nvSpPr>
        <p:spPr>
          <a:xfrm>
            <a:off x="576775" y="253218"/>
            <a:ext cx="10515600" cy="1325563"/>
          </a:xfrm>
        </p:spPr>
        <p:txBody>
          <a:bodyPr>
            <a:normAutofit/>
          </a:bodyPr>
          <a:lstStyle/>
          <a:p>
            <a:r>
              <a:rPr lang="en-US" sz="4000" b="1" dirty="0">
                <a:solidFill>
                  <a:schemeClr val="bg1"/>
                </a:solidFill>
              </a:rPr>
              <a:t>How do you evaluate your team members?</a:t>
            </a:r>
          </a:p>
        </p:txBody>
      </p:sp>
      <p:sp>
        <p:nvSpPr>
          <p:cNvPr id="3" name="Content Placeholder 2">
            <a:extLst>
              <a:ext uri="{FF2B5EF4-FFF2-40B4-BE49-F238E27FC236}">
                <a16:creationId xmlns:a16="http://schemas.microsoft.com/office/drawing/2014/main" id="{5ABB0996-BE00-4561-A288-BA6B8DE501F8}"/>
              </a:ext>
            </a:extLst>
          </p:cNvPr>
          <p:cNvSpPr>
            <a:spLocks noGrp="1"/>
          </p:cNvSpPr>
          <p:nvPr>
            <p:ph idx="1"/>
          </p:nvPr>
        </p:nvSpPr>
        <p:spPr>
          <a:xfrm>
            <a:off x="838200" y="1488637"/>
            <a:ext cx="10515600" cy="4688326"/>
          </a:xfrm>
        </p:spPr>
        <p:txBody>
          <a:bodyPr>
            <a:normAutofit/>
          </a:bodyPr>
          <a:lstStyle/>
          <a:p>
            <a:pPr marL="514350" indent="-514350">
              <a:buFont typeface="+mj-lt"/>
              <a:buAutoNum type="arabicPeriod"/>
            </a:pPr>
            <a:r>
              <a:rPr lang="en-US" b="1" dirty="0">
                <a:solidFill>
                  <a:srgbClr val="0070C0"/>
                </a:solidFill>
              </a:rPr>
              <a:t>Competence</a:t>
            </a:r>
          </a:p>
          <a:p>
            <a:pPr lvl="1">
              <a:buFont typeface="Wingdings" panose="05000000000000000000" pitchFamily="2" charset="2"/>
              <a:buChar char="ü"/>
            </a:pPr>
            <a:r>
              <a:rPr lang="en-US" i="1" dirty="0"/>
              <a:t>Does this person have the technical competence and experience to do the job effectively?</a:t>
            </a:r>
          </a:p>
          <a:p>
            <a:pPr lvl="1">
              <a:buFont typeface="Wingdings" panose="05000000000000000000" pitchFamily="2" charset="2"/>
              <a:buChar char="ü"/>
            </a:pPr>
            <a:endParaRPr lang="en-US" i="1" dirty="0"/>
          </a:p>
          <a:p>
            <a:pPr marL="514350" indent="-514350">
              <a:buFont typeface="+mj-lt"/>
              <a:buAutoNum type="arabicPeriod"/>
            </a:pPr>
            <a:r>
              <a:rPr lang="en-US" b="1" dirty="0">
                <a:solidFill>
                  <a:srgbClr val="0070C0"/>
                </a:solidFill>
              </a:rPr>
              <a:t>Judgement</a:t>
            </a:r>
          </a:p>
          <a:p>
            <a:pPr lvl="1">
              <a:buFont typeface="Wingdings" panose="05000000000000000000" pitchFamily="2" charset="2"/>
              <a:buChar char="ü"/>
            </a:pPr>
            <a:r>
              <a:rPr lang="en-US" dirty="0"/>
              <a:t>Does this person exercise good judgement, especially under pressure or when faced with making sacrifices for the greater good?</a:t>
            </a:r>
          </a:p>
          <a:p>
            <a:pPr lvl="1">
              <a:buFont typeface="Wingdings" panose="05000000000000000000" pitchFamily="2" charset="2"/>
              <a:buChar char="ü"/>
            </a:pPr>
            <a:endParaRPr lang="en-US" dirty="0"/>
          </a:p>
          <a:p>
            <a:pPr marL="514350" indent="-514350">
              <a:buFont typeface="+mj-lt"/>
              <a:buAutoNum type="arabicPeriod"/>
            </a:pPr>
            <a:r>
              <a:rPr lang="en-US" b="1" dirty="0">
                <a:solidFill>
                  <a:srgbClr val="0070C0"/>
                </a:solidFill>
              </a:rPr>
              <a:t>Energy</a:t>
            </a:r>
          </a:p>
          <a:p>
            <a:pPr lvl="1">
              <a:buFont typeface="Wingdings" panose="05000000000000000000" pitchFamily="2" charset="2"/>
              <a:buChar char="ü"/>
            </a:pPr>
            <a:r>
              <a:rPr lang="en-US" dirty="0"/>
              <a:t>Does this team member bring the right kind of energy to the job, or is she/he burned out or discouraged?</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884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73FF8EE-5FB7-4732-8CB9-6BC1DB17F018}"/>
              </a:ext>
            </a:extLst>
          </p:cNvPr>
          <p:cNvSpPr txBox="1"/>
          <p:nvPr/>
        </p:nvSpPr>
        <p:spPr>
          <a:xfrm>
            <a:off x="225083" y="6428935"/>
            <a:ext cx="8004517" cy="276999"/>
          </a:xfrm>
          <a:prstGeom prst="rect">
            <a:avLst/>
          </a:prstGeom>
          <a:noFill/>
        </p:spPr>
        <p:txBody>
          <a:bodyPr wrap="square" rtlCol="0">
            <a:spAutoFit/>
          </a:bodyPr>
          <a:lstStyle/>
          <a:p>
            <a:r>
              <a:rPr lang="en-US" sz="1200" dirty="0"/>
              <a:t>Source: The First 90 Days by. M. Watkins, pg. 171.</a:t>
            </a:r>
          </a:p>
        </p:txBody>
      </p:sp>
    </p:spTree>
    <p:extLst>
      <p:ext uri="{BB962C8B-B14F-4D97-AF65-F5344CB8AC3E}">
        <p14:creationId xmlns:p14="http://schemas.microsoft.com/office/powerpoint/2010/main" val="223383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253218"/>
            <a:ext cx="9383150" cy="106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00A41449-5634-48FF-9A02-CF13739E218A}"/>
              </a:ext>
            </a:extLst>
          </p:cNvPr>
          <p:cNvSpPr>
            <a:spLocks noGrp="1"/>
          </p:cNvSpPr>
          <p:nvPr>
            <p:ph type="title"/>
          </p:nvPr>
        </p:nvSpPr>
        <p:spPr>
          <a:xfrm>
            <a:off x="576775" y="253218"/>
            <a:ext cx="10515600" cy="1325563"/>
          </a:xfrm>
        </p:spPr>
        <p:txBody>
          <a:bodyPr>
            <a:normAutofit/>
          </a:bodyPr>
          <a:lstStyle/>
          <a:p>
            <a:r>
              <a:rPr lang="en-US" sz="4000" b="1" dirty="0">
                <a:solidFill>
                  <a:schemeClr val="bg1"/>
                </a:solidFill>
              </a:rPr>
              <a:t>How do you evaluate your team members?</a:t>
            </a:r>
          </a:p>
        </p:txBody>
      </p:sp>
      <p:sp>
        <p:nvSpPr>
          <p:cNvPr id="3" name="Content Placeholder 2">
            <a:extLst>
              <a:ext uri="{FF2B5EF4-FFF2-40B4-BE49-F238E27FC236}">
                <a16:creationId xmlns:a16="http://schemas.microsoft.com/office/drawing/2014/main" id="{5ABB0996-BE00-4561-A288-BA6B8DE501F8}"/>
              </a:ext>
            </a:extLst>
          </p:cNvPr>
          <p:cNvSpPr>
            <a:spLocks noGrp="1"/>
          </p:cNvSpPr>
          <p:nvPr>
            <p:ph idx="1"/>
          </p:nvPr>
        </p:nvSpPr>
        <p:spPr>
          <a:xfrm>
            <a:off x="838199" y="1488637"/>
            <a:ext cx="10777025" cy="4688326"/>
          </a:xfrm>
        </p:spPr>
        <p:txBody>
          <a:bodyPr>
            <a:normAutofit/>
          </a:bodyPr>
          <a:lstStyle/>
          <a:p>
            <a:pPr marL="514350" indent="-514350">
              <a:buFont typeface="+mj-lt"/>
              <a:buAutoNum type="arabicPeriod" startAt="4"/>
            </a:pPr>
            <a:r>
              <a:rPr lang="en-US" b="1" dirty="0">
                <a:solidFill>
                  <a:srgbClr val="0070C0"/>
                </a:solidFill>
              </a:rPr>
              <a:t>Focus</a:t>
            </a:r>
          </a:p>
          <a:p>
            <a:pPr lvl="1">
              <a:buFont typeface="Wingdings" panose="05000000000000000000" pitchFamily="2" charset="2"/>
              <a:buChar char="ü"/>
            </a:pPr>
            <a:r>
              <a:rPr lang="en-US" dirty="0"/>
              <a:t>Is this person capable of setting priorities and sticking to them, or prone to riding off in all directions?</a:t>
            </a:r>
          </a:p>
          <a:p>
            <a:pPr lvl="1">
              <a:buFont typeface="Wingdings" panose="05000000000000000000" pitchFamily="2" charset="2"/>
              <a:buChar char="ü"/>
            </a:pPr>
            <a:endParaRPr lang="en-US" dirty="0"/>
          </a:p>
          <a:p>
            <a:pPr marL="514350" indent="-514350">
              <a:buFont typeface="+mj-lt"/>
              <a:buAutoNum type="arabicPeriod" startAt="4"/>
            </a:pPr>
            <a:r>
              <a:rPr lang="en-US" b="1" dirty="0">
                <a:solidFill>
                  <a:srgbClr val="0070C0"/>
                </a:solidFill>
              </a:rPr>
              <a:t>Relationships</a:t>
            </a:r>
          </a:p>
          <a:p>
            <a:pPr lvl="1">
              <a:buFont typeface="Wingdings" panose="05000000000000000000" pitchFamily="2" charset="2"/>
              <a:buChar char="ü"/>
            </a:pPr>
            <a:r>
              <a:rPr lang="en-US" dirty="0"/>
              <a:t>Does this individual get along with others on the team and support collective decision making, or is she/he difficult to work with?</a:t>
            </a:r>
          </a:p>
          <a:p>
            <a:pPr lvl="1">
              <a:buFont typeface="Wingdings" panose="05000000000000000000" pitchFamily="2" charset="2"/>
              <a:buChar char="ü"/>
            </a:pPr>
            <a:endParaRPr lang="en-US" dirty="0"/>
          </a:p>
          <a:p>
            <a:pPr marL="514350" indent="-514350">
              <a:buFont typeface="+mj-lt"/>
              <a:buAutoNum type="arabicPeriod" startAt="4"/>
            </a:pPr>
            <a:r>
              <a:rPr lang="en-US" b="1" dirty="0">
                <a:solidFill>
                  <a:srgbClr val="0070C0"/>
                </a:solidFill>
              </a:rPr>
              <a:t>Trust</a:t>
            </a:r>
          </a:p>
          <a:p>
            <a:pPr lvl="1">
              <a:buFont typeface="Wingdings" panose="05000000000000000000" pitchFamily="2" charset="2"/>
              <a:buChar char="ü"/>
            </a:pPr>
            <a:r>
              <a:rPr lang="en-US" dirty="0"/>
              <a:t>Can you trust this person to keep his/her word and follow through on commitments?</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884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73FF8EE-5FB7-4732-8CB9-6BC1DB17F018}"/>
              </a:ext>
            </a:extLst>
          </p:cNvPr>
          <p:cNvSpPr txBox="1"/>
          <p:nvPr/>
        </p:nvSpPr>
        <p:spPr>
          <a:xfrm>
            <a:off x="225083" y="6428935"/>
            <a:ext cx="8004517" cy="276999"/>
          </a:xfrm>
          <a:prstGeom prst="rect">
            <a:avLst/>
          </a:prstGeom>
          <a:noFill/>
        </p:spPr>
        <p:txBody>
          <a:bodyPr wrap="square" rtlCol="0">
            <a:spAutoFit/>
          </a:bodyPr>
          <a:lstStyle/>
          <a:p>
            <a:r>
              <a:rPr lang="en-US" sz="1200" dirty="0"/>
              <a:t>Source: The First 90 Days by. M. Watkins, pg. 171.</a:t>
            </a:r>
          </a:p>
        </p:txBody>
      </p:sp>
    </p:spTree>
    <p:extLst>
      <p:ext uri="{BB962C8B-B14F-4D97-AF65-F5344CB8AC3E}">
        <p14:creationId xmlns:p14="http://schemas.microsoft.com/office/powerpoint/2010/main" val="1838626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339383" y="285601"/>
            <a:ext cx="9661868" cy="106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00A41449-5634-48FF-9A02-CF13739E218A}"/>
              </a:ext>
            </a:extLst>
          </p:cNvPr>
          <p:cNvSpPr>
            <a:spLocks noGrp="1"/>
          </p:cNvSpPr>
          <p:nvPr>
            <p:ph type="title"/>
          </p:nvPr>
        </p:nvSpPr>
        <p:spPr>
          <a:xfrm>
            <a:off x="576775" y="253218"/>
            <a:ext cx="9357800" cy="1325563"/>
          </a:xfrm>
        </p:spPr>
        <p:txBody>
          <a:bodyPr>
            <a:normAutofit/>
          </a:bodyPr>
          <a:lstStyle/>
          <a:p>
            <a:r>
              <a:rPr lang="en-US" sz="3600" b="1" dirty="0">
                <a:solidFill>
                  <a:schemeClr val="bg1"/>
                </a:solidFill>
              </a:rPr>
              <a:t>Have a conversation with each team member.</a:t>
            </a:r>
          </a:p>
        </p:txBody>
      </p:sp>
      <p:sp>
        <p:nvSpPr>
          <p:cNvPr id="3" name="Content Placeholder 2">
            <a:extLst>
              <a:ext uri="{FF2B5EF4-FFF2-40B4-BE49-F238E27FC236}">
                <a16:creationId xmlns:a16="http://schemas.microsoft.com/office/drawing/2014/main" id="{5ABB0996-BE00-4561-A288-BA6B8DE501F8}"/>
              </a:ext>
            </a:extLst>
          </p:cNvPr>
          <p:cNvSpPr>
            <a:spLocks noGrp="1"/>
          </p:cNvSpPr>
          <p:nvPr>
            <p:ph idx="1"/>
          </p:nvPr>
        </p:nvSpPr>
        <p:spPr>
          <a:xfrm>
            <a:off x="838199" y="1488637"/>
            <a:ext cx="10777025" cy="4688326"/>
          </a:xfrm>
        </p:spPr>
        <p:txBody>
          <a:bodyPr>
            <a:normAutofit/>
          </a:bodyPr>
          <a:lstStyle/>
          <a:p>
            <a:pPr marL="514350" indent="-514350">
              <a:buFont typeface="+mj-lt"/>
              <a:buAutoNum type="arabicPeriod"/>
            </a:pPr>
            <a:r>
              <a:rPr lang="en-US" b="1" dirty="0">
                <a:solidFill>
                  <a:srgbClr val="0070C0"/>
                </a:solidFill>
              </a:rPr>
              <a:t>Prepare for the meeting.</a:t>
            </a:r>
          </a:p>
          <a:p>
            <a:pPr marL="0" indent="0">
              <a:buNone/>
            </a:pPr>
            <a:endParaRPr lang="en-US" b="1" dirty="0">
              <a:solidFill>
                <a:srgbClr val="0070C0"/>
              </a:solidFill>
            </a:endParaRPr>
          </a:p>
          <a:p>
            <a:pPr marL="0" indent="0">
              <a:buNone/>
            </a:pPr>
            <a:endParaRPr lang="en-US" b="1" dirty="0">
              <a:solidFill>
                <a:srgbClr val="0070C0"/>
              </a:solidFill>
            </a:endParaRPr>
          </a:p>
          <a:p>
            <a:pPr lvl="1">
              <a:buFont typeface="Wingdings" panose="05000000000000000000" pitchFamily="2" charset="2"/>
              <a:buChar char="ü"/>
            </a:pPr>
            <a:r>
              <a:rPr lang="en-US" dirty="0"/>
              <a:t>Review available personnel history, performance data, and other appraisals.</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Familiarize yourself with this individual’s technical and professional skills.</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Assess their goals, reasons for being at the bank, dreams.</a:t>
            </a:r>
          </a:p>
          <a:p>
            <a:pPr marL="457200" lvl="1" indent="0">
              <a:buNone/>
            </a:pPr>
            <a:endParaRPr lang="en-US" dirty="0"/>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884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73FF8EE-5FB7-4732-8CB9-6BC1DB17F018}"/>
              </a:ext>
            </a:extLst>
          </p:cNvPr>
          <p:cNvSpPr txBox="1"/>
          <p:nvPr/>
        </p:nvSpPr>
        <p:spPr>
          <a:xfrm>
            <a:off x="225083" y="6428935"/>
            <a:ext cx="8004517" cy="276999"/>
          </a:xfrm>
          <a:prstGeom prst="rect">
            <a:avLst/>
          </a:prstGeom>
          <a:noFill/>
        </p:spPr>
        <p:txBody>
          <a:bodyPr wrap="square" rtlCol="0">
            <a:spAutoFit/>
          </a:bodyPr>
          <a:lstStyle/>
          <a:p>
            <a:r>
              <a:rPr lang="en-US" sz="1200" dirty="0"/>
              <a:t>Source: The First 90 Days by. M. Watkins, pg. 175.</a:t>
            </a:r>
          </a:p>
        </p:txBody>
      </p:sp>
    </p:spTree>
    <p:extLst>
      <p:ext uri="{BB962C8B-B14F-4D97-AF65-F5344CB8AC3E}">
        <p14:creationId xmlns:p14="http://schemas.microsoft.com/office/powerpoint/2010/main" val="2332438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253218"/>
            <a:ext cx="9383150" cy="106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00A41449-5634-48FF-9A02-CF13739E218A}"/>
              </a:ext>
            </a:extLst>
          </p:cNvPr>
          <p:cNvSpPr>
            <a:spLocks noGrp="1"/>
          </p:cNvSpPr>
          <p:nvPr>
            <p:ph type="title"/>
          </p:nvPr>
        </p:nvSpPr>
        <p:spPr>
          <a:xfrm>
            <a:off x="576775" y="253218"/>
            <a:ext cx="10515600" cy="1325563"/>
          </a:xfrm>
        </p:spPr>
        <p:txBody>
          <a:bodyPr>
            <a:normAutofit/>
          </a:bodyPr>
          <a:lstStyle/>
          <a:p>
            <a:r>
              <a:rPr lang="en-US" sz="3600" b="1" dirty="0">
                <a:solidFill>
                  <a:schemeClr val="bg1"/>
                </a:solidFill>
              </a:rPr>
              <a:t>Have a conversation with each team member</a:t>
            </a:r>
            <a:r>
              <a:rPr lang="en-US" sz="4000" b="1" dirty="0">
                <a:solidFill>
                  <a:schemeClr val="bg1"/>
                </a:solidFill>
              </a:rPr>
              <a:t>.</a:t>
            </a:r>
          </a:p>
        </p:txBody>
      </p:sp>
      <p:sp>
        <p:nvSpPr>
          <p:cNvPr id="3" name="Content Placeholder 2">
            <a:extLst>
              <a:ext uri="{FF2B5EF4-FFF2-40B4-BE49-F238E27FC236}">
                <a16:creationId xmlns:a16="http://schemas.microsoft.com/office/drawing/2014/main" id="{5ABB0996-BE00-4561-A288-BA6B8DE501F8}"/>
              </a:ext>
            </a:extLst>
          </p:cNvPr>
          <p:cNvSpPr>
            <a:spLocks noGrp="1"/>
          </p:cNvSpPr>
          <p:nvPr>
            <p:ph idx="1"/>
          </p:nvPr>
        </p:nvSpPr>
        <p:spPr>
          <a:xfrm>
            <a:off x="838199" y="1488637"/>
            <a:ext cx="10777025" cy="4688326"/>
          </a:xfrm>
        </p:spPr>
        <p:txBody>
          <a:bodyPr>
            <a:normAutofit/>
          </a:bodyPr>
          <a:lstStyle/>
          <a:p>
            <a:pPr marL="514350" indent="-514350">
              <a:buFont typeface="+mj-lt"/>
              <a:buAutoNum type="arabicPeriod" startAt="2"/>
            </a:pPr>
            <a:r>
              <a:rPr lang="en-US" b="1" dirty="0">
                <a:solidFill>
                  <a:srgbClr val="0070C0"/>
                </a:solidFill>
              </a:rPr>
              <a:t>Create an interview template.</a:t>
            </a:r>
          </a:p>
          <a:p>
            <a:pPr lvl="1">
              <a:buFont typeface="Wingdings" panose="05000000000000000000" pitchFamily="2" charset="2"/>
              <a:buChar char="ü"/>
            </a:pPr>
            <a:r>
              <a:rPr lang="en-US" dirty="0"/>
              <a:t>What are the strengths and weaknesses of our project, existing strategy?</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What are the biggest challenges and opportunities facing us in the short-term? In the long term? </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What resources could be leverage more effectively?</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How could we improve the way the team works together?</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If you were in my position, what would your priorities be?</a:t>
            </a:r>
          </a:p>
          <a:p>
            <a:pPr marL="457200" lvl="1" indent="0">
              <a:buNone/>
            </a:pPr>
            <a:endParaRPr lang="en-US" dirty="0"/>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884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73FF8EE-5FB7-4732-8CB9-6BC1DB17F018}"/>
              </a:ext>
            </a:extLst>
          </p:cNvPr>
          <p:cNvSpPr txBox="1"/>
          <p:nvPr/>
        </p:nvSpPr>
        <p:spPr>
          <a:xfrm>
            <a:off x="225083" y="6428935"/>
            <a:ext cx="8004517" cy="276999"/>
          </a:xfrm>
          <a:prstGeom prst="rect">
            <a:avLst/>
          </a:prstGeom>
          <a:noFill/>
        </p:spPr>
        <p:txBody>
          <a:bodyPr wrap="square" rtlCol="0">
            <a:spAutoFit/>
          </a:bodyPr>
          <a:lstStyle/>
          <a:p>
            <a:r>
              <a:rPr lang="en-US" sz="1200" dirty="0"/>
              <a:t>Source: The First 90 Days by. M. Watkins, pg. 176.</a:t>
            </a:r>
          </a:p>
        </p:txBody>
      </p:sp>
    </p:spTree>
    <p:extLst>
      <p:ext uri="{BB962C8B-B14F-4D97-AF65-F5344CB8AC3E}">
        <p14:creationId xmlns:p14="http://schemas.microsoft.com/office/powerpoint/2010/main" val="1859107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253218"/>
            <a:ext cx="9383150" cy="106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00A41449-5634-48FF-9A02-CF13739E218A}"/>
              </a:ext>
            </a:extLst>
          </p:cNvPr>
          <p:cNvSpPr>
            <a:spLocks noGrp="1"/>
          </p:cNvSpPr>
          <p:nvPr>
            <p:ph type="title"/>
          </p:nvPr>
        </p:nvSpPr>
        <p:spPr>
          <a:xfrm>
            <a:off x="576775" y="253218"/>
            <a:ext cx="10515600" cy="1325563"/>
          </a:xfrm>
        </p:spPr>
        <p:txBody>
          <a:bodyPr>
            <a:normAutofit/>
          </a:bodyPr>
          <a:lstStyle/>
          <a:p>
            <a:r>
              <a:rPr lang="en-US" sz="3600" b="1" dirty="0">
                <a:solidFill>
                  <a:schemeClr val="bg1"/>
                </a:solidFill>
              </a:rPr>
              <a:t>Have a conversation with each team member</a:t>
            </a:r>
            <a:r>
              <a:rPr lang="en-US" sz="4000" b="1" dirty="0">
                <a:solidFill>
                  <a:schemeClr val="bg1"/>
                </a:solidFill>
              </a:rPr>
              <a:t>.</a:t>
            </a:r>
          </a:p>
        </p:txBody>
      </p:sp>
      <p:sp>
        <p:nvSpPr>
          <p:cNvPr id="3" name="Content Placeholder 2">
            <a:extLst>
              <a:ext uri="{FF2B5EF4-FFF2-40B4-BE49-F238E27FC236}">
                <a16:creationId xmlns:a16="http://schemas.microsoft.com/office/drawing/2014/main" id="{5ABB0996-BE00-4561-A288-BA6B8DE501F8}"/>
              </a:ext>
            </a:extLst>
          </p:cNvPr>
          <p:cNvSpPr>
            <a:spLocks noGrp="1"/>
          </p:cNvSpPr>
          <p:nvPr>
            <p:ph idx="1"/>
          </p:nvPr>
        </p:nvSpPr>
        <p:spPr>
          <a:xfrm>
            <a:off x="838199" y="1488637"/>
            <a:ext cx="10777025" cy="4688326"/>
          </a:xfrm>
        </p:spPr>
        <p:txBody>
          <a:bodyPr>
            <a:normAutofit/>
          </a:bodyPr>
          <a:lstStyle/>
          <a:p>
            <a:pPr marL="514350" indent="-514350">
              <a:buFont typeface="+mj-lt"/>
              <a:buAutoNum type="arabicPeriod" startAt="3"/>
            </a:pPr>
            <a:r>
              <a:rPr lang="en-US" b="1" dirty="0">
                <a:solidFill>
                  <a:srgbClr val="0070C0"/>
                </a:solidFill>
              </a:rPr>
              <a:t>Look for verbal and nonverbal cues. </a:t>
            </a:r>
          </a:p>
          <a:p>
            <a:pPr marL="971550" lvl="1" indent="-514350">
              <a:buFont typeface="+mj-lt"/>
              <a:buAutoNum type="alphaUcPeriod"/>
            </a:pPr>
            <a:r>
              <a:rPr lang="en-US" dirty="0"/>
              <a:t>Notice what a person says and does not say.</a:t>
            </a:r>
          </a:p>
          <a:p>
            <a:pPr lvl="2">
              <a:buFont typeface="Wingdings" panose="05000000000000000000" pitchFamily="2" charset="2"/>
              <a:buChar char="ü"/>
            </a:pPr>
            <a:r>
              <a:rPr lang="en-US" dirty="0"/>
              <a:t>Does the person volunteer information or do you have to extract it?</a:t>
            </a:r>
          </a:p>
          <a:p>
            <a:pPr lvl="2">
              <a:buFont typeface="Wingdings" panose="05000000000000000000" pitchFamily="2" charset="2"/>
              <a:buChar char="ü"/>
            </a:pPr>
            <a:r>
              <a:rPr lang="en-US" dirty="0"/>
              <a:t>Does the person take responsibility for problems on the team, if applicable?</a:t>
            </a:r>
          </a:p>
          <a:p>
            <a:pPr lvl="2">
              <a:buFont typeface="Wingdings" panose="05000000000000000000" pitchFamily="2" charset="2"/>
              <a:buChar char="ü"/>
            </a:pPr>
            <a:r>
              <a:rPr lang="en-US" dirty="0"/>
              <a:t>Make excuses or point out other team member’s flaws?</a:t>
            </a:r>
          </a:p>
          <a:p>
            <a:pPr lvl="2">
              <a:buFont typeface="Wingdings" panose="05000000000000000000" pitchFamily="2" charset="2"/>
              <a:buChar char="ü"/>
            </a:pPr>
            <a:endParaRPr lang="en-US" dirty="0"/>
          </a:p>
          <a:p>
            <a:pPr marL="914400" lvl="1" indent="-457200">
              <a:buFont typeface="+mj-lt"/>
              <a:buAutoNum type="alphaUcPeriod"/>
            </a:pPr>
            <a:r>
              <a:rPr lang="en-US" dirty="0"/>
              <a:t>Notice the person’s facial expressions and body language.</a:t>
            </a:r>
          </a:p>
          <a:p>
            <a:pPr marL="914400" lvl="1" indent="-457200">
              <a:buFont typeface="+mj-lt"/>
              <a:buAutoNum type="alphaUcPeriod"/>
            </a:pPr>
            <a:endParaRPr lang="en-US" dirty="0"/>
          </a:p>
          <a:p>
            <a:pPr marL="914400" lvl="1" indent="-457200">
              <a:buFont typeface="+mj-lt"/>
              <a:buAutoNum type="alphaUcPeriod"/>
            </a:pPr>
            <a:r>
              <a:rPr lang="en-US" dirty="0"/>
              <a:t>Notice how team members interact outside of team meetings.</a:t>
            </a:r>
          </a:p>
          <a:p>
            <a:pPr lvl="2">
              <a:buFont typeface="Wingdings" panose="05000000000000000000" pitchFamily="2" charset="2"/>
              <a:buChar char="ü"/>
            </a:pPr>
            <a:r>
              <a:rPr lang="en-US" dirty="0"/>
              <a:t>Do relationships appear cordial and productive?</a:t>
            </a:r>
          </a:p>
          <a:p>
            <a:pPr lvl="2">
              <a:buFont typeface="Wingdings" panose="05000000000000000000" pitchFamily="2" charset="2"/>
              <a:buChar char="ü"/>
            </a:pPr>
            <a:r>
              <a:rPr lang="en-US" dirty="0"/>
              <a:t>Tense and competitive?</a:t>
            </a:r>
          </a:p>
          <a:p>
            <a:pPr lvl="2">
              <a:buFont typeface="Wingdings" panose="05000000000000000000" pitchFamily="2" charset="2"/>
              <a:buChar char="ü"/>
            </a:pPr>
            <a:r>
              <a:rPr lang="en-US" dirty="0"/>
              <a:t>Judgmental or reserved?</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884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73FF8EE-5FB7-4732-8CB9-6BC1DB17F018}"/>
              </a:ext>
            </a:extLst>
          </p:cNvPr>
          <p:cNvSpPr txBox="1"/>
          <p:nvPr/>
        </p:nvSpPr>
        <p:spPr>
          <a:xfrm>
            <a:off x="225083" y="6428935"/>
            <a:ext cx="8004517" cy="276999"/>
          </a:xfrm>
          <a:prstGeom prst="rect">
            <a:avLst/>
          </a:prstGeom>
          <a:noFill/>
        </p:spPr>
        <p:txBody>
          <a:bodyPr wrap="square" rtlCol="0">
            <a:spAutoFit/>
          </a:bodyPr>
          <a:lstStyle/>
          <a:p>
            <a:r>
              <a:rPr lang="en-US" sz="1200" dirty="0"/>
              <a:t>Source: The First 90 Days by. M. Watkins, pg. 182.</a:t>
            </a:r>
          </a:p>
        </p:txBody>
      </p:sp>
    </p:spTree>
    <p:extLst>
      <p:ext uri="{BB962C8B-B14F-4D97-AF65-F5344CB8AC3E}">
        <p14:creationId xmlns:p14="http://schemas.microsoft.com/office/powerpoint/2010/main" val="47556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253218"/>
            <a:ext cx="9383150" cy="106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00A41449-5634-48FF-9A02-CF13739E218A}"/>
              </a:ext>
            </a:extLst>
          </p:cNvPr>
          <p:cNvSpPr>
            <a:spLocks noGrp="1"/>
          </p:cNvSpPr>
          <p:nvPr>
            <p:ph type="title"/>
          </p:nvPr>
        </p:nvSpPr>
        <p:spPr>
          <a:xfrm>
            <a:off x="576775" y="253218"/>
            <a:ext cx="10515600" cy="1325563"/>
          </a:xfrm>
        </p:spPr>
        <p:txBody>
          <a:bodyPr>
            <a:normAutofit/>
          </a:bodyPr>
          <a:lstStyle/>
          <a:p>
            <a:r>
              <a:rPr lang="en-US" sz="4000" b="1" dirty="0">
                <a:solidFill>
                  <a:schemeClr val="bg1"/>
                </a:solidFill>
              </a:rPr>
              <a:t>Align Your Team and Set the Structure</a:t>
            </a:r>
          </a:p>
        </p:txBody>
      </p:sp>
      <p:sp>
        <p:nvSpPr>
          <p:cNvPr id="3" name="Content Placeholder 2">
            <a:extLst>
              <a:ext uri="{FF2B5EF4-FFF2-40B4-BE49-F238E27FC236}">
                <a16:creationId xmlns:a16="http://schemas.microsoft.com/office/drawing/2014/main" id="{5ABB0996-BE00-4561-A288-BA6B8DE501F8}"/>
              </a:ext>
            </a:extLst>
          </p:cNvPr>
          <p:cNvSpPr>
            <a:spLocks noGrp="1"/>
          </p:cNvSpPr>
          <p:nvPr>
            <p:ph idx="1"/>
          </p:nvPr>
        </p:nvSpPr>
        <p:spPr>
          <a:xfrm>
            <a:off x="838199" y="1488637"/>
            <a:ext cx="10950525" cy="4688326"/>
          </a:xfrm>
        </p:spPr>
        <p:txBody>
          <a:bodyPr>
            <a:normAutofit fontScale="92500" lnSpcReduction="20000"/>
          </a:bodyPr>
          <a:lstStyle/>
          <a:p>
            <a:pPr marL="514350" indent="-514350">
              <a:buFont typeface="+mj-lt"/>
              <a:buAutoNum type="arabicPeriod"/>
            </a:pPr>
            <a:r>
              <a:rPr lang="en-US" dirty="0">
                <a:solidFill>
                  <a:srgbClr val="0070C0"/>
                </a:solidFill>
              </a:rPr>
              <a:t>Participant Roles</a:t>
            </a:r>
          </a:p>
          <a:p>
            <a:pPr lvl="1"/>
            <a:r>
              <a:rPr lang="en-US" dirty="0"/>
              <a:t>What is the group expectation for interaction? How do you ensure all voices are heard? What are the norms for communication?</a:t>
            </a:r>
          </a:p>
          <a:p>
            <a:pPr marL="457200" lvl="1" indent="0">
              <a:buNone/>
            </a:pPr>
            <a:endParaRPr lang="en-US" dirty="0"/>
          </a:p>
          <a:p>
            <a:pPr marL="514350" indent="-514350">
              <a:buFont typeface="+mj-lt"/>
              <a:buAutoNum type="arabicPeriod"/>
            </a:pPr>
            <a:r>
              <a:rPr lang="en-US" dirty="0">
                <a:solidFill>
                  <a:srgbClr val="0070C0"/>
                </a:solidFill>
              </a:rPr>
              <a:t>Team meetings</a:t>
            </a:r>
          </a:p>
          <a:p>
            <a:pPr lvl="1"/>
            <a:r>
              <a:rPr lang="en-US" dirty="0"/>
              <a:t>How often do we meet? Who sets the agendas for meeting? How do we celebrate achievements? </a:t>
            </a:r>
          </a:p>
          <a:p>
            <a:pPr lvl="1"/>
            <a:endParaRPr lang="en-US" dirty="0"/>
          </a:p>
          <a:p>
            <a:pPr marL="514350" indent="-514350">
              <a:buFont typeface="+mj-lt"/>
              <a:buAutoNum type="arabicPeriod"/>
            </a:pPr>
            <a:r>
              <a:rPr lang="en-US" dirty="0">
                <a:solidFill>
                  <a:srgbClr val="0070C0"/>
                </a:solidFill>
              </a:rPr>
              <a:t>Decision making</a:t>
            </a:r>
          </a:p>
          <a:p>
            <a:pPr lvl="1"/>
            <a:r>
              <a:rPr lang="en-US" dirty="0"/>
              <a:t>Who makes the final decision? How do we support decisions? </a:t>
            </a:r>
          </a:p>
          <a:p>
            <a:pPr lvl="1"/>
            <a:endParaRPr lang="en-US" dirty="0"/>
          </a:p>
          <a:p>
            <a:pPr marL="514350" indent="-514350">
              <a:buFont typeface="+mj-lt"/>
              <a:buAutoNum type="arabicPeriod"/>
            </a:pPr>
            <a:r>
              <a:rPr lang="en-US" dirty="0">
                <a:solidFill>
                  <a:srgbClr val="0070C0"/>
                </a:solidFill>
              </a:rPr>
              <a:t>Leadership Style</a:t>
            </a:r>
          </a:p>
          <a:p>
            <a:pPr lvl="1"/>
            <a:r>
              <a:rPr lang="en-US" dirty="0"/>
              <a:t>Situational Leadership, Your Leadership Style, Team Member Styles, Setting Expectations and Project Scope</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884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73FF8EE-5FB7-4732-8CB9-6BC1DB17F018}"/>
              </a:ext>
            </a:extLst>
          </p:cNvPr>
          <p:cNvSpPr txBox="1"/>
          <p:nvPr/>
        </p:nvSpPr>
        <p:spPr>
          <a:xfrm>
            <a:off x="225083" y="6428935"/>
            <a:ext cx="8004517" cy="276999"/>
          </a:xfrm>
          <a:prstGeom prst="rect">
            <a:avLst/>
          </a:prstGeom>
          <a:noFill/>
        </p:spPr>
        <p:txBody>
          <a:bodyPr wrap="square" rtlCol="0">
            <a:spAutoFit/>
          </a:bodyPr>
          <a:lstStyle/>
          <a:p>
            <a:r>
              <a:rPr lang="en-US" sz="1200" dirty="0"/>
              <a:t>Source: The First 90 Days by. M. Watkins, pg. 190, as adapted.</a:t>
            </a:r>
          </a:p>
        </p:txBody>
      </p:sp>
    </p:spTree>
    <p:extLst>
      <p:ext uri="{BB962C8B-B14F-4D97-AF65-F5344CB8AC3E}">
        <p14:creationId xmlns:p14="http://schemas.microsoft.com/office/powerpoint/2010/main" val="3430326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BE8C1C-9347-4B97-B9AD-CCC45FC567CD}"/>
              </a:ext>
            </a:extLst>
          </p:cNvPr>
          <p:cNvSpPr>
            <a:spLocks noGrp="1"/>
          </p:cNvSpPr>
          <p:nvPr>
            <p:ph type="title"/>
          </p:nvPr>
        </p:nvSpPr>
        <p:spPr>
          <a:xfrm>
            <a:off x="964809" y="2433075"/>
            <a:ext cx="10515600" cy="1325563"/>
          </a:xfrm>
        </p:spPr>
        <p:txBody>
          <a:bodyPr/>
          <a:lstStyle/>
          <a:p>
            <a:pPr algn="ctr"/>
            <a:r>
              <a:rPr lang="en-US" dirty="0">
                <a:solidFill>
                  <a:srgbClr val="0070C0"/>
                </a:solidFill>
              </a:rPr>
              <a:t>Stages of Team Development</a:t>
            </a:r>
          </a:p>
        </p:txBody>
      </p:sp>
    </p:spTree>
    <p:extLst>
      <p:ext uri="{BB962C8B-B14F-4D97-AF65-F5344CB8AC3E}">
        <p14:creationId xmlns:p14="http://schemas.microsoft.com/office/powerpoint/2010/main" val="173120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838200" y="365125"/>
            <a:ext cx="10515600" cy="1111983"/>
          </a:xfrm>
        </p:spPr>
        <p:txBody>
          <a:bodyPr>
            <a:normAutofit/>
          </a:bodyPr>
          <a:lstStyle/>
          <a:p>
            <a:r>
              <a:rPr lang="en-US" sz="3600" dirty="0">
                <a:solidFill>
                  <a:schemeClr val="bg1"/>
                </a:solidFill>
              </a:rPr>
              <a:t>Stages of Team Development </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73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ontent Placeholder 7">
            <a:extLst>
              <a:ext uri="{FF2B5EF4-FFF2-40B4-BE49-F238E27FC236}">
                <a16:creationId xmlns:a16="http://schemas.microsoft.com/office/drawing/2014/main" id="{6F255975-3531-4B1C-8929-A438151AF6D4}"/>
              </a:ext>
            </a:extLst>
          </p:cNvPr>
          <p:cNvGraphicFramePr>
            <a:graphicFrameLocks noGrp="1"/>
          </p:cNvGraphicFramePr>
          <p:nvPr>
            <p:ph idx="1"/>
            <p:extLst>
              <p:ext uri="{D42A27DB-BD31-4B8C-83A1-F6EECF244321}">
                <p14:modId xmlns:p14="http://schemas.microsoft.com/office/powerpoint/2010/main" val="1673971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60FAD77-17E0-4C6D-8756-54189E07B8A5}"/>
              </a:ext>
            </a:extLst>
          </p:cNvPr>
          <p:cNvSpPr txBox="1"/>
          <p:nvPr/>
        </p:nvSpPr>
        <p:spPr>
          <a:xfrm>
            <a:off x="9242474" y="2237399"/>
            <a:ext cx="2546250" cy="707886"/>
          </a:xfrm>
          <a:prstGeom prst="rect">
            <a:avLst/>
          </a:prstGeom>
          <a:noFill/>
        </p:spPr>
        <p:txBody>
          <a:bodyPr wrap="square" rtlCol="0">
            <a:spAutoFit/>
          </a:bodyPr>
          <a:lstStyle/>
          <a:p>
            <a:r>
              <a:rPr lang="en-US" sz="4000" dirty="0"/>
              <a:t>Performing</a:t>
            </a:r>
          </a:p>
        </p:txBody>
      </p:sp>
    </p:spTree>
    <p:extLst>
      <p:ext uri="{BB962C8B-B14F-4D97-AF65-F5344CB8AC3E}">
        <p14:creationId xmlns:p14="http://schemas.microsoft.com/office/powerpoint/2010/main" val="395901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36E38-190C-4FB1-AB78-DEFE91CA25B3}"/>
              </a:ext>
            </a:extLst>
          </p:cNvPr>
          <p:cNvSpPr>
            <a:spLocks noGrp="1"/>
          </p:cNvSpPr>
          <p:nvPr>
            <p:ph type="title"/>
          </p:nvPr>
        </p:nvSpPr>
        <p:spPr/>
        <p:txBody>
          <a:bodyPr/>
          <a:lstStyle/>
          <a:p>
            <a:r>
              <a:rPr lang="en-US" dirty="0">
                <a:solidFill>
                  <a:srgbClr val="0070C0"/>
                </a:solidFill>
              </a:rPr>
              <a:t>Module Objectives:</a:t>
            </a:r>
          </a:p>
        </p:txBody>
      </p:sp>
      <p:sp>
        <p:nvSpPr>
          <p:cNvPr id="5" name="Content Placeholder 4">
            <a:extLst>
              <a:ext uri="{FF2B5EF4-FFF2-40B4-BE49-F238E27FC236}">
                <a16:creationId xmlns:a16="http://schemas.microsoft.com/office/drawing/2014/main" id="{ED93BCDC-69B9-4123-8AB1-12A3B7362CEE}"/>
              </a:ext>
            </a:extLst>
          </p:cNvPr>
          <p:cNvSpPr>
            <a:spLocks noGrp="1"/>
          </p:cNvSpPr>
          <p:nvPr>
            <p:ph idx="1"/>
          </p:nvPr>
        </p:nvSpPr>
        <p:spPr>
          <a:xfrm>
            <a:off x="647114" y="1519311"/>
            <a:ext cx="11197882" cy="4973564"/>
          </a:xfrm>
        </p:spPr>
        <p:txBody>
          <a:bodyPr>
            <a:normAutofit/>
          </a:bodyPr>
          <a:lstStyle/>
          <a:p>
            <a:pPr marL="0" indent="0">
              <a:buNone/>
            </a:pPr>
            <a:r>
              <a:rPr lang="en-US" sz="3200" dirty="0"/>
              <a:t>After completing this module, you will:</a:t>
            </a:r>
          </a:p>
          <a:p>
            <a:pPr>
              <a:buFont typeface="Wingdings" panose="05000000000000000000" pitchFamily="2" charset="2"/>
              <a:buChar char="ü"/>
            </a:pPr>
            <a:r>
              <a:rPr lang="en-US" sz="3200" dirty="0"/>
              <a:t>Understand the definition, rationale and purpose of teams</a:t>
            </a:r>
          </a:p>
          <a:p>
            <a:pPr>
              <a:buFont typeface="Wingdings" panose="05000000000000000000" pitchFamily="2" charset="2"/>
              <a:buChar char="ü"/>
            </a:pPr>
            <a:endParaRPr lang="en-US" sz="3200" dirty="0"/>
          </a:p>
          <a:p>
            <a:pPr>
              <a:buFont typeface="Wingdings" panose="05000000000000000000" pitchFamily="2" charset="2"/>
              <a:buChar char="ü"/>
            </a:pPr>
            <a:r>
              <a:rPr lang="en-US" sz="3200" dirty="0"/>
              <a:t>Be able to describe the components of effective teams</a:t>
            </a:r>
          </a:p>
          <a:p>
            <a:pPr marL="0" indent="0">
              <a:buNone/>
            </a:pPr>
            <a:endParaRPr lang="en-US" sz="3200" dirty="0"/>
          </a:p>
          <a:p>
            <a:pPr>
              <a:buFont typeface="Wingdings" panose="05000000000000000000" pitchFamily="2" charset="2"/>
              <a:buChar char="ü"/>
            </a:pPr>
            <a:r>
              <a:rPr lang="en-US" sz="3200" dirty="0"/>
              <a:t>Know ho to define your role as a leader and team builder</a:t>
            </a:r>
          </a:p>
          <a:p>
            <a:pPr>
              <a:buFont typeface="Wingdings" panose="05000000000000000000" pitchFamily="2" charset="2"/>
              <a:buChar char="ü"/>
            </a:pPr>
            <a:endParaRPr lang="en-US" sz="3200" dirty="0"/>
          </a:p>
          <a:p>
            <a:pPr>
              <a:buFont typeface="Wingdings" panose="05000000000000000000" pitchFamily="2" charset="2"/>
              <a:buChar char="ü"/>
            </a:pPr>
            <a:r>
              <a:rPr lang="en-US" sz="3200" dirty="0"/>
              <a:t>Understand common team issues and challenges</a:t>
            </a:r>
          </a:p>
          <a:p>
            <a:pPr lvl="1">
              <a:buFont typeface="Wingdings" panose="05000000000000000000" pitchFamily="2" charset="2"/>
              <a:buChar char="ü"/>
            </a:pPr>
            <a:endParaRPr lang="en-US" sz="2800" dirty="0"/>
          </a:p>
          <a:p>
            <a:pPr lvl="1">
              <a:buFont typeface="Wingdings" panose="05000000000000000000" pitchFamily="2" charset="2"/>
              <a:buChar char="ü"/>
            </a:pPr>
            <a:endParaRPr lang="en-US" sz="2800" dirty="0"/>
          </a:p>
          <a:p>
            <a:pPr lvl="1">
              <a:buFont typeface="Wingdings" panose="05000000000000000000" pitchFamily="2" charset="2"/>
              <a:buChar char="ü"/>
            </a:pPr>
            <a:endParaRPr lang="en-US" sz="2800" dirty="0"/>
          </a:p>
          <a:p>
            <a:pPr marL="457200" lvl="1" indent="0">
              <a:buNone/>
            </a:pPr>
            <a:endParaRPr lang="en-US" sz="2800" dirty="0"/>
          </a:p>
          <a:p>
            <a:pPr>
              <a:buFont typeface="Wingdings" panose="05000000000000000000" pitchFamily="2" charset="2"/>
              <a:buChar char="ü"/>
            </a:pPr>
            <a:endParaRPr lang="en-US" sz="3200" dirty="0"/>
          </a:p>
          <a:p>
            <a:pPr>
              <a:buFont typeface="Wingdings" panose="05000000000000000000" pitchFamily="2" charset="2"/>
              <a:buChar char="ü"/>
            </a:pPr>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3203428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838200" y="365125"/>
            <a:ext cx="10515600" cy="1111983"/>
          </a:xfrm>
        </p:spPr>
        <p:txBody>
          <a:bodyPr>
            <a:normAutofit/>
          </a:bodyPr>
          <a:lstStyle/>
          <a:p>
            <a:r>
              <a:rPr lang="en-US" sz="3600" dirty="0">
                <a:solidFill>
                  <a:schemeClr val="bg1"/>
                </a:solidFill>
              </a:rPr>
              <a:t>Stages of Team Development: Forming </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7970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Content Placeholder 10">
            <a:extLst>
              <a:ext uri="{FF2B5EF4-FFF2-40B4-BE49-F238E27FC236}">
                <a16:creationId xmlns:a16="http://schemas.microsoft.com/office/drawing/2014/main" id="{412C5139-081A-4547-A506-9AEA96B0CCCB}"/>
              </a:ext>
            </a:extLst>
          </p:cNvPr>
          <p:cNvGraphicFramePr>
            <a:graphicFrameLocks noGrp="1"/>
          </p:cNvGraphicFramePr>
          <p:nvPr>
            <p:ph idx="1"/>
            <p:extLst>
              <p:ext uri="{D42A27DB-BD31-4B8C-83A1-F6EECF244321}">
                <p14:modId xmlns:p14="http://schemas.microsoft.com/office/powerpoint/2010/main" val="1685486744"/>
              </p:ext>
            </p:extLst>
          </p:nvPr>
        </p:nvGraphicFramePr>
        <p:xfrm>
          <a:off x="576773" y="1378633"/>
          <a:ext cx="11211948" cy="4797084"/>
        </p:xfrm>
        <a:graphic>
          <a:graphicData uri="http://schemas.openxmlformats.org/drawingml/2006/table">
            <a:tbl>
              <a:tblPr firstRow="1" bandRow="1">
                <a:tableStyleId>{21E4AEA4-8DFA-4A89-87EB-49C32662AFE0}</a:tableStyleId>
              </a:tblPr>
              <a:tblGrid>
                <a:gridCol w="3737316">
                  <a:extLst>
                    <a:ext uri="{9D8B030D-6E8A-4147-A177-3AD203B41FA5}">
                      <a16:colId xmlns:a16="http://schemas.microsoft.com/office/drawing/2014/main" val="236843322"/>
                    </a:ext>
                  </a:extLst>
                </a:gridCol>
                <a:gridCol w="3737316">
                  <a:extLst>
                    <a:ext uri="{9D8B030D-6E8A-4147-A177-3AD203B41FA5}">
                      <a16:colId xmlns:a16="http://schemas.microsoft.com/office/drawing/2014/main" val="27243108"/>
                    </a:ext>
                  </a:extLst>
                </a:gridCol>
                <a:gridCol w="3737316">
                  <a:extLst>
                    <a:ext uri="{9D8B030D-6E8A-4147-A177-3AD203B41FA5}">
                      <a16:colId xmlns:a16="http://schemas.microsoft.com/office/drawing/2014/main" val="3431249663"/>
                    </a:ext>
                  </a:extLst>
                </a:gridCol>
              </a:tblGrid>
              <a:tr h="720356">
                <a:tc>
                  <a:txBody>
                    <a:bodyPr/>
                    <a:lstStyle/>
                    <a:p>
                      <a:pPr algn="ctr"/>
                      <a:r>
                        <a:rPr lang="en-US" sz="2400" dirty="0"/>
                        <a:t>Overview</a:t>
                      </a:r>
                    </a:p>
                  </a:txBody>
                  <a:tcPr/>
                </a:tc>
                <a:tc>
                  <a:txBody>
                    <a:bodyPr/>
                    <a:lstStyle/>
                    <a:p>
                      <a:pPr algn="ctr"/>
                      <a:r>
                        <a:rPr lang="en-US" sz="2400" dirty="0"/>
                        <a:t>Typical Behaviors</a:t>
                      </a:r>
                    </a:p>
                  </a:txBody>
                  <a:tcPr/>
                </a:tc>
                <a:tc>
                  <a:txBody>
                    <a:bodyPr/>
                    <a:lstStyle/>
                    <a:p>
                      <a:pPr algn="ctr"/>
                      <a:r>
                        <a:rPr lang="en-US" sz="2400" dirty="0"/>
                        <a:t>Appropriate Leader Tasks</a:t>
                      </a:r>
                    </a:p>
                  </a:txBody>
                  <a:tcPr/>
                </a:tc>
                <a:extLst>
                  <a:ext uri="{0D108BD9-81ED-4DB2-BD59-A6C34878D82A}">
                    <a16:rowId xmlns:a16="http://schemas.microsoft.com/office/drawing/2014/main" val="2359030962"/>
                  </a:ext>
                </a:extLst>
              </a:tr>
              <a:tr h="4076728">
                <a:tc>
                  <a:txBody>
                    <a:bodyPr/>
                    <a:lstStyle/>
                    <a:p>
                      <a:r>
                        <a:rPr lang="en-US" sz="2400" dirty="0"/>
                        <a:t>During the first stage, </a:t>
                      </a:r>
                      <a:r>
                        <a:rPr lang="en-US" sz="2400" b="1" dirty="0"/>
                        <a:t>forming, </a:t>
                      </a:r>
                      <a:r>
                        <a:rPr lang="en-US" sz="2400" b="0" dirty="0"/>
                        <a:t>team members establish interpersonal relationships, become familiar with the assigned task (the group assignment) and create ground rules.</a:t>
                      </a:r>
                      <a:endParaRPr lang="en-US" sz="2400" b="1" dirty="0"/>
                    </a:p>
                  </a:txBody>
                  <a:tcPr/>
                </a:tc>
                <a:tc>
                  <a:txBody>
                    <a:bodyPr/>
                    <a:lstStyle/>
                    <a:p>
                      <a:r>
                        <a:rPr lang="en-US" sz="2400" b="1" dirty="0"/>
                        <a:t>Task: </a:t>
                      </a:r>
                      <a:r>
                        <a:rPr lang="en-US" sz="2400" dirty="0"/>
                        <a:t>Orientation</a:t>
                      </a:r>
                    </a:p>
                    <a:p>
                      <a:endParaRPr lang="en-US" sz="2400" dirty="0"/>
                    </a:p>
                    <a:p>
                      <a:r>
                        <a:rPr lang="en-US" sz="2400" b="1" dirty="0"/>
                        <a:t>Maintenance: </a:t>
                      </a:r>
                      <a:r>
                        <a:rPr lang="en-US" sz="2400" dirty="0"/>
                        <a:t>Testing and Dependence</a:t>
                      </a:r>
                    </a:p>
                  </a:txBody>
                  <a:tcPr/>
                </a:tc>
                <a:tc>
                  <a:txBody>
                    <a:bodyPr/>
                    <a:lstStyle/>
                    <a:p>
                      <a:pPr marL="285750" indent="-285750">
                        <a:buFont typeface="Arial" panose="020B0604020202020204" pitchFamily="34" charset="0"/>
                        <a:buChar char="•"/>
                      </a:pPr>
                      <a:r>
                        <a:rPr lang="en-US" sz="2400" dirty="0"/>
                        <a:t>Getting to know activities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Group introduction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Use of ice breakers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Structured meetings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Strong leadership presence</a:t>
                      </a:r>
                    </a:p>
                  </a:txBody>
                  <a:tcPr/>
                </a:tc>
                <a:extLst>
                  <a:ext uri="{0D108BD9-81ED-4DB2-BD59-A6C34878D82A}">
                    <a16:rowId xmlns:a16="http://schemas.microsoft.com/office/drawing/2014/main" val="3269267325"/>
                  </a:ext>
                </a:extLst>
              </a:tr>
            </a:tbl>
          </a:graphicData>
        </a:graphic>
      </p:graphicFrame>
      <p:sp>
        <p:nvSpPr>
          <p:cNvPr id="12" name="TextBox 11">
            <a:extLst>
              <a:ext uri="{FF2B5EF4-FFF2-40B4-BE49-F238E27FC236}">
                <a16:creationId xmlns:a16="http://schemas.microsoft.com/office/drawing/2014/main" id="{2ACBE018-FBB9-4269-AD87-81D50D4AE3A3}"/>
              </a:ext>
            </a:extLst>
          </p:cNvPr>
          <p:cNvSpPr txBox="1"/>
          <p:nvPr/>
        </p:nvSpPr>
        <p:spPr>
          <a:xfrm>
            <a:off x="576773" y="6308209"/>
            <a:ext cx="11211948" cy="369332"/>
          </a:xfrm>
          <a:prstGeom prst="rect">
            <a:avLst/>
          </a:prstGeom>
          <a:solidFill>
            <a:schemeClr val="accent1">
              <a:lumMod val="40000"/>
              <a:lumOff val="60000"/>
            </a:schemeClr>
          </a:solidFill>
        </p:spPr>
        <p:txBody>
          <a:bodyPr wrap="square" rtlCol="0">
            <a:spAutoFit/>
          </a:bodyPr>
          <a:lstStyle/>
          <a:p>
            <a:pPr algn="ctr"/>
            <a:r>
              <a:rPr lang="en-US" b="1" dirty="0"/>
              <a:t>Note: At this stage, structure and inclusion should be high.</a:t>
            </a:r>
          </a:p>
        </p:txBody>
      </p:sp>
    </p:spTree>
    <p:extLst>
      <p:ext uri="{BB962C8B-B14F-4D97-AF65-F5344CB8AC3E}">
        <p14:creationId xmlns:p14="http://schemas.microsoft.com/office/powerpoint/2010/main" val="600558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838200" y="365125"/>
            <a:ext cx="10515600" cy="1111983"/>
          </a:xfrm>
        </p:spPr>
        <p:txBody>
          <a:bodyPr>
            <a:normAutofit/>
          </a:bodyPr>
          <a:lstStyle/>
          <a:p>
            <a:r>
              <a:rPr lang="en-US" sz="3600" dirty="0">
                <a:solidFill>
                  <a:schemeClr val="bg1"/>
                </a:solidFill>
              </a:rPr>
              <a:t>Stages of Team Development: Storming </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024675" cy="5114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Content Placeholder 10">
            <a:extLst>
              <a:ext uri="{FF2B5EF4-FFF2-40B4-BE49-F238E27FC236}">
                <a16:creationId xmlns:a16="http://schemas.microsoft.com/office/drawing/2014/main" id="{412C5139-081A-4547-A506-9AEA96B0CCCB}"/>
              </a:ext>
            </a:extLst>
          </p:cNvPr>
          <p:cNvGraphicFramePr>
            <a:graphicFrameLocks noGrp="1"/>
          </p:cNvGraphicFramePr>
          <p:nvPr>
            <p:ph idx="1"/>
            <p:extLst>
              <p:ext uri="{D42A27DB-BD31-4B8C-83A1-F6EECF244321}">
                <p14:modId xmlns:p14="http://schemas.microsoft.com/office/powerpoint/2010/main" val="3600732504"/>
              </p:ext>
            </p:extLst>
          </p:nvPr>
        </p:nvGraphicFramePr>
        <p:xfrm>
          <a:off x="576773" y="1378633"/>
          <a:ext cx="11053251" cy="4945967"/>
        </p:xfrm>
        <a:graphic>
          <a:graphicData uri="http://schemas.openxmlformats.org/drawingml/2006/table">
            <a:tbl>
              <a:tblPr firstRow="1" bandRow="1">
                <a:tableStyleId>{21E4AEA4-8DFA-4A89-87EB-49C32662AFE0}</a:tableStyleId>
              </a:tblPr>
              <a:tblGrid>
                <a:gridCol w="3684417">
                  <a:extLst>
                    <a:ext uri="{9D8B030D-6E8A-4147-A177-3AD203B41FA5}">
                      <a16:colId xmlns:a16="http://schemas.microsoft.com/office/drawing/2014/main" val="236843322"/>
                    </a:ext>
                  </a:extLst>
                </a:gridCol>
                <a:gridCol w="3684417">
                  <a:extLst>
                    <a:ext uri="{9D8B030D-6E8A-4147-A177-3AD203B41FA5}">
                      <a16:colId xmlns:a16="http://schemas.microsoft.com/office/drawing/2014/main" val="27243108"/>
                    </a:ext>
                  </a:extLst>
                </a:gridCol>
                <a:gridCol w="3684417">
                  <a:extLst>
                    <a:ext uri="{9D8B030D-6E8A-4147-A177-3AD203B41FA5}">
                      <a16:colId xmlns:a16="http://schemas.microsoft.com/office/drawing/2014/main" val="3431249663"/>
                    </a:ext>
                  </a:extLst>
                </a:gridCol>
              </a:tblGrid>
              <a:tr h="870222">
                <a:tc>
                  <a:txBody>
                    <a:bodyPr/>
                    <a:lstStyle/>
                    <a:p>
                      <a:pPr algn="ctr"/>
                      <a:r>
                        <a:rPr lang="en-US" sz="2400" dirty="0">
                          <a:solidFill>
                            <a:schemeClr val="tx1"/>
                          </a:solidFill>
                        </a:rPr>
                        <a:t>Overview</a:t>
                      </a:r>
                    </a:p>
                  </a:txBody>
                  <a:tcPr>
                    <a:solidFill>
                      <a:srgbClr val="1CD23A"/>
                    </a:solidFill>
                  </a:tcPr>
                </a:tc>
                <a:tc>
                  <a:txBody>
                    <a:bodyPr/>
                    <a:lstStyle/>
                    <a:p>
                      <a:pPr algn="ctr"/>
                      <a:r>
                        <a:rPr lang="en-US" sz="2400" dirty="0">
                          <a:solidFill>
                            <a:schemeClr val="tx1"/>
                          </a:solidFill>
                        </a:rPr>
                        <a:t>Typical Behaviors</a:t>
                      </a:r>
                    </a:p>
                  </a:txBody>
                  <a:tcPr>
                    <a:solidFill>
                      <a:srgbClr val="1CD23A"/>
                    </a:solidFill>
                  </a:tcPr>
                </a:tc>
                <a:tc>
                  <a:txBody>
                    <a:bodyPr/>
                    <a:lstStyle/>
                    <a:p>
                      <a:pPr algn="ctr"/>
                      <a:r>
                        <a:rPr lang="en-US" sz="2400" dirty="0">
                          <a:solidFill>
                            <a:schemeClr val="tx1"/>
                          </a:solidFill>
                        </a:rPr>
                        <a:t>Appropriate Leader Tasks</a:t>
                      </a:r>
                    </a:p>
                  </a:txBody>
                  <a:tcPr>
                    <a:solidFill>
                      <a:srgbClr val="1CD23A"/>
                    </a:solidFill>
                  </a:tcPr>
                </a:tc>
                <a:extLst>
                  <a:ext uri="{0D108BD9-81ED-4DB2-BD59-A6C34878D82A}">
                    <a16:rowId xmlns:a16="http://schemas.microsoft.com/office/drawing/2014/main" val="2359030962"/>
                  </a:ext>
                </a:extLst>
              </a:tr>
              <a:tr h="4075745">
                <a:tc>
                  <a:txBody>
                    <a:bodyPr/>
                    <a:lstStyle/>
                    <a:p>
                      <a:r>
                        <a:rPr lang="en-US" sz="2300" dirty="0"/>
                        <a:t>During the second stage, </a:t>
                      </a:r>
                      <a:r>
                        <a:rPr lang="en-US" sz="2300" b="1" dirty="0"/>
                        <a:t>storming, </a:t>
                      </a:r>
                      <a:r>
                        <a:rPr lang="en-US" sz="2300" b="0" dirty="0"/>
                        <a:t>marks a time of intra-group conflict due to lack of group unity. Because team members still see themselves as individuals rather than as part of a team, they may resist the formation of group structure in favor of expressing their individuality.</a:t>
                      </a:r>
                      <a:endParaRPr lang="en-US" sz="2300" b="1" dirty="0"/>
                    </a:p>
                  </a:txBody>
                  <a:tcPr>
                    <a:solidFill>
                      <a:srgbClr val="96FA7E"/>
                    </a:solidFill>
                  </a:tcPr>
                </a:tc>
                <a:tc>
                  <a:txBody>
                    <a:bodyPr/>
                    <a:lstStyle/>
                    <a:p>
                      <a:r>
                        <a:rPr lang="en-US" sz="2400" b="1" dirty="0"/>
                        <a:t>Task: </a:t>
                      </a:r>
                      <a:r>
                        <a:rPr lang="en-US" sz="2400" b="0" dirty="0"/>
                        <a:t>Emotional response to task demands</a:t>
                      </a:r>
                    </a:p>
                    <a:p>
                      <a:endParaRPr lang="en-US" sz="2400" dirty="0"/>
                    </a:p>
                    <a:p>
                      <a:r>
                        <a:rPr lang="en-US" sz="2400" b="1" dirty="0"/>
                        <a:t>Maintenance: </a:t>
                      </a:r>
                      <a:r>
                        <a:rPr lang="en-US" sz="2400" b="0" dirty="0"/>
                        <a:t>Intra-group conflict</a:t>
                      </a:r>
                      <a:endParaRPr lang="en-US" sz="2400" dirty="0"/>
                    </a:p>
                  </a:txBody>
                  <a:tcPr>
                    <a:solidFill>
                      <a:srgbClr val="96FA7E"/>
                    </a:solidFill>
                  </a:tcPr>
                </a:tc>
                <a:tc>
                  <a:txBody>
                    <a:bodyPr/>
                    <a:lstStyle/>
                    <a:p>
                      <a:pPr marL="285750" indent="-285750">
                        <a:buFont typeface="Arial" panose="020B0604020202020204" pitchFamily="34" charset="0"/>
                        <a:buChar char="•"/>
                      </a:pPr>
                      <a:r>
                        <a:rPr lang="en-US" sz="2400" dirty="0"/>
                        <a:t>Lessen leadership presence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Manage conflict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Begin using strengths and limitations towards group success</a:t>
                      </a:r>
                    </a:p>
                  </a:txBody>
                  <a:tcPr>
                    <a:solidFill>
                      <a:srgbClr val="96FA7E"/>
                    </a:solidFill>
                  </a:tcPr>
                </a:tc>
                <a:extLst>
                  <a:ext uri="{0D108BD9-81ED-4DB2-BD59-A6C34878D82A}">
                    <a16:rowId xmlns:a16="http://schemas.microsoft.com/office/drawing/2014/main" val="3269267325"/>
                  </a:ext>
                </a:extLst>
              </a:tr>
            </a:tbl>
          </a:graphicData>
        </a:graphic>
      </p:graphicFrame>
      <p:sp>
        <p:nvSpPr>
          <p:cNvPr id="6" name="TextBox 5">
            <a:extLst>
              <a:ext uri="{FF2B5EF4-FFF2-40B4-BE49-F238E27FC236}">
                <a16:creationId xmlns:a16="http://schemas.microsoft.com/office/drawing/2014/main" id="{6049F3E4-714F-44C6-8933-61A7153D59CE}"/>
              </a:ext>
            </a:extLst>
          </p:cNvPr>
          <p:cNvSpPr txBox="1"/>
          <p:nvPr/>
        </p:nvSpPr>
        <p:spPr>
          <a:xfrm>
            <a:off x="576775" y="6308209"/>
            <a:ext cx="11211948" cy="369332"/>
          </a:xfrm>
          <a:prstGeom prst="rect">
            <a:avLst/>
          </a:prstGeom>
          <a:solidFill>
            <a:schemeClr val="accent1">
              <a:lumMod val="40000"/>
              <a:lumOff val="60000"/>
            </a:schemeClr>
          </a:solidFill>
        </p:spPr>
        <p:txBody>
          <a:bodyPr wrap="square" rtlCol="0">
            <a:spAutoFit/>
          </a:bodyPr>
          <a:lstStyle/>
          <a:p>
            <a:pPr algn="ctr"/>
            <a:r>
              <a:rPr lang="en-US" b="1" dirty="0"/>
              <a:t>Note: At this stage, inclusion should remain high but structure can be lessened.</a:t>
            </a:r>
          </a:p>
        </p:txBody>
      </p:sp>
    </p:spTree>
    <p:extLst>
      <p:ext uri="{BB962C8B-B14F-4D97-AF65-F5344CB8AC3E}">
        <p14:creationId xmlns:p14="http://schemas.microsoft.com/office/powerpoint/2010/main" val="476828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1" y="246435"/>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838200" y="365125"/>
            <a:ext cx="10515600" cy="1111983"/>
          </a:xfrm>
        </p:spPr>
        <p:txBody>
          <a:bodyPr>
            <a:normAutofit/>
          </a:bodyPr>
          <a:lstStyle/>
          <a:p>
            <a:r>
              <a:rPr lang="en-US" sz="3600" dirty="0">
                <a:solidFill>
                  <a:schemeClr val="bg1"/>
                </a:solidFill>
              </a:rPr>
              <a:t>Stages of Team Development: Norming </a:t>
            </a:r>
          </a:p>
        </p:txBody>
      </p:sp>
      <p:sp>
        <p:nvSpPr>
          <p:cNvPr id="4" name="Rectangle 3">
            <a:extLst>
              <a:ext uri="{FF2B5EF4-FFF2-40B4-BE49-F238E27FC236}">
                <a16:creationId xmlns:a16="http://schemas.microsoft.com/office/drawing/2014/main" id="{17914A73-2CD3-4C3D-9840-6E723B21D039}"/>
              </a:ext>
            </a:extLst>
          </p:cNvPr>
          <p:cNvSpPr/>
          <p:nvPr/>
        </p:nvSpPr>
        <p:spPr>
          <a:xfrm>
            <a:off x="576771" y="1174903"/>
            <a:ext cx="11211949" cy="5114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Content Placeholder 10">
            <a:extLst>
              <a:ext uri="{FF2B5EF4-FFF2-40B4-BE49-F238E27FC236}">
                <a16:creationId xmlns:a16="http://schemas.microsoft.com/office/drawing/2014/main" id="{412C5139-081A-4547-A506-9AEA96B0CCCB}"/>
              </a:ext>
            </a:extLst>
          </p:cNvPr>
          <p:cNvGraphicFramePr>
            <a:graphicFrameLocks noGrp="1"/>
          </p:cNvGraphicFramePr>
          <p:nvPr>
            <p:ph idx="1"/>
            <p:extLst>
              <p:ext uri="{D42A27DB-BD31-4B8C-83A1-F6EECF244321}">
                <p14:modId xmlns:p14="http://schemas.microsoft.com/office/powerpoint/2010/main" val="1838684889"/>
              </p:ext>
            </p:extLst>
          </p:nvPr>
        </p:nvGraphicFramePr>
        <p:xfrm>
          <a:off x="576773" y="1174903"/>
          <a:ext cx="11211948" cy="5349909"/>
        </p:xfrm>
        <a:graphic>
          <a:graphicData uri="http://schemas.openxmlformats.org/drawingml/2006/table">
            <a:tbl>
              <a:tblPr firstRow="1" bandRow="1">
                <a:tableStyleId>{21E4AEA4-8DFA-4A89-87EB-49C32662AFE0}</a:tableStyleId>
              </a:tblPr>
              <a:tblGrid>
                <a:gridCol w="3737316">
                  <a:extLst>
                    <a:ext uri="{9D8B030D-6E8A-4147-A177-3AD203B41FA5}">
                      <a16:colId xmlns:a16="http://schemas.microsoft.com/office/drawing/2014/main" val="236843322"/>
                    </a:ext>
                  </a:extLst>
                </a:gridCol>
                <a:gridCol w="3296533">
                  <a:extLst>
                    <a:ext uri="{9D8B030D-6E8A-4147-A177-3AD203B41FA5}">
                      <a16:colId xmlns:a16="http://schemas.microsoft.com/office/drawing/2014/main" val="27243108"/>
                    </a:ext>
                  </a:extLst>
                </a:gridCol>
                <a:gridCol w="4178099">
                  <a:extLst>
                    <a:ext uri="{9D8B030D-6E8A-4147-A177-3AD203B41FA5}">
                      <a16:colId xmlns:a16="http://schemas.microsoft.com/office/drawing/2014/main" val="3431249663"/>
                    </a:ext>
                  </a:extLst>
                </a:gridCol>
              </a:tblGrid>
              <a:tr h="899829">
                <a:tc>
                  <a:txBody>
                    <a:bodyPr/>
                    <a:lstStyle/>
                    <a:p>
                      <a:pPr algn="ctr"/>
                      <a:r>
                        <a:rPr lang="en-US" sz="2400" dirty="0">
                          <a:solidFill>
                            <a:schemeClr val="tx1"/>
                          </a:solidFill>
                        </a:rPr>
                        <a:t>Overview</a:t>
                      </a:r>
                    </a:p>
                  </a:txBody>
                  <a:tcPr>
                    <a:solidFill>
                      <a:srgbClr val="37D1D9"/>
                    </a:solidFill>
                  </a:tcPr>
                </a:tc>
                <a:tc>
                  <a:txBody>
                    <a:bodyPr/>
                    <a:lstStyle/>
                    <a:p>
                      <a:pPr algn="ctr"/>
                      <a:r>
                        <a:rPr lang="en-US" sz="2400" dirty="0">
                          <a:solidFill>
                            <a:schemeClr val="tx1"/>
                          </a:solidFill>
                        </a:rPr>
                        <a:t>Typical Behaviors</a:t>
                      </a:r>
                    </a:p>
                  </a:txBody>
                  <a:tcPr>
                    <a:solidFill>
                      <a:srgbClr val="37D1D9"/>
                    </a:solidFill>
                  </a:tcPr>
                </a:tc>
                <a:tc>
                  <a:txBody>
                    <a:bodyPr/>
                    <a:lstStyle/>
                    <a:p>
                      <a:pPr algn="ctr"/>
                      <a:r>
                        <a:rPr lang="en-US" sz="2400" dirty="0">
                          <a:solidFill>
                            <a:schemeClr val="tx1"/>
                          </a:solidFill>
                        </a:rPr>
                        <a:t>Appropriate Leader Tasks</a:t>
                      </a:r>
                    </a:p>
                  </a:txBody>
                  <a:tcPr>
                    <a:solidFill>
                      <a:srgbClr val="37D1D9"/>
                    </a:solidFill>
                  </a:tcPr>
                </a:tc>
                <a:extLst>
                  <a:ext uri="{0D108BD9-81ED-4DB2-BD59-A6C34878D82A}">
                    <a16:rowId xmlns:a16="http://schemas.microsoft.com/office/drawing/2014/main" val="2359030962"/>
                  </a:ext>
                </a:extLst>
              </a:tr>
              <a:tr h="4214412">
                <a:tc>
                  <a:txBody>
                    <a:bodyPr/>
                    <a:lstStyle/>
                    <a:p>
                      <a:r>
                        <a:rPr lang="en-US" sz="2400" b="0" dirty="0"/>
                        <a:t>The third stage, </a:t>
                      </a:r>
                      <a:r>
                        <a:rPr lang="en-US" sz="2400" b="1" dirty="0"/>
                        <a:t>Norming</a:t>
                      </a:r>
                      <a:r>
                        <a:rPr lang="en-US" sz="2400" b="0" dirty="0"/>
                        <a:t>, is characterized by the emergence of group harmony as group members begin to openly express ideas and opinions. Members begin to accept teammates for who they are and task-related conflicts are avoided in an effort to preserve harmony.</a:t>
                      </a:r>
                    </a:p>
                  </a:txBody>
                  <a:tcPr>
                    <a:solidFill>
                      <a:srgbClr val="95D6E3"/>
                    </a:solidFill>
                  </a:tcPr>
                </a:tc>
                <a:tc>
                  <a:txBody>
                    <a:bodyPr/>
                    <a:lstStyle/>
                    <a:p>
                      <a:r>
                        <a:rPr lang="en-US" sz="2400" b="1" dirty="0"/>
                        <a:t>Task: </a:t>
                      </a:r>
                      <a:r>
                        <a:rPr lang="en-US" sz="2400" b="0" dirty="0"/>
                        <a:t>Expression of opinions</a:t>
                      </a:r>
                    </a:p>
                    <a:p>
                      <a:endParaRPr lang="en-US" sz="2400" dirty="0"/>
                    </a:p>
                    <a:p>
                      <a:r>
                        <a:rPr lang="en-US" sz="2400" b="1" dirty="0"/>
                        <a:t>Maintenance: </a:t>
                      </a:r>
                      <a:r>
                        <a:rPr lang="en-US" sz="2400" b="0" dirty="0"/>
                        <a:t>Intra-group conflict</a:t>
                      </a:r>
                      <a:endParaRPr lang="en-US" sz="2400" dirty="0"/>
                    </a:p>
                  </a:txBody>
                  <a:tcPr>
                    <a:solidFill>
                      <a:srgbClr val="95D6E3"/>
                    </a:solidFill>
                  </a:tcPr>
                </a:tc>
                <a:tc>
                  <a:txBody>
                    <a:bodyPr/>
                    <a:lstStyle/>
                    <a:p>
                      <a:pPr marL="285750" indent="-285750">
                        <a:buFont typeface="Arial" panose="020B0604020202020204" pitchFamily="34" charset="0"/>
                        <a:buChar char="•"/>
                      </a:pPr>
                      <a:r>
                        <a:rPr lang="en-US" sz="2200" dirty="0"/>
                        <a:t>Allow team members to use personal strengths and enhance limitations toward group success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Give team members and team autonomy on group tasks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Encourage group diversity on all levels such as communication, project work, etc.</a:t>
                      </a:r>
                    </a:p>
                    <a:p>
                      <a:pPr marL="0" indent="0">
                        <a:buFont typeface="Arial" panose="020B0604020202020204" pitchFamily="34" charset="0"/>
                        <a:buNone/>
                      </a:pPr>
                      <a:endParaRPr lang="en-US" sz="2200" dirty="0"/>
                    </a:p>
                    <a:p>
                      <a:pPr marL="285750" indent="-285750">
                        <a:buFont typeface="Arial" panose="020B0604020202020204" pitchFamily="34" charset="0"/>
                        <a:buChar char="•"/>
                      </a:pPr>
                      <a:r>
                        <a:rPr lang="en-US" sz="2200" dirty="0"/>
                        <a:t>Begin to act as a resource person or advisor</a:t>
                      </a:r>
                    </a:p>
                  </a:txBody>
                  <a:tcPr>
                    <a:solidFill>
                      <a:srgbClr val="95D6E3"/>
                    </a:solidFill>
                  </a:tcPr>
                </a:tc>
                <a:extLst>
                  <a:ext uri="{0D108BD9-81ED-4DB2-BD59-A6C34878D82A}">
                    <a16:rowId xmlns:a16="http://schemas.microsoft.com/office/drawing/2014/main" val="3269267325"/>
                  </a:ext>
                </a:extLst>
              </a:tr>
            </a:tbl>
          </a:graphicData>
        </a:graphic>
      </p:graphicFrame>
      <p:sp>
        <p:nvSpPr>
          <p:cNvPr id="6" name="TextBox 5">
            <a:extLst>
              <a:ext uri="{FF2B5EF4-FFF2-40B4-BE49-F238E27FC236}">
                <a16:creationId xmlns:a16="http://schemas.microsoft.com/office/drawing/2014/main" id="{6049F3E4-714F-44C6-8933-61A7153D59CE}"/>
              </a:ext>
            </a:extLst>
          </p:cNvPr>
          <p:cNvSpPr txBox="1"/>
          <p:nvPr/>
        </p:nvSpPr>
        <p:spPr>
          <a:xfrm>
            <a:off x="576774" y="6464104"/>
            <a:ext cx="11211948" cy="369332"/>
          </a:xfrm>
          <a:prstGeom prst="rect">
            <a:avLst/>
          </a:prstGeom>
          <a:solidFill>
            <a:schemeClr val="accent1">
              <a:lumMod val="40000"/>
              <a:lumOff val="60000"/>
            </a:schemeClr>
          </a:solidFill>
        </p:spPr>
        <p:txBody>
          <a:bodyPr wrap="square" rtlCol="0">
            <a:spAutoFit/>
          </a:bodyPr>
          <a:lstStyle/>
          <a:p>
            <a:pPr algn="ctr"/>
            <a:r>
              <a:rPr lang="en-US" b="1" dirty="0"/>
              <a:t>Note: At this stage, inclusion and structure can be low.</a:t>
            </a:r>
          </a:p>
        </p:txBody>
      </p:sp>
    </p:spTree>
    <p:extLst>
      <p:ext uri="{BB962C8B-B14F-4D97-AF65-F5344CB8AC3E}">
        <p14:creationId xmlns:p14="http://schemas.microsoft.com/office/powerpoint/2010/main" val="1589029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838200" y="365125"/>
            <a:ext cx="10515600" cy="1111983"/>
          </a:xfrm>
        </p:spPr>
        <p:txBody>
          <a:bodyPr>
            <a:normAutofit/>
          </a:bodyPr>
          <a:lstStyle/>
          <a:p>
            <a:r>
              <a:rPr lang="en-US" sz="3600" dirty="0">
                <a:solidFill>
                  <a:schemeClr val="bg1"/>
                </a:solidFill>
              </a:rPr>
              <a:t>Stages of Team Development: Performing  </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114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Content Placeholder 10">
            <a:extLst>
              <a:ext uri="{FF2B5EF4-FFF2-40B4-BE49-F238E27FC236}">
                <a16:creationId xmlns:a16="http://schemas.microsoft.com/office/drawing/2014/main" id="{412C5139-081A-4547-A506-9AEA96B0CCCB}"/>
              </a:ext>
            </a:extLst>
          </p:cNvPr>
          <p:cNvGraphicFramePr>
            <a:graphicFrameLocks noGrp="1"/>
          </p:cNvGraphicFramePr>
          <p:nvPr>
            <p:ph idx="1"/>
            <p:extLst>
              <p:ext uri="{D42A27DB-BD31-4B8C-83A1-F6EECF244321}">
                <p14:modId xmlns:p14="http://schemas.microsoft.com/office/powerpoint/2010/main" val="1081486947"/>
              </p:ext>
            </p:extLst>
          </p:nvPr>
        </p:nvGraphicFramePr>
        <p:xfrm>
          <a:off x="576773" y="1174904"/>
          <a:ext cx="11211948" cy="5263996"/>
        </p:xfrm>
        <a:graphic>
          <a:graphicData uri="http://schemas.openxmlformats.org/drawingml/2006/table">
            <a:tbl>
              <a:tblPr firstRow="1" bandRow="1">
                <a:tableStyleId>{21E4AEA4-8DFA-4A89-87EB-49C32662AFE0}</a:tableStyleId>
              </a:tblPr>
              <a:tblGrid>
                <a:gridCol w="3737316">
                  <a:extLst>
                    <a:ext uri="{9D8B030D-6E8A-4147-A177-3AD203B41FA5}">
                      <a16:colId xmlns:a16="http://schemas.microsoft.com/office/drawing/2014/main" val="236843322"/>
                    </a:ext>
                  </a:extLst>
                </a:gridCol>
                <a:gridCol w="3296533">
                  <a:extLst>
                    <a:ext uri="{9D8B030D-6E8A-4147-A177-3AD203B41FA5}">
                      <a16:colId xmlns:a16="http://schemas.microsoft.com/office/drawing/2014/main" val="27243108"/>
                    </a:ext>
                  </a:extLst>
                </a:gridCol>
                <a:gridCol w="4178099">
                  <a:extLst>
                    <a:ext uri="{9D8B030D-6E8A-4147-A177-3AD203B41FA5}">
                      <a16:colId xmlns:a16="http://schemas.microsoft.com/office/drawing/2014/main" val="3431249663"/>
                    </a:ext>
                  </a:extLst>
                </a:gridCol>
              </a:tblGrid>
              <a:tr h="930612">
                <a:tc>
                  <a:txBody>
                    <a:bodyPr/>
                    <a:lstStyle/>
                    <a:p>
                      <a:pPr algn="ctr"/>
                      <a:r>
                        <a:rPr lang="en-US" sz="2400" dirty="0">
                          <a:solidFill>
                            <a:schemeClr val="tx1"/>
                          </a:solidFill>
                        </a:rPr>
                        <a:t>Overview</a:t>
                      </a:r>
                    </a:p>
                  </a:txBody>
                  <a:tcPr>
                    <a:solidFill>
                      <a:srgbClr val="0070C0"/>
                    </a:solidFill>
                  </a:tcPr>
                </a:tc>
                <a:tc>
                  <a:txBody>
                    <a:bodyPr/>
                    <a:lstStyle/>
                    <a:p>
                      <a:pPr algn="ctr"/>
                      <a:r>
                        <a:rPr lang="en-US" sz="2400" dirty="0">
                          <a:solidFill>
                            <a:schemeClr val="tx1"/>
                          </a:solidFill>
                        </a:rPr>
                        <a:t>Typical Behaviors</a:t>
                      </a:r>
                    </a:p>
                  </a:txBody>
                  <a:tcPr>
                    <a:solidFill>
                      <a:srgbClr val="0070C0"/>
                    </a:solidFill>
                  </a:tcPr>
                </a:tc>
                <a:tc>
                  <a:txBody>
                    <a:bodyPr/>
                    <a:lstStyle/>
                    <a:p>
                      <a:pPr algn="ctr"/>
                      <a:r>
                        <a:rPr lang="en-US" sz="2400" dirty="0">
                          <a:solidFill>
                            <a:schemeClr val="tx1"/>
                          </a:solidFill>
                        </a:rPr>
                        <a:t>Appropriate Leader Tasks</a:t>
                      </a:r>
                    </a:p>
                  </a:txBody>
                  <a:tcPr>
                    <a:solidFill>
                      <a:srgbClr val="0070C0"/>
                    </a:solidFill>
                  </a:tcPr>
                </a:tc>
                <a:extLst>
                  <a:ext uri="{0D108BD9-81ED-4DB2-BD59-A6C34878D82A}">
                    <a16:rowId xmlns:a16="http://schemas.microsoft.com/office/drawing/2014/main" val="2359030962"/>
                  </a:ext>
                </a:extLst>
              </a:tr>
              <a:tr h="4333384">
                <a:tc>
                  <a:txBody>
                    <a:bodyPr/>
                    <a:lstStyle/>
                    <a:p>
                      <a:r>
                        <a:rPr lang="en-US" sz="2400" b="0" dirty="0"/>
                        <a:t>The final stage, </a:t>
                      </a:r>
                      <a:r>
                        <a:rPr lang="en-US" sz="2400" b="1" dirty="0"/>
                        <a:t>performing</a:t>
                      </a:r>
                      <a:r>
                        <a:rPr lang="en-US" sz="2400" b="0" dirty="0"/>
                        <a:t>, reflects a period of productive collaboration in which members demonstrate support for each other and assume roles that will enhance task activities. Constructive attempts are made to resolve any issues related to the completion of the task.</a:t>
                      </a:r>
                    </a:p>
                  </a:txBody>
                  <a:tcPr>
                    <a:solidFill>
                      <a:schemeClr val="accent1">
                        <a:lumMod val="40000"/>
                        <a:lumOff val="60000"/>
                      </a:schemeClr>
                    </a:solidFill>
                  </a:tcPr>
                </a:tc>
                <a:tc>
                  <a:txBody>
                    <a:bodyPr/>
                    <a:lstStyle/>
                    <a:p>
                      <a:r>
                        <a:rPr lang="en-US" sz="2400" b="1" dirty="0"/>
                        <a:t>Task: </a:t>
                      </a:r>
                      <a:r>
                        <a:rPr lang="en-US" sz="2400" b="0" dirty="0"/>
                        <a:t>Emergence of solution </a:t>
                      </a:r>
                      <a:endParaRPr lang="en-US" sz="2400" dirty="0"/>
                    </a:p>
                    <a:p>
                      <a:r>
                        <a:rPr lang="en-US" sz="2400" b="1" dirty="0"/>
                        <a:t>Maintenance:</a:t>
                      </a:r>
                    </a:p>
                    <a:p>
                      <a:r>
                        <a:rPr lang="en-US" sz="2400" b="0" dirty="0"/>
                        <a:t>Function role-relatedness</a:t>
                      </a: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US" sz="2400" dirty="0"/>
                        <a:t>Be a resource person and advisor</a:t>
                      </a:r>
                    </a:p>
                    <a:p>
                      <a:pPr marL="0" indent="0">
                        <a:buFont typeface="Arial" panose="020B0604020202020204" pitchFamily="34" charset="0"/>
                        <a:buNone/>
                      </a:pPr>
                      <a:endParaRPr lang="en-US" sz="2400" dirty="0"/>
                    </a:p>
                    <a:p>
                      <a:pPr marL="285750" indent="-285750">
                        <a:buFont typeface="Arial" panose="020B0604020202020204" pitchFamily="34" charset="0"/>
                        <a:buChar char="•"/>
                      </a:pPr>
                      <a:r>
                        <a:rPr lang="en-US" sz="2400" dirty="0"/>
                        <a:t>Facilitate overall group vision and group purpose</a:t>
                      </a:r>
                    </a:p>
                  </a:txBody>
                  <a:tcPr>
                    <a:solidFill>
                      <a:schemeClr val="accent1">
                        <a:lumMod val="40000"/>
                        <a:lumOff val="60000"/>
                      </a:schemeClr>
                    </a:solidFill>
                  </a:tcPr>
                </a:tc>
                <a:extLst>
                  <a:ext uri="{0D108BD9-81ED-4DB2-BD59-A6C34878D82A}">
                    <a16:rowId xmlns:a16="http://schemas.microsoft.com/office/drawing/2014/main" val="3269267325"/>
                  </a:ext>
                </a:extLst>
              </a:tr>
            </a:tbl>
          </a:graphicData>
        </a:graphic>
      </p:graphicFrame>
      <p:sp>
        <p:nvSpPr>
          <p:cNvPr id="6" name="TextBox 5">
            <a:extLst>
              <a:ext uri="{FF2B5EF4-FFF2-40B4-BE49-F238E27FC236}">
                <a16:creationId xmlns:a16="http://schemas.microsoft.com/office/drawing/2014/main" id="{6049F3E4-714F-44C6-8933-61A7153D59CE}"/>
              </a:ext>
            </a:extLst>
          </p:cNvPr>
          <p:cNvSpPr txBox="1"/>
          <p:nvPr/>
        </p:nvSpPr>
        <p:spPr>
          <a:xfrm>
            <a:off x="576774" y="6325195"/>
            <a:ext cx="11211948" cy="369332"/>
          </a:xfrm>
          <a:prstGeom prst="rect">
            <a:avLst/>
          </a:prstGeom>
          <a:solidFill>
            <a:schemeClr val="tx2">
              <a:lumMod val="20000"/>
              <a:lumOff val="80000"/>
            </a:schemeClr>
          </a:solidFill>
        </p:spPr>
        <p:txBody>
          <a:bodyPr wrap="square" rtlCol="0">
            <a:spAutoFit/>
          </a:bodyPr>
          <a:lstStyle/>
          <a:p>
            <a:pPr algn="ctr"/>
            <a:r>
              <a:rPr lang="en-US" b="1" dirty="0"/>
              <a:t>Note: At this stage, inclusion and structure are low.</a:t>
            </a:r>
          </a:p>
        </p:txBody>
      </p:sp>
    </p:spTree>
    <p:extLst>
      <p:ext uri="{BB962C8B-B14F-4D97-AF65-F5344CB8AC3E}">
        <p14:creationId xmlns:p14="http://schemas.microsoft.com/office/powerpoint/2010/main" val="844434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BE8C1C-9347-4B97-B9AD-CCC45FC567CD}"/>
              </a:ext>
            </a:extLst>
          </p:cNvPr>
          <p:cNvSpPr>
            <a:spLocks noGrp="1"/>
          </p:cNvSpPr>
          <p:nvPr>
            <p:ph type="title"/>
          </p:nvPr>
        </p:nvSpPr>
        <p:spPr>
          <a:xfrm>
            <a:off x="1162196" y="2470736"/>
            <a:ext cx="10515600" cy="1325563"/>
          </a:xfrm>
        </p:spPr>
        <p:txBody>
          <a:bodyPr/>
          <a:lstStyle/>
          <a:p>
            <a:r>
              <a:rPr lang="en-US" dirty="0">
                <a:solidFill>
                  <a:srgbClr val="0070C0"/>
                </a:solidFill>
              </a:rPr>
              <a:t>Situational Leadership and Team Building</a:t>
            </a:r>
          </a:p>
        </p:txBody>
      </p:sp>
    </p:spTree>
    <p:extLst>
      <p:ext uri="{BB962C8B-B14F-4D97-AF65-F5344CB8AC3E}">
        <p14:creationId xmlns:p14="http://schemas.microsoft.com/office/powerpoint/2010/main" val="80696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p:txBody>
          <a:bodyPr>
            <a:normAutofit/>
          </a:bodyPr>
          <a:lstStyle/>
          <a:p>
            <a:r>
              <a:rPr lang="en-US" sz="3600" dirty="0">
                <a:solidFill>
                  <a:schemeClr val="bg1"/>
                </a:solidFill>
              </a:rPr>
              <a:t>Situational Leadership Defined</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73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23491FD-D0D4-4795-A850-E29973E25990}"/>
              </a:ext>
            </a:extLst>
          </p:cNvPr>
          <p:cNvSpPr>
            <a:spLocks noGrp="1"/>
          </p:cNvSpPr>
          <p:nvPr>
            <p:ph idx="1"/>
          </p:nvPr>
        </p:nvSpPr>
        <p:spPr>
          <a:xfrm>
            <a:off x="697524" y="1608847"/>
            <a:ext cx="10809848" cy="4884028"/>
          </a:xfrm>
        </p:spPr>
        <p:txBody>
          <a:bodyPr/>
          <a:lstStyle/>
          <a:p>
            <a:r>
              <a:rPr lang="en-US" sz="3200" dirty="0"/>
              <a:t>Provides leaders with an understanding of the relationship between an effective style of leadership and the level of readiness that followers exhibit for a specific task.</a:t>
            </a:r>
          </a:p>
          <a:p>
            <a:endParaRPr lang="en-US" sz="3200" dirty="0"/>
          </a:p>
          <a:p>
            <a:r>
              <a:rPr lang="en-US" sz="3200" dirty="0"/>
              <a:t>There are for Situational Leadership Styles</a:t>
            </a:r>
          </a:p>
          <a:p>
            <a:pPr marL="971550" lvl="1" indent="-514350">
              <a:buFont typeface="+mj-lt"/>
              <a:buAutoNum type="arabicPeriod"/>
            </a:pPr>
            <a:r>
              <a:rPr lang="en-US" sz="3200" dirty="0"/>
              <a:t>S1 – Directing</a:t>
            </a:r>
          </a:p>
          <a:p>
            <a:pPr marL="971550" lvl="1" indent="-514350">
              <a:buFont typeface="+mj-lt"/>
              <a:buAutoNum type="arabicPeriod"/>
            </a:pPr>
            <a:r>
              <a:rPr lang="en-US" sz="3200" dirty="0"/>
              <a:t>S2 – Coaching</a:t>
            </a:r>
          </a:p>
          <a:p>
            <a:pPr marL="971550" lvl="1" indent="-514350">
              <a:buFont typeface="+mj-lt"/>
              <a:buAutoNum type="arabicPeriod"/>
            </a:pPr>
            <a:r>
              <a:rPr lang="en-US" sz="3200" dirty="0"/>
              <a:t>S3 – Supporting</a:t>
            </a:r>
          </a:p>
          <a:p>
            <a:pPr marL="971550" lvl="1" indent="-514350">
              <a:buFont typeface="+mj-lt"/>
              <a:buAutoNum type="arabicPeriod"/>
            </a:pPr>
            <a:r>
              <a:rPr lang="en-US" sz="3200" dirty="0"/>
              <a:t>S4 - Delegating</a:t>
            </a:r>
          </a:p>
          <a:p>
            <a:endParaRPr lang="en-US" dirty="0"/>
          </a:p>
        </p:txBody>
      </p:sp>
    </p:spTree>
    <p:extLst>
      <p:ext uri="{BB962C8B-B14F-4D97-AF65-F5344CB8AC3E}">
        <p14:creationId xmlns:p14="http://schemas.microsoft.com/office/powerpoint/2010/main" val="39477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p:txBody>
          <a:bodyPr>
            <a:normAutofit/>
          </a:bodyPr>
          <a:lstStyle/>
          <a:p>
            <a:r>
              <a:rPr lang="en-US" sz="3600" dirty="0">
                <a:solidFill>
                  <a:schemeClr val="bg1"/>
                </a:solidFill>
              </a:rPr>
              <a:t>Situational Leadership Overview</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73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23491FD-D0D4-4795-A850-E29973E25990}"/>
              </a:ext>
            </a:extLst>
          </p:cNvPr>
          <p:cNvSpPr>
            <a:spLocks noGrp="1"/>
          </p:cNvSpPr>
          <p:nvPr>
            <p:ph idx="1"/>
          </p:nvPr>
        </p:nvSpPr>
        <p:spPr>
          <a:xfrm>
            <a:off x="697524" y="1608847"/>
            <a:ext cx="10809848" cy="4884028"/>
          </a:xfrm>
        </p:spPr>
        <p:txBody>
          <a:bodyPr>
            <a:normAutofit fontScale="92500" lnSpcReduction="20000"/>
          </a:bodyPr>
          <a:lstStyle/>
          <a:p>
            <a:r>
              <a:rPr lang="en-US" dirty="0"/>
              <a:t>Developed by Paul Hersey in 1960 – Likely the most recognized leadership model.</a:t>
            </a:r>
          </a:p>
          <a:p>
            <a:endParaRPr lang="en-US" dirty="0"/>
          </a:p>
          <a:p>
            <a:r>
              <a:rPr lang="en-US" dirty="0"/>
              <a:t>Teaches you how to adopt the appropriate leadership style to match the situation.  </a:t>
            </a:r>
          </a:p>
          <a:p>
            <a:endParaRPr lang="en-US" dirty="0"/>
          </a:p>
          <a:p>
            <a:r>
              <a:rPr lang="en-US" dirty="0"/>
              <a:t>Expands your range of leadership styles.</a:t>
            </a:r>
          </a:p>
          <a:p>
            <a:endParaRPr lang="en-US" dirty="0"/>
          </a:p>
          <a:p>
            <a:r>
              <a:rPr lang="en-US" dirty="0"/>
              <a:t>Helps you identify the development level of your employees and match your leadership style to that employee’s level of development.</a:t>
            </a:r>
          </a:p>
          <a:p>
            <a:endParaRPr lang="en-US" dirty="0"/>
          </a:p>
          <a:p>
            <a:r>
              <a:rPr lang="en-US" dirty="0"/>
              <a:t>There are 4 Leadership Styles and 4 Development Levels; very effective tool for team building.</a:t>
            </a:r>
          </a:p>
          <a:p>
            <a:pPr marL="0" indent="0">
              <a:buNone/>
            </a:pPr>
            <a:endParaRPr lang="en-US" dirty="0"/>
          </a:p>
        </p:txBody>
      </p:sp>
    </p:spTree>
    <p:extLst>
      <p:ext uri="{BB962C8B-B14F-4D97-AF65-F5344CB8AC3E}">
        <p14:creationId xmlns:p14="http://schemas.microsoft.com/office/powerpoint/2010/main" val="983659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p:txBody>
          <a:bodyPr>
            <a:normAutofit/>
          </a:bodyPr>
          <a:lstStyle/>
          <a:p>
            <a:r>
              <a:rPr lang="en-US" sz="3600" dirty="0">
                <a:solidFill>
                  <a:schemeClr val="bg1"/>
                </a:solidFill>
              </a:rPr>
              <a:t>Situational Leadership – 4 Development Styles</a:t>
            </a:r>
          </a:p>
        </p:txBody>
      </p:sp>
      <p:graphicFrame>
        <p:nvGraphicFramePr>
          <p:cNvPr id="10" name="Content Placeholder 9">
            <a:extLst>
              <a:ext uri="{FF2B5EF4-FFF2-40B4-BE49-F238E27FC236}">
                <a16:creationId xmlns:a16="http://schemas.microsoft.com/office/drawing/2014/main" id="{2BC666FA-C482-4F69-B91A-2288253E5893}"/>
              </a:ext>
            </a:extLst>
          </p:cNvPr>
          <p:cNvGraphicFramePr>
            <a:graphicFrameLocks noGrp="1"/>
          </p:cNvGraphicFramePr>
          <p:nvPr>
            <p:ph idx="1"/>
            <p:extLst>
              <p:ext uri="{D42A27DB-BD31-4B8C-83A1-F6EECF244321}">
                <p14:modId xmlns:p14="http://schemas.microsoft.com/office/powerpoint/2010/main" val="2707090371"/>
              </p:ext>
            </p:extLst>
          </p:nvPr>
        </p:nvGraphicFramePr>
        <p:xfrm>
          <a:off x="562704" y="1378634"/>
          <a:ext cx="11226019" cy="5373857"/>
        </p:xfrm>
        <a:graphic>
          <a:graphicData uri="http://schemas.openxmlformats.org/drawingml/2006/table">
            <a:tbl>
              <a:tblPr firstRow="1" bandRow="1">
                <a:tableStyleId>{5C22544A-7EE6-4342-B048-85BDC9FD1C3A}</a:tableStyleId>
              </a:tblPr>
              <a:tblGrid>
                <a:gridCol w="2784603">
                  <a:extLst>
                    <a:ext uri="{9D8B030D-6E8A-4147-A177-3AD203B41FA5}">
                      <a16:colId xmlns:a16="http://schemas.microsoft.com/office/drawing/2014/main" val="2949525887"/>
                    </a:ext>
                  </a:extLst>
                </a:gridCol>
                <a:gridCol w="2828406">
                  <a:extLst>
                    <a:ext uri="{9D8B030D-6E8A-4147-A177-3AD203B41FA5}">
                      <a16:colId xmlns:a16="http://schemas.microsoft.com/office/drawing/2014/main" val="3424311278"/>
                    </a:ext>
                  </a:extLst>
                </a:gridCol>
                <a:gridCol w="2806505">
                  <a:extLst>
                    <a:ext uri="{9D8B030D-6E8A-4147-A177-3AD203B41FA5}">
                      <a16:colId xmlns:a16="http://schemas.microsoft.com/office/drawing/2014/main" val="3685649877"/>
                    </a:ext>
                  </a:extLst>
                </a:gridCol>
                <a:gridCol w="2806505">
                  <a:extLst>
                    <a:ext uri="{9D8B030D-6E8A-4147-A177-3AD203B41FA5}">
                      <a16:colId xmlns:a16="http://schemas.microsoft.com/office/drawing/2014/main" val="1320160007"/>
                    </a:ext>
                  </a:extLst>
                </a:gridCol>
              </a:tblGrid>
              <a:tr h="1247503">
                <a:tc>
                  <a:txBody>
                    <a:bodyPr/>
                    <a:lstStyle/>
                    <a:p>
                      <a:pPr algn="ctr"/>
                      <a:r>
                        <a:rPr lang="en-US" sz="2400" dirty="0">
                          <a:solidFill>
                            <a:schemeClr val="tx1"/>
                          </a:solidFill>
                        </a:rPr>
                        <a:t>D4</a:t>
                      </a:r>
                    </a:p>
                    <a:p>
                      <a:pPr algn="ctr"/>
                      <a:r>
                        <a:rPr lang="en-US" sz="2400" dirty="0">
                          <a:solidFill>
                            <a:schemeClr val="tx1"/>
                          </a:solidFill>
                        </a:rPr>
                        <a:t>The Self-Reliant Achiever</a:t>
                      </a:r>
                    </a:p>
                  </a:txBody>
                  <a:tcPr>
                    <a:solidFill>
                      <a:srgbClr val="00B050"/>
                    </a:solidFill>
                  </a:tcPr>
                </a:tc>
                <a:tc>
                  <a:txBody>
                    <a:bodyPr/>
                    <a:lstStyle/>
                    <a:p>
                      <a:pPr algn="ctr"/>
                      <a:r>
                        <a:rPr lang="en-US" sz="2400" dirty="0">
                          <a:solidFill>
                            <a:schemeClr val="tx1"/>
                          </a:solidFill>
                        </a:rPr>
                        <a:t>D3</a:t>
                      </a:r>
                    </a:p>
                    <a:p>
                      <a:pPr algn="ctr"/>
                      <a:r>
                        <a:rPr lang="en-US" sz="2400" dirty="0">
                          <a:solidFill>
                            <a:schemeClr val="tx1"/>
                          </a:solidFill>
                        </a:rPr>
                        <a:t>The Capable, but Cautious, Performer</a:t>
                      </a:r>
                    </a:p>
                  </a:txBody>
                  <a:tcPr>
                    <a:solidFill>
                      <a:srgbClr val="FFFF00"/>
                    </a:solidFill>
                  </a:tcPr>
                </a:tc>
                <a:tc>
                  <a:txBody>
                    <a:bodyPr/>
                    <a:lstStyle/>
                    <a:p>
                      <a:pPr algn="ctr"/>
                      <a:r>
                        <a:rPr lang="en-US" sz="2400" dirty="0">
                          <a:solidFill>
                            <a:schemeClr val="tx1"/>
                          </a:solidFill>
                        </a:rPr>
                        <a:t>D2</a:t>
                      </a:r>
                    </a:p>
                    <a:p>
                      <a:pPr algn="ctr"/>
                      <a:r>
                        <a:rPr lang="en-US" sz="2400" dirty="0">
                          <a:solidFill>
                            <a:schemeClr val="tx1"/>
                          </a:solidFill>
                        </a:rPr>
                        <a:t>The Disillusioned Learner</a:t>
                      </a:r>
                    </a:p>
                  </a:txBody>
                  <a:tcPr>
                    <a:solidFill>
                      <a:srgbClr val="F17A17"/>
                    </a:solidFill>
                  </a:tcPr>
                </a:tc>
                <a:tc>
                  <a:txBody>
                    <a:bodyPr/>
                    <a:lstStyle/>
                    <a:p>
                      <a:pPr algn="ctr"/>
                      <a:r>
                        <a:rPr lang="en-US" sz="2400" dirty="0">
                          <a:solidFill>
                            <a:schemeClr val="tx1"/>
                          </a:solidFill>
                        </a:rPr>
                        <a:t>D1</a:t>
                      </a:r>
                    </a:p>
                    <a:p>
                      <a:pPr algn="ctr"/>
                      <a:r>
                        <a:rPr lang="en-US" sz="2400" dirty="0">
                          <a:solidFill>
                            <a:schemeClr val="tx1"/>
                          </a:solidFill>
                        </a:rPr>
                        <a:t>The Enthusiastic</a:t>
                      </a:r>
                    </a:p>
                    <a:p>
                      <a:pPr algn="ctr"/>
                      <a:r>
                        <a:rPr lang="en-US" sz="2400" dirty="0">
                          <a:solidFill>
                            <a:schemeClr val="tx1"/>
                          </a:solidFill>
                        </a:rPr>
                        <a:t>Beginner</a:t>
                      </a:r>
                    </a:p>
                  </a:txBody>
                  <a:tcPr>
                    <a:solidFill>
                      <a:srgbClr val="FF0000"/>
                    </a:solidFill>
                  </a:tcPr>
                </a:tc>
                <a:extLst>
                  <a:ext uri="{0D108BD9-81ED-4DB2-BD59-A6C34878D82A}">
                    <a16:rowId xmlns:a16="http://schemas.microsoft.com/office/drawing/2014/main" val="3339506546"/>
                  </a:ext>
                </a:extLst>
              </a:tr>
              <a:tr h="4126354">
                <a:tc>
                  <a:txBody>
                    <a:bodyPr/>
                    <a:lstStyle/>
                    <a:p>
                      <a:pPr marL="285750" indent="-285750">
                        <a:buFont typeface="Arial" panose="020B0604020202020204" pitchFamily="34" charset="0"/>
                        <a:buChar char="•"/>
                      </a:pPr>
                      <a:r>
                        <a:rPr lang="en-US" sz="1600" dirty="0"/>
                        <a:t>Recognized by others as an expert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Consistently competent; justifiably confident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Trusts own ability to work independently; self assured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Inspired; inspires others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Proactive; may be asked to do to much</a:t>
                      </a:r>
                    </a:p>
                  </a:txBody>
                  <a:tcPr/>
                </a:tc>
                <a:tc>
                  <a:txBody>
                    <a:bodyPr/>
                    <a:lstStyle/>
                    <a:p>
                      <a:pPr marL="285750" indent="-285750">
                        <a:buFont typeface="Arial" panose="020B0604020202020204" pitchFamily="34" charset="0"/>
                        <a:buChar char="•"/>
                      </a:pPr>
                      <a:r>
                        <a:rPr lang="en-US" sz="1600" dirty="0"/>
                        <a:t>Is generally self-directed but needs opportunities to test ideas with others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Sometimes hesitant, unsure tentative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Not always confident; self critical; may need help to look at skills objectively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Makes productive contributions</a:t>
                      </a:r>
                    </a:p>
                  </a:txBody>
                  <a:tcPr/>
                </a:tc>
                <a:tc>
                  <a:txBody>
                    <a:bodyPr/>
                    <a:lstStyle/>
                    <a:p>
                      <a:pPr marL="285750" indent="-285750">
                        <a:buFont typeface="Arial" panose="020B0604020202020204" pitchFamily="34" charset="0"/>
                        <a:buChar char="•"/>
                      </a:pPr>
                      <a:r>
                        <a:rPr lang="en-US" sz="1600" dirty="0"/>
                        <a:t>Has some knowledge and skills; not competent yet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Frustrated; may be ready to quit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Discouraged, overwhelmed, confused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Developing and learning; needs reassurance that mistakes are a part of the learning process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Unreliable, inconsistent</a:t>
                      </a:r>
                    </a:p>
                  </a:txBody>
                  <a:tcPr/>
                </a:tc>
                <a:tc>
                  <a:txBody>
                    <a:bodyPr/>
                    <a:lstStyle/>
                    <a:p>
                      <a:pPr marL="285750" indent="-285750">
                        <a:buFont typeface="Arial" panose="020B0604020202020204" pitchFamily="34" charset="0"/>
                        <a:buChar char="•"/>
                      </a:pPr>
                      <a:r>
                        <a:rPr lang="en-US" sz="1600" dirty="0"/>
                        <a:t>New to the task or goal; inexperienced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Eager to learn; willing to take direction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Enthusiastic, excited, optimistic</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Don’t know what they don’t know, so they may do the wrong thing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Confidence based on hopes and transferrable skills, not reality</a:t>
                      </a:r>
                    </a:p>
                  </a:txBody>
                  <a:tcPr/>
                </a:tc>
                <a:extLst>
                  <a:ext uri="{0D108BD9-81ED-4DB2-BD59-A6C34878D82A}">
                    <a16:rowId xmlns:a16="http://schemas.microsoft.com/office/drawing/2014/main" val="735431056"/>
                  </a:ext>
                </a:extLst>
              </a:tr>
            </a:tbl>
          </a:graphicData>
        </a:graphic>
      </p:graphicFrame>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73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986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rot="16200000">
            <a:off x="-2912011" y="2912011"/>
            <a:ext cx="6858001" cy="1033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rot="16200000">
            <a:off x="-4821545" y="-662783"/>
            <a:ext cx="10515600" cy="1325563"/>
          </a:xfrm>
        </p:spPr>
        <p:txBody>
          <a:bodyPr>
            <a:normAutofit/>
          </a:bodyPr>
          <a:lstStyle/>
          <a:p>
            <a:r>
              <a:rPr lang="en-US" sz="4000" dirty="0">
                <a:solidFill>
                  <a:schemeClr val="bg1"/>
                </a:solidFill>
              </a:rPr>
              <a:t>Making the Match</a:t>
            </a:r>
          </a:p>
        </p:txBody>
      </p:sp>
      <p:graphicFrame>
        <p:nvGraphicFramePr>
          <p:cNvPr id="9" name="Content Placeholder 8">
            <a:extLst>
              <a:ext uri="{FF2B5EF4-FFF2-40B4-BE49-F238E27FC236}">
                <a16:creationId xmlns:a16="http://schemas.microsoft.com/office/drawing/2014/main" id="{45EE9037-0027-4D26-8EBF-8847DDD2EF75}"/>
              </a:ext>
            </a:extLst>
          </p:cNvPr>
          <p:cNvGraphicFramePr>
            <a:graphicFrameLocks noGrp="1"/>
          </p:cNvGraphicFramePr>
          <p:nvPr>
            <p:ph sz="half" idx="2"/>
            <p:extLst>
              <p:ext uri="{D42A27DB-BD31-4B8C-83A1-F6EECF244321}">
                <p14:modId xmlns:p14="http://schemas.microsoft.com/office/powerpoint/2010/main" val="52960375"/>
              </p:ext>
            </p:extLst>
          </p:nvPr>
        </p:nvGraphicFramePr>
        <p:xfrm>
          <a:off x="7945908" y="1344258"/>
          <a:ext cx="4147618" cy="4169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338FB342-B149-4DAA-950D-83F32EE322E7}"/>
              </a:ext>
            </a:extLst>
          </p:cNvPr>
          <p:cNvPicPr>
            <a:picLocks noChangeAspect="1"/>
          </p:cNvPicPr>
          <p:nvPr/>
        </p:nvPicPr>
        <p:blipFill>
          <a:blip r:embed="rId8"/>
          <a:stretch>
            <a:fillRect/>
          </a:stretch>
        </p:blipFill>
        <p:spPr>
          <a:xfrm>
            <a:off x="1099037" y="342900"/>
            <a:ext cx="6543125" cy="6172200"/>
          </a:xfrm>
          <a:prstGeom prst="rect">
            <a:avLst/>
          </a:prstGeom>
        </p:spPr>
      </p:pic>
    </p:spTree>
    <p:extLst>
      <p:ext uri="{BB962C8B-B14F-4D97-AF65-F5344CB8AC3E}">
        <p14:creationId xmlns:p14="http://schemas.microsoft.com/office/powerpoint/2010/main" val="2726005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p:txBody>
          <a:bodyPr>
            <a:normAutofit/>
          </a:bodyPr>
          <a:lstStyle/>
          <a:p>
            <a:r>
              <a:rPr lang="en-US" sz="3600" dirty="0">
                <a:solidFill>
                  <a:schemeClr val="bg1"/>
                </a:solidFill>
              </a:rPr>
              <a:t>Let’s see you apply what you learned….</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73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23491FD-D0D4-4795-A850-E29973E25990}"/>
              </a:ext>
            </a:extLst>
          </p:cNvPr>
          <p:cNvSpPr>
            <a:spLocks noGrp="1"/>
          </p:cNvSpPr>
          <p:nvPr>
            <p:ph idx="1"/>
          </p:nvPr>
        </p:nvSpPr>
        <p:spPr>
          <a:xfrm>
            <a:off x="697523" y="1608846"/>
            <a:ext cx="10917702" cy="4855257"/>
          </a:xfrm>
        </p:spPr>
        <p:txBody>
          <a:bodyPr>
            <a:normAutofit/>
          </a:bodyPr>
          <a:lstStyle/>
          <a:p>
            <a:pPr marL="0" indent="0">
              <a:buNone/>
            </a:pPr>
            <a:r>
              <a:rPr lang="en-US" dirty="0"/>
              <a:t>Scenario 1:</a:t>
            </a:r>
          </a:p>
          <a:p>
            <a:pPr marL="0" indent="0">
              <a:buNone/>
            </a:pPr>
            <a:r>
              <a:rPr lang="en-US" dirty="0"/>
              <a:t>Jennifer, a recent hire, is very enthusiastic about her new job with the bank. She has indicated that she is willing to go above and beyond what it takes to learn and grow. </a:t>
            </a:r>
          </a:p>
          <a:p>
            <a:pPr marL="0" indent="0">
              <a:buNone/>
            </a:pPr>
            <a:r>
              <a:rPr lang="en-US" dirty="0"/>
              <a:t>She has been hired to assist in the design and development of a social media strategy for millennials. </a:t>
            </a:r>
          </a:p>
          <a:p>
            <a:pPr marL="0" indent="0">
              <a:buNone/>
            </a:pPr>
            <a:r>
              <a:rPr lang="en-US" dirty="0"/>
              <a:t>Prior to her arrival, your team developed a series of standards and guidelines to be used for all online marketing. </a:t>
            </a:r>
          </a:p>
          <a:p>
            <a:pPr marL="0" indent="0">
              <a:buNone/>
            </a:pPr>
            <a:r>
              <a:rPr lang="en-US" dirty="0"/>
              <a:t>Jennifer has excellent technical skills, yet has not worked with a team before. In order to assure Jennifer’s success, you would use the ______________________________ leadership style. </a:t>
            </a:r>
          </a:p>
          <a:p>
            <a:pPr marL="0" indent="0">
              <a:buNone/>
            </a:pPr>
            <a:endParaRPr lang="en-US" dirty="0"/>
          </a:p>
        </p:txBody>
      </p:sp>
    </p:spTree>
    <p:extLst>
      <p:ext uri="{BB962C8B-B14F-4D97-AF65-F5344CB8AC3E}">
        <p14:creationId xmlns:p14="http://schemas.microsoft.com/office/powerpoint/2010/main" val="135009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BE8C1C-9347-4B97-B9AD-CCC45FC567CD}"/>
              </a:ext>
            </a:extLst>
          </p:cNvPr>
          <p:cNvSpPr>
            <a:spLocks noGrp="1"/>
          </p:cNvSpPr>
          <p:nvPr>
            <p:ph type="title"/>
          </p:nvPr>
        </p:nvSpPr>
        <p:spPr>
          <a:xfrm>
            <a:off x="964809" y="2433075"/>
            <a:ext cx="10515600" cy="1325563"/>
          </a:xfrm>
        </p:spPr>
        <p:txBody>
          <a:bodyPr/>
          <a:lstStyle/>
          <a:p>
            <a:pPr algn="ctr"/>
            <a:r>
              <a:rPr lang="en-US" dirty="0">
                <a:solidFill>
                  <a:srgbClr val="0070C0"/>
                </a:solidFill>
              </a:rPr>
              <a:t>Teams: </a:t>
            </a:r>
            <a:br>
              <a:rPr lang="en-US" dirty="0">
                <a:solidFill>
                  <a:srgbClr val="0070C0"/>
                </a:solidFill>
              </a:rPr>
            </a:br>
            <a:r>
              <a:rPr lang="en-US" dirty="0">
                <a:solidFill>
                  <a:srgbClr val="0070C0"/>
                </a:solidFill>
              </a:rPr>
              <a:t>Why Do We Have Them?</a:t>
            </a:r>
          </a:p>
        </p:txBody>
      </p:sp>
    </p:spTree>
    <p:extLst>
      <p:ext uri="{BB962C8B-B14F-4D97-AF65-F5344CB8AC3E}">
        <p14:creationId xmlns:p14="http://schemas.microsoft.com/office/powerpoint/2010/main" val="2567165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p:txBody>
          <a:bodyPr>
            <a:normAutofit/>
          </a:bodyPr>
          <a:lstStyle/>
          <a:p>
            <a:r>
              <a:rPr lang="en-US" sz="3600" dirty="0">
                <a:solidFill>
                  <a:schemeClr val="bg1"/>
                </a:solidFill>
              </a:rPr>
              <a:t>Answer </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73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23491FD-D0D4-4795-A850-E29973E25990}"/>
              </a:ext>
            </a:extLst>
          </p:cNvPr>
          <p:cNvSpPr>
            <a:spLocks noGrp="1"/>
          </p:cNvSpPr>
          <p:nvPr>
            <p:ph idx="1"/>
          </p:nvPr>
        </p:nvSpPr>
        <p:spPr>
          <a:xfrm>
            <a:off x="697523" y="1608846"/>
            <a:ext cx="10917702" cy="4855257"/>
          </a:xfrm>
        </p:spPr>
        <p:txBody>
          <a:bodyPr>
            <a:normAutofit/>
          </a:bodyPr>
          <a:lstStyle/>
          <a:p>
            <a:pPr marL="0" indent="0">
              <a:buNone/>
            </a:pPr>
            <a:r>
              <a:rPr lang="en-US" dirty="0"/>
              <a:t>Scenario 1:</a:t>
            </a:r>
          </a:p>
          <a:p>
            <a:pPr marL="0" indent="0">
              <a:buNone/>
            </a:pPr>
            <a:endParaRPr lang="en-US" dirty="0"/>
          </a:p>
          <a:p>
            <a:pPr marL="0" indent="0" algn="ctr">
              <a:buNone/>
            </a:pPr>
            <a:r>
              <a:rPr lang="en-US" dirty="0"/>
              <a:t>S1 – Directing since employee is a D1 being a new hire.</a:t>
            </a:r>
          </a:p>
          <a:p>
            <a:pPr marL="0" indent="0">
              <a:buNone/>
            </a:pPr>
            <a:endParaRPr lang="en-US" dirty="0"/>
          </a:p>
        </p:txBody>
      </p:sp>
    </p:spTree>
    <p:extLst>
      <p:ext uri="{BB962C8B-B14F-4D97-AF65-F5344CB8AC3E}">
        <p14:creationId xmlns:p14="http://schemas.microsoft.com/office/powerpoint/2010/main" val="2931208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p:txBody>
          <a:bodyPr>
            <a:normAutofit/>
          </a:bodyPr>
          <a:lstStyle/>
          <a:p>
            <a:r>
              <a:rPr lang="en-US" sz="3600" dirty="0">
                <a:solidFill>
                  <a:schemeClr val="bg1"/>
                </a:solidFill>
              </a:rPr>
              <a:t>Let’s see you apply what you learned….</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73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23491FD-D0D4-4795-A850-E29973E25990}"/>
              </a:ext>
            </a:extLst>
          </p:cNvPr>
          <p:cNvSpPr>
            <a:spLocks noGrp="1"/>
          </p:cNvSpPr>
          <p:nvPr>
            <p:ph idx="1"/>
          </p:nvPr>
        </p:nvSpPr>
        <p:spPr>
          <a:xfrm>
            <a:off x="697523" y="1608846"/>
            <a:ext cx="10917702" cy="4855257"/>
          </a:xfrm>
        </p:spPr>
        <p:txBody>
          <a:bodyPr>
            <a:normAutofit/>
          </a:bodyPr>
          <a:lstStyle/>
          <a:p>
            <a:pPr marL="0" indent="0">
              <a:buNone/>
            </a:pPr>
            <a:r>
              <a:rPr lang="en-US" dirty="0"/>
              <a:t>Scenario 2:</a:t>
            </a:r>
          </a:p>
          <a:p>
            <a:pPr marL="0" indent="0">
              <a:buNone/>
            </a:pPr>
            <a:r>
              <a:rPr lang="en-US" dirty="0"/>
              <a:t>Kevin is a top performer in your department. He has been employed in the department for six years. </a:t>
            </a:r>
          </a:p>
          <a:p>
            <a:pPr marL="0" indent="0">
              <a:buNone/>
            </a:pPr>
            <a:r>
              <a:rPr lang="en-US" dirty="0"/>
              <a:t>Recently, as a result of customer feedback, you identified the need for several changes in the department which will impact processes and procedures in Kevin’s area. </a:t>
            </a:r>
          </a:p>
          <a:p>
            <a:pPr marL="0" indent="0">
              <a:buNone/>
            </a:pPr>
            <a:r>
              <a:rPr lang="en-US" dirty="0"/>
              <a:t>You need to bring Kevin on board so that the change will go smoothly and the department will achieve greater success. In this situation, you would utilize the __________________________ leadership style.</a:t>
            </a:r>
          </a:p>
          <a:p>
            <a:pPr marL="0" indent="0">
              <a:buNone/>
            </a:pPr>
            <a:endParaRPr lang="en-US" dirty="0"/>
          </a:p>
        </p:txBody>
      </p:sp>
    </p:spTree>
    <p:extLst>
      <p:ext uri="{BB962C8B-B14F-4D97-AF65-F5344CB8AC3E}">
        <p14:creationId xmlns:p14="http://schemas.microsoft.com/office/powerpoint/2010/main" val="218514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p:txBody>
          <a:bodyPr>
            <a:normAutofit/>
          </a:bodyPr>
          <a:lstStyle/>
          <a:p>
            <a:r>
              <a:rPr lang="en-US" sz="3600" dirty="0">
                <a:solidFill>
                  <a:schemeClr val="bg1"/>
                </a:solidFill>
              </a:rPr>
              <a:t>Answer </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73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23491FD-D0D4-4795-A850-E29973E25990}"/>
              </a:ext>
            </a:extLst>
          </p:cNvPr>
          <p:cNvSpPr>
            <a:spLocks noGrp="1"/>
          </p:cNvSpPr>
          <p:nvPr>
            <p:ph idx="1"/>
          </p:nvPr>
        </p:nvSpPr>
        <p:spPr>
          <a:xfrm>
            <a:off x="697523" y="1608846"/>
            <a:ext cx="10917702" cy="4855257"/>
          </a:xfrm>
        </p:spPr>
        <p:txBody>
          <a:bodyPr>
            <a:normAutofit/>
          </a:bodyPr>
          <a:lstStyle/>
          <a:p>
            <a:pPr marL="0" indent="0">
              <a:buNone/>
            </a:pPr>
            <a:r>
              <a:rPr lang="en-US" dirty="0"/>
              <a:t>Scenario 2:</a:t>
            </a:r>
          </a:p>
          <a:p>
            <a:pPr marL="0" indent="0">
              <a:buNone/>
            </a:pPr>
            <a:endParaRPr lang="en-US" dirty="0"/>
          </a:p>
          <a:p>
            <a:pPr marL="0" indent="0" algn="ctr">
              <a:buNone/>
            </a:pPr>
            <a:r>
              <a:rPr lang="en-US" dirty="0"/>
              <a:t>S4 – Delegating since employee is a D4 being an expert and top performer in his current role. </a:t>
            </a:r>
          </a:p>
          <a:p>
            <a:pPr marL="0" indent="0">
              <a:buNone/>
            </a:pPr>
            <a:endParaRPr lang="en-US" dirty="0"/>
          </a:p>
        </p:txBody>
      </p:sp>
    </p:spTree>
    <p:extLst>
      <p:ext uri="{BB962C8B-B14F-4D97-AF65-F5344CB8AC3E}">
        <p14:creationId xmlns:p14="http://schemas.microsoft.com/office/powerpoint/2010/main" val="320022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p:txBody>
          <a:bodyPr>
            <a:normAutofit/>
          </a:bodyPr>
          <a:lstStyle/>
          <a:p>
            <a:r>
              <a:rPr lang="en-US" sz="3600" dirty="0">
                <a:solidFill>
                  <a:schemeClr val="bg1"/>
                </a:solidFill>
              </a:rPr>
              <a:t>Let’s see you apply what you learned….</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73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23491FD-D0D4-4795-A850-E29973E25990}"/>
              </a:ext>
            </a:extLst>
          </p:cNvPr>
          <p:cNvSpPr>
            <a:spLocks noGrp="1"/>
          </p:cNvSpPr>
          <p:nvPr>
            <p:ph idx="1"/>
          </p:nvPr>
        </p:nvSpPr>
        <p:spPr>
          <a:xfrm>
            <a:off x="697523" y="1608846"/>
            <a:ext cx="10917702" cy="4855257"/>
          </a:xfrm>
        </p:spPr>
        <p:txBody>
          <a:bodyPr>
            <a:normAutofit/>
          </a:bodyPr>
          <a:lstStyle/>
          <a:p>
            <a:pPr marL="0" indent="0">
              <a:buNone/>
            </a:pPr>
            <a:r>
              <a:rPr lang="en-US" dirty="0"/>
              <a:t>Scenario 3:</a:t>
            </a:r>
          </a:p>
          <a:p>
            <a:pPr marL="0" indent="0">
              <a:buNone/>
            </a:pPr>
            <a:r>
              <a:rPr lang="en-US" dirty="0"/>
              <a:t>Gretchen has been with your department for two years. In the past she has always been an excellent employee. </a:t>
            </a:r>
          </a:p>
          <a:p>
            <a:pPr marL="0" indent="0">
              <a:buNone/>
            </a:pPr>
            <a:r>
              <a:rPr lang="en-US" dirty="0"/>
              <a:t>However, in the past six months, you’ve noticed a change in the quality and quantity of her work. Errors have been made on important documents and spreadsheets. </a:t>
            </a:r>
          </a:p>
          <a:p>
            <a:pPr marL="0" indent="0">
              <a:buNone/>
            </a:pPr>
            <a:endParaRPr lang="en-US" dirty="0"/>
          </a:p>
          <a:p>
            <a:pPr marL="0" indent="0">
              <a:buNone/>
            </a:pPr>
            <a:r>
              <a:rPr lang="en-US" dirty="0"/>
              <a:t>You will meet with Gretchen this morning and will use the _________________ leadership style to address the situation. </a:t>
            </a:r>
          </a:p>
          <a:p>
            <a:pPr marL="0" indent="0">
              <a:buNone/>
            </a:pPr>
            <a:endParaRPr lang="en-US" dirty="0"/>
          </a:p>
        </p:txBody>
      </p:sp>
    </p:spTree>
    <p:extLst>
      <p:ext uri="{BB962C8B-B14F-4D97-AF65-F5344CB8AC3E}">
        <p14:creationId xmlns:p14="http://schemas.microsoft.com/office/powerpoint/2010/main" val="367969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p:txBody>
          <a:bodyPr>
            <a:normAutofit/>
          </a:bodyPr>
          <a:lstStyle/>
          <a:p>
            <a:r>
              <a:rPr lang="en-US" sz="3600" dirty="0">
                <a:solidFill>
                  <a:schemeClr val="bg1"/>
                </a:solidFill>
              </a:rPr>
              <a:t>Answer </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73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23491FD-D0D4-4795-A850-E29973E25990}"/>
              </a:ext>
            </a:extLst>
          </p:cNvPr>
          <p:cNvSpPr>
            <a:spLocks noGrp="1"/>
          </p:cNvSpPr>
          <p:nvPr>
            <p:ph idx="1"/>
          </p:nvPr>
        </p:nvSpPr>
        <p:spPr>
          <a:xfrm>
            <a:off x="697523" y="1608846"/>
            <a:ext cx="10917702" cy="4855257"/>
          </a:xfrm>
        </p:spPr>
        <p:txBody>
          <a:bodyPr>
            <a:normAutofit/>
          </a:bodyPr>
          <a:lstStyle/>
          <a:p>
            <a:pPr marL="0" indent="0">
              <a:buNone/>
            </a:pPr>
            <a:r>
              <a:rPr lang="en-US" dirty="0"/>
              <a:t>Scenario 3:</a:t>
            </a:r>
          </a:p>
          <a:p>
            <a:pPr marL="0" indent="0" algn="ctr">
              <a:buNone/>
            </a:pPr>
            <a:endParaRPr lang="en-US" dirty="0"/>
          </a:p>
          <a:p>
            <a:pPr marL="0" indent="0" algn="ctr">
              <a:buNone/>
            </a:pPr>
            <a:r>
              <a:rPr lang="en-US" dirty="0"/>
              <a:t>S2 – Coaching since she has had previous good performance but now errors have emerged. If coaching style does not address situation satisfactorily, move to S1 – Directing style until performance improves.</a:t>
            </a:r>
          </a:p>
          <a:p>
            <a:pPr marL="0" indent="0">
              <a:buNone/>
            </a:pPr>
            <a:endParaRPr lang="en-US" dirty="0"/>
          </a:p>
        </p:txBody>
      </p:sp>
    </p:spTree>
    <p:extLst>
      <p:ext uri="{BB962C8B-B14F-4D97-AF65-F5344CB8AC3E}">
        <p14:creationId xmlns:p14="http://schemas.microsoft.com/office/powerpoint/2010/main" val="2742002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p:txBody>
          <a:bodyPr>
            <a:normAutofit/>
          </a:bodyPr>
          <a:lstStyle/>
          <a:p>
            <a:r>
              <a:rPr lang="en-US" sz="3600" dirty="0">
                <a:solidFill>
                  <a:schemeClr val="bg1"/>
                </a:solidFill>
              </a:rPr>
              <a:t>Let’s see you apply what you learned….</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73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23491FD-D0D4-4795-A850-E29973E25990}"/>
              </a:ext>
            </a:extLst>
          </p:cNvPr>
          <p:cNvSpPr>
            <a:spLocks noGrp="1"/>
          </p:cNvSpPr>
          <p:nvPr>
            <p:ph idx="1"/>
          </p:nvPr>
        </p:nvSpPr>
        <p:spPr>
          <a:xfrm>
            <a:off x="697523" y="1608846"/>
            <a:ext cx="10917702" cy="4884029"/>
          </a:xfrm>
        </p:spPr>
        <p:txBody>
          <a:bodyPr>
            <a:normAutofit/>
          </a:bodyPr>
          <a:lstStyle/>
          <a:p>
            <a:pPr marL="0" indent="0">
              <a:buNone/>
            </a:pPr>
            <a:r>
              <a:rPr lang="en-US" dirty="0"/>
              <a:t>Scenario 4:</a:t>
            </a:r>
          </a:p>
          <a:p>
            <a:pPr marL="0" indent="0">
              <a:buNone/>
            </a:pPr>
            <a:r>
              <a:rPr lang="en-US" dirty="0"/>
              <a:t>You recently had significant turnover in your department. </a:t>
            </a:r>
          </a:p>
          <a:p>
            <a:pPr marL="0" indent="0">
              <a:buNone/>
            </a:pPr>
            <a:r>
              <a:rPr lang="en-US" dirty="0"/>
              <a:t>As you review your team of fifteen people, seven are recent hires. </a:t>
            </a:r>
          </a:p>
          <a:p>
            <a:pPr marL="0" indent="0">
              <a:buNone/>
            </a:pPr>
            <a:r>
              <a:rPr lang="en-US" dirty="0"/>
              <a:t>Considering the staff changes in your department and the fact that it is crucial that the team works well together, you are concerned about the team’s cohesiveness. </a:t>
            </a:r>
          </a:p>
          <a:p>
            <a:pPr marL="0" indent="0">
              <a:buNone/>
            </a:pPr>
            <a:r>
              <a:rPr lang="en-US" dirty="0"/>
              <a:t>You will be utilizing the ________________________________ leadership style to assure that this new team gets off to an excellent start.</a:t>
            </a:r>
          </a:p>
          <a:p>
            <a:pPr marL="0" indent="0">
              <a:buNone/>
            </a:pPr>
            <a:endParaRPr lang="en-US" dirty="0"/>
          </a:p>
        </p:txBody>
      </p:sp>
    </p:spTree>
    <p:extLst>
      <p:ext uri="{BB962C8B-B14F-4D97-AF65-F5344CB8AC3E}">
        <p14:creationId xmlns:p14="http://schemas.microsoft.com/office/powerpoint/2010/main" val="3439103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p:txBody>
          <a:bodyPr>
            <a:normAutofit/>
          </a:bodyPr>
          <a:lstStyle/>
          <a:p>
            <a:r>
              <a:rPr lang="en-US" sz="3600" dirty="0">
                <a:solidFill>
                  <a:schemeClr val="bg1"/>
                </a:solidFill>
              </a:rPr>
              <a:t>Answer </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73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23491FD-D0D4-4795-A850-E29973E25990}"/>
              </a:ext>
            </a:extLst>
          </p:cNvPr>
          <p:cNvSpPr>
            <a:spLocks noGrp="1"/>
          </p:cNvSpPr>
          <p:nvPr>
            <p:ph idx="1"/>
          </p:nvPr>
        </p:nvSpPr>
        <p:spPr>
          <a:xfrm>
            <a:off x="697523" y="1608846"/>
            <a:ext cx="10917702" cy="4855257"/>
          </a:xfrm>
        </p:spPr>
        <p:txBody>
          <a:bodyPr>
            <a:normAutofit/>
          </a:bodyPr>
          <a:lstStyle/>
          <a:p>
            <a:pPr marL="0" indent="0">
              <a:buNone/>
            </a:pPr>
            <a:r>
              <a:rPr lang="en-US" dirty="0"/>
              <a:t>Scenario 4:</a:t>
            </a:r>
          </a:p>
          <a:p>
            <a:pPr marL="0" indent="0" algn="ctr">
              <a:buNone/>
            </a:pPr>
            <a:endParaRPr lang="en-US" dirty="0"/>
          </a:p>
          <a:p>
            <a:pPr marL="0" indent="0" algn="ctr">
              <a:buNone/>
            </a:pPr>
            <a:r>
              <a:rPr lang="en-US" dirty="0"/>
              <a:t>S3- Supporting since you have a mix of ½ new staff and existing staff. However, you would use a S1 for the recent hires.</a:t>
            </a:r>
          </a:p>
          <a:p>
            <a:pPr marL="0" indent="0">
              <a:buNone/>
            </a:pPr>
            <a:endParaRPr lang="en-US" dirty="0"/>
          </a:p>
        </p:txBody>
      </p:sp>
    </p:spTree>
    <p:extLst>
      <p:ext uri="{BB962C8B-B14F-4D97-AF65-F5344CB8AC3E}">
        <p14:creationId xmlns:p14="http://schemas.microsoft.com/office/powerpoint/2010/main" val="3480314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4" y="393896"/>
            <a:ext cx="9383151"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p:txBody>
          <a:bodyPr>
            <a:normAutofit/>
          </a:bodyPr>
          <a:lstStyle/>
          <a:p>
            <a:r>
              <a:rPr lang="en-US" sz="3600" dirty="0">
                <a:solidFill>
                  <a:schemeClr val="bg1"/>
                </a:solidFill>
              </a:rPr>
              <a:t>Situational Leadership Self Assessment</a:t>
            </a:r>
          </a:p>
        </p:txBody>
      </p:sp>
      <p:pic>
        <p:nvPicPr>
          <p:cNvPr id="3" name="Picture 2">
            <a:extLst>
              <a:ext uri="{FF2B5EF4-FFF2-40B4-BE49-F238E27FC236}">
                <a16:creationId xmlns:a16="http://schemas.microsoft.com/office/drawing/2014/main" id="{3F25F4DF-4191-4E86-BFCF-B9FF55482A53}"/>
              </a:ext>
            </a:extLst>
          </p:cNvPr>
          <p:cNvPicPr>
            <a:picLocks noChangeAspect="1"/>
          </p:cNvPicPr>
          <p:nvPr/>
        </p:nvPicPr>
        <p:blipFill rotWithShape="1">
          <a:blip r:embed="rId3"/>
          <a:srcRect b="2790"/>
          <a:stretch/>
        </p:blipFill>
        <p:spPr>
          <a:xfrm>
            <a:off x="1640321" y="1592973"/>
            <a:ext cx="7905750" cy="4827575"/>
          </a:xfrm>
          <a:prstGeom prst="rect">
            <a:avLst/>
          </a:prstGeom>
        </p:spPr>
      </p:pic>
    </p:spTree>
    <p:extLst>
      <p:ext uri="{BB962C8B-B14F-4D97-AF65-F5344CB8AC3E}">
        <p14:creationId xmlns:p14="http://schemas.microsoft.com/office/powerpoint/2010/main" val="2432978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BFB9-1EAC-4B5F-A05E-EF7BFA6899A6}"/>
              </a:ext>
            </a:extLst>
          </p:cNvPr>
          <p:cNvSpPr>
            <a:spLocks noGrp="1"/>
          </p:cNvSpPr>
          <p:nvPr>
            <p:ph type="title"/>
          </p:nvPr>
        </p:nvSpPr>
        <p:spPr/>
        <p:txBody>
          <a:bodyPr/>
          <a:lstStyle/>
          <a:p>
            <a:r>
              <a:rPr lang="en-US" dirty="0">
                <a:solidFill>
                  <a:srgbClr val="0070C0"/>
                </a:solidFill>
              </a:rPr>
              <a:t>Suggested Resources</a:t>
            </a:r>
          </a:p>
        </p:txBody>
      </p:sp>
      <p:sp>
        <p:nvSpPr>
          <p:cNvPr id="3" name="Content Placeholder 2">
            <a:extLst>
              <a:ext uri="{FF2B5EF4-FFF2-40B4-BE49-F238E27FC236}">
                <a16:creationId xmlns:a16="http://schemas.microsoft.com/office/drawing/2014/main" id="{39CA664A-5FED-48AD-9BA6-FAC8AC648989}"/>
              </a:ext>
            </a:extLst>
          </p:cNvPr>
          <p:cNvSpPr>
            <a:spLocks noGrp="1"/>
          </p:cNvSpPr>
          <p:nvPr>
            <p:ph idx="1"/>
          </p:nvPr>
        </p:nvSpPr>
        <p:spPr>
          <a:xfrm>
            <a:off x="838199" y="1690688"/>
            <a:ext cx="10837985" cy="4486275"/>
          </a:xfrm>
        </p:spPr>
        <p:txBody>
          <a:bodyPr>
            <a:normAutofit fontScale="92500" lnSpcReduction="20000"/>
          </a:bodyPr>
          <a:lstStyle/>
          <a:p>
            <a:r>
              <a:rPr lang="en-US" dirty="0"/>
              <a:t>The Five Dysfunctions of a Team by Patrick Lencioni</a:t>
            </a:r>
          </a:p>
          <a:p>
            <a:endParaRPr lang="en-US" dirty="0"/>
          </a:p>
          <a:p>
            <a:r>
              <a:rPr lang="en-US" dirty="0"/>
              <a:t>Situational Leadership You Tube: </a:t>
            </a:r>
            <a:r>
              <a:rPr lang="en-US" dirty="0">
                <a:hlinkClick r:id="rId2"/>
              </a:rPr>
              <a:t>https://www.youtube.com/watch?v=5LBC4eunkHo</a:t>
            </a:r>
            <a:endParaRPr lang="en-US" dirty="0"/>
          </a:p>
          <a:p>
            <a:endParaRPr lang="en-US" dirty="0"/>
          </a:p>
          <a:p>
            <a:r>
              <a:rPr lang="en-US" dirty="0"/>
              <a:t>Strengths Based Leadership by Tom Roth</a:t>
            </a:r>
          </a:p>
          <a:p>
            <a:endParaRPr lang="en-US" dirty="0"/>
          </a:p>
          <a:p>
            <a:r>
              <a:rPr lang="en-US" dirty="0"/>
              <a:t>The First 90 Days by Michael D. Watkins</a:t>
            </a:r>
          </a:p>
          <a:p>
            <a:endParaRPr lang="en-US" dirty="0"/>
          </a:p>
          <a:p>
            <a:r>
              <a:rPr lang="en-US" i="1" dirty="0"/>
              <a:t>How Managers Become Leaders</a:t>
            </a:r>
            <a:r>
              <a:rPr lang="en-US" dirty="0"/>
              <a:t>, Michael Watkins, Harvard Business Review, June 2012.</a:t>
            </a:r>
          </a:p>
        </p:txBody>
      </p:sp>
    </p:spTree>
    <p:extLst>
      <p:ext uri="{BB962C8B-B14F-4D97-AF65-F5344CB8AC3E}">
        <p14:creationId xmlns:p14="http://schemas.microsoft.com/office/powerpoint/2010/main" val="393928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253218"/>
            <a:ext cx="9383150" cy="106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97524" y="168177"/>
            <a:ext cx="10515600" cy="1325563"/>
          </a:xfrm>
        </p:spPr>
        <p:txBody>
          <a:bodyPr>
            <a:normAutofit/>
          </a:bodyPr>
          <a:lstStyle/>
          <a:p>
            <a:r>
              <a:rPr lang="en-US" sz="3600" dirty="0">
                <a:solidFill>
                  <a:schemeClr val="bg1"/>
                </a:solidFill>
              </a:rPr>
              <a:t>Work Teams Defined</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73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23491FD-D0D4-4795-A850-E29973E25990}"/>
              </a:ext>
            </a:extLst>
          </p:cNvPr>
          <p:cNvSpPr>
            <a:spLocks noGrp="1"/>
          </p:cNvSpPr>
          <p:nvPr>
            <p:ph idx="1"/>
          </p:nvPr>
        </p:nvSpPr>
        <p:spPr>
          <a:xfrm>
            <a:off x="697524" y="1608847"/>
            <a:ext cx="10809848" cy="4884028"/>
          </a:xfrm>
        </p:spPr>
        <p:txBody>
          <a:bodyPr/>
          <a:lstStyle/>
          <a:p>
            <a:pPr marL="0" indent="0">
              <a:buNone/>
            </a:pPr>
            <a:r>
              <a:rPr lang="en-US" dirty="0"/>
              <a:t>A small number of people who: interact face-to-face or virtually, share a common understanding of an interdependent goal, are mutually influential, and express a sense of belonging.</a:t>
            </a:r>
          </a:p>
          <a:p>
            <a:pPr marL="0" indent="0">
              <a:buNone/>
            </a:pPr>
            <a:endParaRPr lang="en-US" dirty="0"/>
          </a:p>
          <a:p>
            <a:pPr>
              <a:buFont typeface="Wingdings" panose="05000000000000000000" pitchFamily="2" charset="2"/>
              <a:buChar char="ü"/>
            </a:pPr>
            <a:r>
              <a:rPr lang="en-US" dirty="0"/>
              <a:t>A group of people who work together to achieve a desired goal.</a:t>
            </a:r>
          </a:p>
          <a:p>
            <a:pPr>
              <a:buFont typeface="Wingdings" panose="05000000000000000000" pitchFamily="2" charset="2"/>
              <a:buChar char="ü"/>
            </a:pPr>
            <a:endParaRPr lang="en-US" dirty="0"/>
          </a:p>
          <a:p>
            <a:pPr>
              <a:buFont typeface="Wingdings" panose="05000000000000000000" pitchFamily="2" charset="2"/>
              <a:buChar char="ü"/>
            </a:pPr>
            <a:r>
              <a:rPr lang="en-US" dirty="0"/>
              <a:t>Research shows that although individuals need not be well rounded teams should be.</a:t>
            </a:r>
          </a:p>
        </p:txBody>
      </p:sp>
    </p:spTree>
    <p:extLst>
      <p:ext uri="{BB962C8B-B14F-4D97-AF65-F5344CB8AC3E}">
        <p14:creationId xmlns:p14="http://schemas.microsoft.com/office/powerpoint/2010/main" val="3288045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253218"/>
            <a:ext cx="9383150" cy="106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97524" y="168177"/>
            <a:ext cx="10515600" cy="1325563"/>
          </a:xfrm>
        </p:spPr>
        <p:txBody>
          <a:bodyPr>
            <a:normAutofit/>
          </a:bodyPr>
          <a:lstStyle/>
          <a:p>
            <a:r>
              <a:rPr lang="en-US" sz="3600" dirty="0">
                <a:solidFill>
                  <a:schemeClr val="bg1"/>
                </a:solidFill>
              </a:rPr>
              <a:t>What are the three formal characteristics of a </a:t>
            </a:r>
            <a:br>
              <a:rPr lang="en-US" sz="3600" dirty="0">
                <a:solidFill>
                  <a:schemeClr val="bg1"/>
                </a:solidFill>
              </a:rPr>
            </a:br>
            <a:r>
              <a:rPr lang="en-US" sz="3600" dirty="0">
                <a:solidFill>
                  <a:schemeClr val="bg1"/>
                </a:solidFill>
              </a:rPr>
              <a:t>work team?</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73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23491FD-D0D4-4795-A850-E29973E25990}"/>
              </a:ext>
            </a:extLst>
          </p:cNvPr>
          <p:cNvSpPr>
            <a:spLocks noGrp="1"/>
          </p:cNvSpPr>
          <p:nvPr>
            <p:ph idx="1"/>
          </p:nvPr>
        </p:nvSpPr>
        <p:spPr>
          <a:xfrm>
            <a:off x="697524" y="1608847"/>
            <a:ext cx="10809848" cy="4884028"/>
          </a:xfrm>
        </p:spPr>
        <p:txBody>
          <a:bodyPr/>
          <a:lstStyle/>
          <a:p>
            <a:pPr marL="514350" indent="-514350">
              <a:buFont typeface="+mj-lt"/>
              <a:buAutoNum type="arabicPeriod"/>
            </a:pPr>
            <a:r>
              <a:rPr lang="en-US" dirty="0"/>
              <a:t>The need to accomplish something.</a:t>
            </a:r>
          </a:p>
          <a:p>
            <a:pPr marL="514350" indent="-514350">
              <a:buFont typeface="+mj-lt"/>
              <a:buAutoNum type="arabicPeriod"/>
            </a:pPr>
            <a:endParaRPr lang="en-US" dirty="0"/>
          </a:p>
          <a:p>
            <a:pPr marL="514350" indent="-514350">
              <a:buFont typeface="+mj-lt"/>
              <a:buAutoNum type="arabicPeriod"/>
            </a:pPr>
            <a:r>
              <a:rPr lang="en-US" dirty="0"/>
              <a:t>The need to develop and maintain working relationships among the members.</a:t>
            </a:r>
          </a:p>
          <a:p>
            <a:pPr marL="514350" indent="-514350">
              <a:buFont typeface="+mj-lt"/>
              <a:buAutoNum type="arabicPeriod"/>
            </a:pPr>
            <a:endParaRPr lang="en-US" dirty="0"/>
          </a:p>
          <a:p>
            <a:pPr marL="514350" indent="-514350">
              <a:buFont typeface="+mj-lt"/>
              <a:buAutoNum type="arabicPeriod"/>
            </a:pPr>
            <a:r>
              <a:rPr lang="en-US" dirty="0"/>
              <a:t>The need of each member to have their individual contributions valued and have a sense of accomplishment.</a:t>
            </a:r>
          </a:p>
          <a:p>
            <a:pPr marL="514350" indent="-514350">
              <a:buFont typeface="+mj-lt"/>
              <a:buAutoNum type="arabicPeriod"/>
            </a:pPr>
            <a:endParaRPr lang="en-US" dirty="0"/>
          </a:p>
          <a:p>
            <a:pPr algn="ctr">
              <a:buFont typeface="Wingdings" panose="05000000000000000000" pitchFamily="2" charset="2"/>
              <a:buChar char="ü"/>
            </a:pPr>
            <a:r>
              <a:rPr lang="en-US" dirty="0">
                <a:solidFill>
                  <a:srgbClr val="0070C0"/>
                </a:solidFill>
              </a:rPr>
              <a:t>The ideal work group size is between 5-7 people.  </a:t>
            </a:r>
          </a:p>
          <a:p>
            <a:pPr algn="ctr">
              <a:buFont typeface="Wingdings" panose="05000000000000000000" pitchFamily="2" charset="2"/>
              <a:buChar char="ü"/>
            </a:pPr>
            <a:r>
              <a:rPr lang="en-US" dirty="0">
                <a:solidFill>
                  <a:srgbClr val="0070C0"/>
                </a:solidFill>
              </a:rPr>
              <a:t>Work groups should be less than 15 members to be effective. </a:t>
            </a:r>
          </a:p>
        </p:txBody>
      </p:sp>
    </p:spTree>
    <p:extLst>
      <p:ext uri="{BB962C8B-B14F-4D97-AF65-F5344CB8AC3E}">
        <p14:creationId xmlns:p14="http://schemas.microsoft.com/office/powerpoint/2010/main" val="134200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253218"/>
            <a:ext cx="9383150" cy="106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47113" y="168177"/>
            <a:ext cx="10445261" cy="1325563"/>
          </a:xfrm>
        </p:spPr>
        <p:txBody>
          <a:bodyPr>
            <a:normAutofit/>
          </a:bodyPr>
          <a:lstStyle/>
          <a:p>
            <a:r>
              <a:rPr lang="en-US" sz="3400" dirty="0">
                <a:solidFill>
                  <a:schemeClr val="bg1"/>
                </a:solidFill>
              </a:rPr>
              <a:t>What are the 4 domains of Strengths-Based Teams?</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884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23491FD-D0D4-4795-A850-E29973E25990}"/>
              </a:ext>
            </a:extLst>
          </p:cNvPr>
          <p:cNvSpPr>
            <a:spLocks noGrp="1"/>
          </p:cNvSpPr>
          <p:nvPr>
            <p:ph idx="1"/>
          </p:nvPr>
        </p:nvSpPr>
        <p:spPr>
          <a:xfrm>
            <a:off x="697524" y="1493740"/>
            <a:ext cx="10809848" cy="4884028"/>
          </a:xfrm>
        </p:spPr>
        <p:txBody>
          <a:bodyPr>
            <a:normAutofit lnSpcReduction="10000"/>
          </a:bodyPr>
          <a:lstStyle/>
          <a:p>
            <a:pPr marL="514350" indent="-514350">
              <a:buFont typeface="+mj-lt"/>
              <a:buAutoNum type="arabicPeriod"/>
            </a:pPr>
            <a:r>
              <a:rPr lang="en-US" b="1" dirty="0">
                <a:solidFill>
                  <a:srgbClr val="0070C0"/>
                </a:solidFill>
              </a:rPr>
              <a:t>Executing</a:t>
            </a:r>
          </a:p>
          <a:p>
            <a:pPr lvl="1"/>
            <a:r>
              <a:rPr lang="en-US" dirty="0"/>
              <a:t>Knowing how to make things happen</a:t>
            </a:r>
          </a:p>
          <a:p>
            <a:pPr lvl="1"/>
            <a:endParaRPr lang="en-US" dirty="0"/>
          </a:p>
          <a:p>
            <a:pPr marL="514350" indent="-514350">
              <a:buFont typeface="+mj-lt"/>
              <a:buAutoNum type="arabicPeriod"/>
            </a:pPr>
            <a:r>
              <a:rPr lang="en-US" b="1" dirty="0">
                <a:solidFill>
                  <a:srgbClr val="0070C0"/>
                </a:solidFill>
              </a:rPr>
              <a:t>Influencing</a:t>
            </a:r>
          </a:p>
          <a:p>
            <a:pPr lvl="1"/>
            <a:r>
              <a:rPr lang="en-US" dirty="0"/>
              <a:t>Speaking up, taking charge, and making sure the group is heard.</a:t>
            </a:r>
          </a:p>
          <a:p>
            <a:pPr marL="514350" indent="-514350">
              <a:buFont typeface="+mj-lt"/>
              <a:buAutoNum type="arabicPeriod"/>
            </a:pPr>
            <a:endParaRPr lang="en-US" dirty="0"/>
          </a:p>
          <a:p>
            <a:pPr marL="514350" indent="-514350">
              <a:buFont typeface="+mj-lt"/>
              <a:buAutoNum type="arabicPeriod"/>
            </a:pPr>
            <a:r>
              <a:rPr lang="en-US" b="1" dirty="0">
                <a:solidFill>
                  <a:srgbClr val="0070C0"/>
                </a:solidFill>
              </a:rPr>
              <a:t>Relationship Building</a:t>
            </a:r>
          </a:p>
          <a:p>
            <a:pPr lvl="1"/>
            <a:r>
              <a:rPr lang="en-US" dirty="0"/>
              <a:t>Creating groups that are more effective as a whole than individual contributors</a:t>
            </a:r>
          </a:p>
          <a:p>
            <a:pPr marL="514350" indent="-514350">
              <a:buFont typeface="+mj-lt"/>
              <a:buAutoNum type="arabicPeriod"/>
            </a:pPr>
            <a:endParaRPr lang="en-US" dirty="0"/>
          </a:p>
          <a:p>
            <a:pPr marL="514350" indent="-514350">
              <a:buFont typeface="+mj-lt"/>
              <a:buAutoNum type="arabicPeriod"/>
            </a:pPr>
            <a:r>
              <a:rPr lang="en-US" b="1" dirty="0">
                <a:solidFill>
                  <a:srgbClr val="0070C0"/>
                </a:solidFill>
              </a:rPr>
              <a:t>Strategic Thinking</a:t>
            </a:r>
          </a:p>
          <a:p>
            <a:pPr lvl="1"/>
            <a:r>
              <a:rPr lang="en-US" dirty="0"/>
              <a:t>Keeping the discussion centered around what could be possible</a:t>
            </a:r>
          </a:p>
        </p:txBody>
      </p:sp>
      <p:sp>
        <p:nvSpPr>
          <p:cNvPr id="3" name="TextBox 2">
            <a:extLst>
              <a:ext uri="{FF2B5EF4-FFF2-40B4-BE49-F238E27FC236}">
                <a16:creationId xmlns:a16="http://schemas.microsoft.com/office/drawing/2014/main" id="{2456A9A0-C188-4D2E-ACD6-2049A295E5AE}"/>
              </a:ext>
            </a:extLst>
          </p:cNvPr>
          <p:cNvSpPr txBox="1"/>
          <p:nvPr/>
        </p:nvSpPr>
        <p:spPr>
          <a:xfrm>
            <a:off x="154745" y="6377768"/>
            <a:ext cx="7019778" cy="276999"/>
          </a:xfrm>
          <a:prstGeom prst="rect">
            <a:avLst/>
          </a:prstGeom>
          <a:noFill/>
        </p:spPr>
        <p:txBody>
          <a:bodyPr wrap="square" rtlCol="0">
            <a:spAutoFit/>
          </a:bodyPr>
          <a:lstStyle/>
          <a:p>
            <a:r>
              <a:rPr lang="en-US" sz="1200" dirty="0"/>
              <a:t>Source: Strengths Based Leadership by Tom Roth, pg. 22-27</a:t>
            </a:r>
          </a:p>
        </p:txBody>
      </p:sp>
    </p:spTree>
    <p:extLst>
      <p:ext uri="{BB962C8B-B14F-4D97-AF65-F5344CB8AC3E}">
        <p14:creationId xmlns:p14="http://schemas.microsoft.com/office/powerpoint/2010/main" val="121835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253218"/>
            <a:ext cx="9383150" cy="106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47113" y="168177"/>
            <a:ext cx="10445261" cy="1325563"/>
          </a:xfrm>
        </p:spPr>
        <p:txBody>
          <a:bodyPr>
            <a:normAutofit/>
          </a:bodyPr>
          <a:lstStyle/>
          <a:p>
            <a:r>
              <a:rPr lang="en-US" sz="3600" dirty="0">
                <a:solidFill>
                  <a:schemeClr val="bg1"/>
                </a:solidFill>
              </a:rPr>
              <a:t>What makes a great team leader?</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884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23491FD-D0D4-4795-A850-E29973E25990}"/>
              </a:ext>
            </a:extLst>
          </p:cNvPr>
          <p:cNvSpPr>
            <a:spLocks noGrp="1"/>
          </p:cNvSpPr>
          <p:nvPr>
            <p:ph idx="1"/>
          </p:nvPr>
        </p:nvSpPr>
        <p:spPr>
          <a:xfrm>
            <a:off x="697524" y="1493740"/>
            <a:ext cx="10809848" cy="4884028"/>
          </a:xfrm>
        </p:spPr>
        <p:txBody>
          <a:bodyPr>
            <a:normAutofit/>
          </a:bodyPr>
          <a:lstStyle/>
          <a:p>
            <a:pPr marL="514350" indent="-514350">
              <a:buFont typeface="+mj-lt"/>
              <a:buAutoNum type="arabicPeriod"/>
            </a:pPr>
            <a:r>
              <a:rPr lang="en-US" b="1" dirty="0"/>
              <a:t>What team leader within your bank has had the most positive influence on your daily life? </a:t>
            </a:r>
            <a:r>
              <a:rPr lang="en-US" dirty="0"/>
              <a:t>Once you have someone in mind, please list his or her initials.</a:t>
            </a:r>
          </a:p>
          <a:p>
            <a:pPr marL="514350" indent="-514350">
              <a:buFont typeface="+mj-lt"/>
              <a:buAutoNum type="arabicPeriod"/>
            </a:pPr>
            <a:endParaRPr lang="en-US" b="1" dirty="0"/>
          </a:p>
          <a:p>
            <a:pPr marL="514350" indent="-514350">
              <a:buFont typeface="+mj-lt"/>
              <a:buAutoNum type="arabicPeriod"/>
            </a:pPr>
            <a:r>
              <a:rPr lang="en-US" b="1" dirty="0"/>
              <a:t>Now, please list three words that best describe what this person contributes to your team.   </a:t>
            </a:r>
          </a:p>
          <a:p>
            <a:pPr marL="514350" indent="-514350">
              <a:buFont typeface="+mj-lt"/>
              <a:buAutoNum type="arabicPeriod"/>
            </a:pPr>
            <a:endParaRPr lang="en-US" b="1" dirty="0"/>
          </a:p>
          <a:p>
            <a:pPr marL="971550" lvl="1" indent="-514350">
              <a:buFont typeface="+mj-lt"/>
              <a:buAutoNum type="arabicPeriod"/>
            </a:pPr>
            <a:r>
              <a:rPr lang="en-US" b="1" dirty="0"/>
              <a:t>__________________________</a:t>
            </a:r>
          </a:p>
          <a:p>
            <a:pPr marL="971550" lvl="1" indent="-514350">
              <a:buFont typeface="+mj-lt"/>
              <a:buAutoNum type="arabicPeriod"/>
            </a:pPr>
            <a:r>
              <a:rPr lang="en-US" b="1" dirty="0"/>
              <a:t>__________________________</a:t>
            </a:r>
          </a:p>
          <a:p>
            <a:pPr marL="971550" lvl="1" indent="-514350">
              <a:buFont typeface="+mj-lt"/>
              <a:buAutoNum type="arabicPeriod"/>
            </a:pPr>
            <a:r>
              <a:rPr lang="en-US" b="1" dirty="0"/>
              <a:t>__________________________</a:t>
            </a:r>
          </a:p>
        </p:txBody>
      </p:sp>
      <p:sp>
        <p:nvSpPr>
          <p:cNvPr id="3" name="TextBox 2">
            <a:extLst>
              <a:ext uri="{FF2B5EF4-FFF2-40B4-BE49-F238E27FC236}">
                <a16:creationId xmlns:a16="http://schemas.microsoft.com/office/drawing/2014/main" id="{2456A9A0-C188-4D2E-ACD6-2049A295E5AE}"/>
              </a:ext>
            </a:extLst>
          </p:cNvPr>
          <p:cNvSpPr txBox="1"/>
          <p:nvPr/>
        </p:nvSpPr>
        <p:spPr>
          <a:xfrm>
            <a:off x="154745" y="6377768"/>
            <a:ext cx="7019778" cy="276999"/>
          </a:xfrm>
          <a:prstGeom prst="rect">
            <a:avLst/>
          </a:prstGeom>
          <a:noFill/>
        </p:spPr>
        <p:txBody>
          <a:bodyPr wrap="square" rtlCol="0">
            <a:spAutoFit/>
          </a:bodyPr>
          <a:lstStyle/>
          <a:p>
            <a:r>
              <a:rPr lang="en-US" sz="1200" dirty="0"/>
              <a:t>Source: Strengths Based Leadership by Tom Roth, pg. 80-81</a:t>
            </a:r>
          </a:p>
        </p:txBody>
      </p:sp>
    </p:spTree>
    <p:extLst>
      <p:ext uri="{BB962C8B-B14F-4D97-AF65-F5344CB8AC3E}">
        <p14:creationId xmlns:p14="http://schemas.microsoft.com/office/powerpoint/2010/main" val="1384799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78BC32-D00E-446E-9278-E10DA0E96E94}"/>
              </a:ext>
            </a:extLst>
          </p:cNvPr>
          <p:cNvSpPr/>
          <p:nvPr/>
        </p:nvSpPr>
        <p:spPr>
          <a:xfrm>
            <a:off x="6478756" y="5233579"/>
            <a:ext cx="4881490" cy="7451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B2F0670-DEE9-4B08-96BA-2FC4813DD2CD}"/>
              </a:ext>
            </a:extLst>
          </p:cNvPr>
          <p:cNvSpPr/>
          <p:nvPr/>
        </p:nvSpPr>
        <p:spPr>
          <a:xfrm>
            <a:off x="576775" y="253218"/>
            <a:ext cx="9383150" cy="106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47113" y="168177"/>
            <a:ext cx="10445261" cy="1325563"/>
          </a:xfrm>
        </p:spPr>
        <p:txBody>
          <a:bodyPr>
            <a:normAutofit/>
          </a:bodyPr>
          <a:lstStyle/>
          <a:p>
            <a:r>
              <a:rPr lang="en-US" sz="3600" dirty="0">
                <a:solidFill>
                  <a:schemeClr val="bg1"/>
                </a:solidFill>
              </a:rPr>
              <a:t>Followers’ Four Basic Needs</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884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23491FD-D0D4-4795-A850-E29973E25990}"/>
              </a:ext>
            </a:extLst>
          </p:cNvPr>
          <p:cNvSpPr>
            <a:spLocks noGrp="1"/>
          </p:cNvSpPr>
          <p:nvPr>
            <p:ph idx="1"/>
          </p:nvPr>
        </p:nvSpPr>
        <p:spPr>
          <a:xfrm>
            <a:off x="697524" y="1493740"/>
            <a:ext cx="5731411" cy="4884028"/>
          </a:xfrm>
        </p:spPr>
        <p:txBody>
          <a:bodyPr>
            <a:normAutofit/>
          </a:bodyPr>
          <a:lstStyle/>
          <a:p>
            <a:pPr marL="514350" indent="-514350">
              <a:buFont typeface="+mj-lt"/>
              <a:buAutoNum type="arabicPeriod"/>
            </a:pPr>
            <a:r>
              <a:rPr lang="en-US" b="1" dirty="0"/>
              <a:t>Trust </a:t>
            </a:r>
          </a:p>
          <a:p>
            <a:pPr lvl="1"/>
            <a:r>
              <a:rPr lang="en-US" i="1" dirty="0"/>
              <a:t>Honesty, Integrity, Respect</a:t>
            </a:r>
          </a:p>
          <a:p>
            <a:pPr lvl="1"/>
            <a:endParaRPr lang="en-US" i="1" dirty="0"/>
          </a:p>
          <a:p>
            <a:pPr marL="514350" indent="-514350">
              <a:buFont typeface="+mj-lt"/>
              <a:buAutoNum type="arabicPeriod"/>
            </a:pPr>
            <a:r>
              <a:rPr lang="en-US" b="1" dirty="0"/>
              <a:t>Compassion</a:t>
            </a:r>
          </a:p>
          <a:p>
            <a:pPr lvl="1"/>
            <a:r>
              <a:rPr lang="en-US" i="1" dirty="0"/>
              <a:t>Caring, Friendship, Happiness, Love</a:t>
            </a:r>
          </a:p>
          <a:p>
            <a:pPr lvl="1"/>
            <a:endParaRPr lang="en-US" i="1" dirty="0"/>
          </a:p>
          <a:p>
            <a:pPr marL="514350" indent="-514350">
              <a:buFont typeface="+mj-lt"/>
              <a:buAutoNum type="arabicPeriod"/>
            </a:pPr>
            <a:r>
              <a:rPr lang="en-US" b="1" dirty="0"/>
              <a:t>Stability</a:t>
            </a:r>
          </a:p>
          <a:p>
            <a:pPr lvl="1"/>
            <a:r>
              <a:rPr lang="en-US" i="1" dirty="0"/>
              <a:t>Security, Strength, Support, Peace</a:t>
            </a:r>
          </a:p>
          <a:p>
            <a:pPr lvl="1"/>
            <a:endParaRPr lang="en-US" i="1" dirty="0"/>
          </a:p>
          <a:p>
            <a:pPr marL="514350" indent="-514350">
              <a:buFont typeface="+mj-lt"/>
              <a:buAutoNum type="arabicPeriod"/>
            </a:pPr>
            <a:r>
              <a:rPr lang="en-US" b="1" dirty="0"/>
              <a:t>Hope</a:t>
            </a:r>
          </a:p>
          <a:p>
            <a:pPr lvl="1"/>
            <a:r>
              <a:rPr lang="en-US" i="1" dirty="0"/>
              <a:t>Direction, Faith, and Guidance</a:t>
            </a:r>
          </a:p>
        </p:txBody>
      </p:sp>
      <p:sp>
        <p:nvSpPr>
          <p:cNvPr id="3" name="TextBox 2">
            <a:extLst>
              <a:ext uri="{FF2B5EF4-FFF2-40B4-BE49-F238E27FC236}">
                <a16:creationId xmlns:a16="http://schemas.microsoft.com/office/drawing/2014/main" id="{2456A9A0-C188-4D2E-ACD6-2049A295E5AE}"/>
              </a:ext>
            </a:extLst>
          </p:cNvPr>
          <p:cNvSpPr txBox="1"/>
          <p:nvPr/>
        </p:nvSpPr>
        <p:spPr>
          <a:xfrm>
            <a:off x="154745" y="6377768"/>
            <a:ext cx="7019778" cy="276999"/>
          </a:xfrm>
          <a:prstGeom prst="rect">
            <a:avLst/>
          </a:prstGeom>
          <a:noFill/>
        </p:spPr>
        <p:txBody>
          <a:bodyPr wrap="square" rtlCol="0">
            <a:spAutoFit/>
          </a:bodyPr>
          <a:lstStyle/>
          <a:p>
            <a:r>
              <a:rPr lang="en-US" sz="1200" dirty="0"/>
              <a:t>Source: Strengths Based Leadership by Tom Roth, pg. 82-83</a:t>
            </a:r>
          </a:p>
        </p:txBody>
      </p:sp>
      <p:sp>
        <p:nvSpPr>
          <p:cNvPr id="8" name="TextBox 7">
            <a:extLst>
              <a:ext uri="{FF2B5EF4-FFF2-40B4-BE49-F238E27FC236}">
                <a16:creationId xmlns:a16="http://schemas.microsoft.com/office/drawing/2014/main" id="{6FBE76A0-BEDB-439B-ADC7-355CEFA4F1E7}"/>
              </a:ext>
            </a:extLst>
          </p:cNvPr>
          <p:cNvSpPr txBox="1"/>
          <p:nvPr/>
        </p:nvSpPr>
        <p:spPr>
          <a:xfrm>
            <a:off x="6420728" y="1579043"/>
            <a:ext cx="5073748" cy="3539430"/>
          </a:xfrm>
          <a:prstGeom prst="rect">
            <a:avLst/>
          </a:prstGeom>
          <a:solidFill>
            <a:schemeClr val="accent1">
              <a:lumMod val="20000"/>
              <a:lumOff val="80000"/>
            </a:schemeClr>
          </a:solidFill>
        </p:spPr>
        <p:txBody>
          <a:bodyPr wrap="square" rtlCol="0">
            <a:spAutoFit/>
          </a:bodyPr>
          <a:lstStyle/>
          <a:p>
            <a:r>
              <a:rPr lang="en-US" sz="2800" b="1" u="sng" dirty="0"/>
              <a:t>Fact: </a:t>
            </a:r>
            <a:r>
              <a:rPr lang="en-US" sz="2800" dirty="0"/>
              <a:t>Employees who have high confidence in their company’s financial future </a:t>
            </a:r>
            <a:r>
              <a:rPr lang="en-US" sz="2800" b="1" u="sng" dirty="0"/>
              <a:t>are nine times </a:t>
            </a:r>
            <a:r>
              <a:rPr lang="en-US" sz="2800" dirty="0"/>
              <a:t>as likely to be engaged in their jobs when compared to those who have lower confidence about their organization’s financial future.</a:t>
            </a:r>
          </a:p>
        </p:txBody>
      </p:sp>
      <p:sp>
        <p:nvSpPr>
          <p:cNvPr id="9" name="TextBox 8">
            <a:extLst>
              <a:ext uri="{FF2B5EF4-FFF2-40B4-BE49-F238E27FC236}">
                <a16:creationId xmlns:a16="http://schemas.microsoft.com/office/drawing/2014/main" id="{4C7E762B-C1FF-4D16-BFBE-68D115F66DD9}"/>
              </a:ext>
            </a:extLst>
          </p:cNvPr>
          <p:cNvSpPr txBox="1"/>
          <p:nvPr/>
        </p:nvSpPr>
        <p:spPr>
          <a:xfrm>
            <a:off x="6478756" y="5233579"/>
            <a:ext cx="4881490" cy="646331"/>
          </a:xfrm>
          <a:prstGeom prst="rect">
            <a:avLst/>
          </a:prstGeom>
          <a:noFill/>
        </p:spPr>
        <p:txBody>
          <a:bodyPr wrap="square" rtlCol="0">
            <a:spAutoFit/>
          </a:bodyPr>
          <a:lstStyle/>
          <a:p>
            <a:r>
              <a:rPr lang="en-US" b="1" dirty="0"/>
              <a:t>Please see handouts within module for effective and ineffective teams information and checklists.</a:t>
            </a:r>
          </a:p>
        </p:txBody>
      </p:sp>
    </p:spTree>
    <p:extLst>
      <p:ext uri="{BB962C8B-B14F-4D97-AF65-F5344CB8AC3E}">
        <p14:creationId xmlns:p14="http://schemas.microsoft.com/office/powerpoint/2010/main" val="173892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BE8C1C-9347-4B97-B9AD-CCC45FC567CD}"/>
              </a:ext>
            </a:extLst>
          </p:cNvPr>
          <p:cNvSpPr>
            <a:spLocks noGrp="1"/>
          </p:cNvSpPr>
          <p:nvPr>
            <p:ph type="title"/>
          </p:nvPr>
        </p:nvSpPr>
        <p:spPr>
          <a:xfrm>
            <a:off x="627184" y="2433075"/>
            <a:ext cx="10515600" cy="1325563"/>
          </a:xfrm>
        </p:spPr>
        <p:txBody>
          <a:bodyPr/>
          <a:lstStyle/>
          <a:p>
            <a:pPr algn="ctr"/>
            <a:r>
              <a:rPr lang="en-US" dirty="0">
                <a:solidFill>
                  <a:srgbClr val="0070C0"/>
                </a:solidFill>
              </a:rPr>
              <a:t>Build Your Team</a:t>
            </a:r>
          </a:p>
        </p:txBody>
      </p:sp>
    </p:spTree>
    <p:extLst>
      <p:ext uri="{BB962C8B-B14F-4D97-AF65-F5344CB8AC3E}">
        <p14:creationId xmlns:p14="http://schemas.microsoft.com/office/powerpoint/2010/main" val="3510171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4705</TotalTime>
  <Words>2770</Words>
  <Application>Microsoft Office PowerPoint</Application>
  <PresentationFormat>Widescreen</PresentationFormat>
  <Paragraphs>385</Paragraphs>
  <Slides>38</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Wingdings</vt:lpstr>
      <vt:lpstr>Office Theme</vt:lpstr>
      <vt:lpstr>Building a Winning Team</vt:lpstr>
      <vt:lpstr>Module Objectives:</vt:lpstr>
      <vt:lpstr>Teams:  Why Do We Have Them?</vt:lpstr>
      <vt:lpstr>Work Teams Defined</vt:lpstr>
      <vt:lpstr>What are the three formal characteristics of a  work team?</vt:lpstr>
      <vt:lpstr>What are the 4 domains of Strengths-Based Teams?</vt:lpstr>
      <vt:lpstr>What makes a great team leader?</vt:lpstr>
      <vt:lpstr>Followers’ Four Basic Needs</vt:lpstr>
      <vt:lpstr>Build Your Team</vt:lpstr>
      <vt:lpstr>Many new leaders stumble when it comes to building teams.</vt:lpstr>
      <vt:lpstr>Common New Leader Pitfalls</vt:lpstr>
      <vt:lpstr>How do you evaluate your team members?</vt:lpstr>
      <vt:lpstr>How do you evaluate your team members?</vt:lpstr>
      <vt:lpstr>Have a conversation with each team member.</vt:lpstr>
      <vt:lpstr>Have a conversation with each team member.</vt:lpstr>
      <vt:lpstr>Have a conversation with each team member.</vt:lpstr>
      <vt:lpstr>Align Your Team and Set the Structure</vt:lpstr>
      <vt:lpstr>Stages of Team Development</vt:lpstr>
      <vt:lpstr>Stages of Team Development </vt:lpstr>
      <vt:lpstr>Stages of Team Development: Forming </vt:lpstr>
      <vt:lpstr>Stages of Team Development: Storming </vt:lpstr>
      <vt:lpstr>Stages of Team Development: Norming </vt:lpstr>
      <vt:lpstr>Stages of Team Development: Performing  </vt:lpstr>
      <vt:lpstr>Situational Leadership and Team Building</vt:lpstr>
      <vt:lpstr>Situational Leadership Defined</vt:lpstr>
      <vt:lpstr>Situational Leadership Overview</vt:lpstr>
      <vt:lpstr>Situational Leadership – 4 Development Styles</vt:lpstr>
      <vt:lpstr>Making the Match</vt:lpstr>
      <vt:lpstr>Let’s see you apply what you learned….</vt:lpstr>
      <vt:lpstr>Answer </vt:lpstr>
      <vt:lpstr>Let’s see you apply what you learned….</vt:lpstr>
      <vt:lpstr>Answer </vt:lpstr>
      <vt:lpstr>Let’s see you apply what you learned….</vt:lpstr>
      <vt:lpstr>Answer </vt:lpstr>
      <vt:lpstr>Let’s see you apply what you learned….</vt:lpstr>
      <vt:lpstr>Answer </vt:lpstr>
      <vt:lpstr>Situational Leadership Self Assessment</vt:lpstr>
      <vt:lpstr>Suggested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Setting and Achievement</dc:title>
  <dc:creator>Cami Ressler</dc:creator>
  <cp:lastModifiedBy>Barbara Holbert</cp:lastModifiedBy>
  <cp:revision>489</cp:revision>
  <cp:lastPrinted>2018-04-25T15:14:28Z</cp:lastPrinted>
  <dcterms:created xsi:type="dcterms:W3CDTF">2018-02-13T18:36:30Z</dcterms:created>
  <dcterms:modified xsi:type="dcterms:W3CDTF">2018-10-01T14:11:05Z</dcterms:modified>
</cp:coreProperties>
</file>