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3" r:id="rId2"/>
    <p:sldId id="294" r:id="rId3"/>
    <p:sldId id="295" r:id="rId4"/>
    <p:sldId id="313" r:id="rId5"/>
    <p:sldId id="314" r:id="rId6"/>
    <p:sldId id="304" r:id="rId7"/>
    <p:sldId id="305" r:id="rId8"/>
    <p:sldId id="306" r:id="rId9"/>
    <p:sldId id="307" r:id="rId10"/>
    <p:sldId id="308" r:id="rId11"/>
    <p:sldId id="259" r:id="rId12"/>
    <p:sldId id="279" r:id="rId13"/>
    <p:sldId id="261" r:id="rId14"/>
    <p:sldId id="309" r:id="rId15"/>
    <p:sldId id="260" r:id="rId16"/>
    <p:sldId id="281" r:id="rId17"/>
    <p:sldId id="280" r:id="rId18"/>
    <p:sldId id="310" r:id="rId19"/>
    <p:sldId id="311" r:id="rId20"/>
    <p:sldId id="267" r:id="rId21"/>
    <p:sldId id="268" r:id="rId22"/>
    <p:sldId id="269" r:id="rId23"/>
    <p:sldId id="312" r:id="rId24"/>
    <p:sldId id="316" r:id="rId25"/>
    <p:sldId id="317" r:id="rId26"/>
    <p:sldId id="318" r:id="rId27"/>
    <p:sldId id="319" r:id="rId28"/>
    <p:sldId id="320" r:id="rId29"/>
    <p:sldId id="384" r:id="rId30"/>
    <p:sldId id="383" r:id="rId31"/>
    <p:sldId id="385" r:id="rId32"/>
    <p:sldId id="386" r:id="rId33"/>
    <p:sldId id="303"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690"/>
    <a:srgbClr val="37D1D9"/>
    <a:srgbClr val="45F537"/>
    <a:srgbClr val="D14E25"/>
    <a:srgbClr val="286690"/>
    <a:srgbClr val="96E40A"/>
    <a:srgbClr val="19535F"/>
    <a:srgbClr val="66FF33"/>
    <a:srgbClr val="2ACED6"/>
    <a:srgbClr val="1CD2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80" autoAdjust="0"/>
  </p:normalViewPr>
  <p:slideViewPr>
    <p:cSldViewPr snapToGrid="0">
      <p:cViewPr>
        <p:scale>
          <a:sx n="85" d="100"/>
          <a:sy n="85" d="100"/>
        </p:scale>
        <p:origin x="-101" y="86"/>
      </p:cViewPr>
      <p:guideLst>
        <p:guide orient="horz" pos="2160"/>
        <p:guide pos="3840"/>
      </p:guideLst>
    </p:cSldViewPr>
  </p:slideViewPr>
  <p:outlineViewPr>
    <p:cViewPr>
      <p:scale>
        <a:sx n="33" d="100"/>
        <a:sy n="33" d="100"/>
      </p:scale>
      <p:origin x="0" y="-37770"/>
    </p:cViewPr>
  </p:outlineViewPr>
  <p:notesTextViewPr>
    <p:cViewPr>
      <p:scale>
        <a:sx n="1" d="1"/>
        <a:sy n="1" d="1"/>
      </p:scale>
      <p:origin x="0" y="0"/>
    </p:cViewPr>
  </p:notesTextViewPr>
  <p:sorterViewPr>
    <p:cViewPr varScale="1">
      <p:scale>
        <a:sx n="100" d="100"/>
        <a:sy n="100" d="100"/>
      </p:scale>
      <p:origin x="0" y="-10812"/>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Percentile Ranking</c:v>
                </c:pt>
              </c:strCache>
            </c:strRef>
          </c:tx>
          <c:spPr>
            <a:solidFill>
              <a:schemeClr val="accent1"/>
            </a:solidFill>
            <a:ln>
              <a:noFill/>
            </a:ln>
            <a:effectLst/>
          </c:spPr>
          <c:invertIfNegative val="0"/>
          <c:cat>
            <c:strRef>
              <c:f>Sheet1!$A$2:$A$7</c:f>
              <c:strCache>
                <c:ptCount val="6"/>
                <c:pt idx="0">
                  <c:v>Leaders with NO outstanding  strengths</c:v>
                </c:pt>
                <c:pt idx="1">
                  <c:v>Leaders with One</c:v>
                </c:pt>
                <c:pt idx="2">
                  <c:v>…Two</c:v>
                </c:pt>
                <c:pt idx="3">
                  <c:v>…Three</c:v>
                </c:pt>
                <c:pt idx="4">
                  <c:v>… Four</c:v>
                </c:pt>
                <c:pt idx="5">
                  <c:v>…Five</c:v>
                </c:pt>
              </c:strCache>
            </c:strRef>
          </c:cat>
          <c:val>
            <c:numRef>
              <c:f>Sheet1!$B$2:$B$7</c:f>
              <c:numCache>
                <c:formatCode>General</c:formatCode>
                <c:ptCount val="6"/>
                <c:pt idx="0">
                  <c:v>34</c:v>
                </c:pt>
                <c:pt idx="1">
                  <c:v>64</c:v>
                </c:pt>
                <c:pt idx="2">
                  <c:v>72</c:v>
                </c:pt>
                <c:pt idx="3">
                  <c:v>81</c:v>
                </c:pt>
                <c:pt idx="4">
                  <c:v>89</c:v>
                </c:pt>
                <c:pt idx="5">
                  <c:v>91</c:v>
                </c:pt>
              </c:numCache>
            </c:numRef>
          </c:val>
          <c:extLst xmlns:c16r2="http://schemas.microsoft.com/office/drawing/2015/06/chart">
            <c:ext xmlns:c16="http://schemas.microsoft.com/office/drawing/2014/chart" uri="{C3380CC4-5D6E-409C-BE32-E72D297353CC}">
              <c16:uniqueId val="{00000000-F9EF-4E10-9177-7119F91C9C3F}"/>
            </c:ext>
          </c:extLst>
        </c:ser>
        <c:dLbls>
          <c:showLegendKey val="0"/>
          <c:showVal val="0"/>
          <c:showCatName val="0"/>
          <c:showSerName val="0"/>
          <c:showPercent val="0"/>
          <c:showBubbleSize val="0"/>
        </c:dLbls>
        <c:gapWidth val="182"/>
        <c:axId val="34058240"/>
        <c:axId val="34059776"/>
      </c:barChart>
      <c:catAx>
        <c:axId val="34058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059776"/>
        <c:crosses val="autoZero"/>
        <c:auto val="1"/>
        <c:lblAlgn val="ctr"/>
        <c:lblOffset val="100"/>
        <c:noMultiLvlLbl val="0"/>
      </c:catAx>
      <c:valAx>
        <c:axId val="34059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58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454C976-A254-4A37-8438-A5E5F42EB68E}" type="datetimeFigureOut">
              <a:rPr lang="en-US" smtClean="0"/>
              <a:t>4/9/2018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9D8B957-9B0D-4CA3-A835-D563377230D5}" type="slidenum">
              <a:rPr lang="en-US" smtClean="0"/>
              <a:t>‹#›</a:t>
            </a:fld>
            <a:endParaRPr lang="en-US"/>
          </a:p>
        </p:txBody>
      </p:sp>
    </p:spTree>
    <p:extLst>
      <p:ext uri="{BB962C8B-B14F-4D97-AF65-F5344CB8AC3E}">
        <p14:creationId xmlns:p14="http://schemas.microsoft.com/office/powerpoint/2010/main" val="913060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69A10F-5603-44F3-9304-C6F0BDA3B3D8}" type="datetimeFigureOut">
              <a:rPr lang="en-US" smtClean="0"/>
              <a:t>4/9/2018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2C39C6-B268-4211-AC8E-729DA8951A89}" type="slidenum">
              <a:rPr lang="en-US" smtClean="0"/>
              <a:t>‹#›</a:t>
            </a:fld>
            <a:endParaRPr lang="en-US"/>
          </a:p>
        </p:txBody>
      </p:sp>
    </p:spTree>
    <p:extLst>
      <p:ext uri="{BB962C8B-B14F-4D97-AF65-F5344CB8AC3E}">
        <p14:creationId xmlns:p14="http://schemas.microsoft.com/office/powerpoint/2010/main" val="234625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success.com/article/how-to-overcome-the-fear-of-feedback" TargetMode="External"/><Relationship Id="rId3" Type="http://schemas.openxmlformats.org/officeDocument/2006/relationships/hyperlink" Target="http://www.success.com/article/9-tips-to-help-you-strengthen-your-integrity" TargetMode="External"/><Relationship Id="rId7" Type="http://schemas.openxmlformats.org/officeDocument/2006/relationships/hyperlink" Target="http://www.success.com/article/leaders-eat-las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success.com/article/john-c-maxwell-6-strategies-to-empower-your-team-members" TargetMode="External"/><Relationship Id="rId11" Type="http://schemas.openxmlformats.org/officeDocument/2006/relationships/hyperlink" Target="http://www.success.com/article/15-trust-building-practices-for-leaders" TargetMode="External"/><Relationship Id="rId5" Type="http://schemas.openxmlformats.org/officeDocument/2006/relationships/hyperlink" Target="http://www.success.com/blog/9-traits-of-trustworthy-people" TargetMode="External"/><Relationship Id="rId10" Type="http://schemas.openxmlformats.org/officeDocument/2006/relationships/hyperlink" Target="http://www.success.com/article/the-best-decision-i-ever-made" TargetMode="External"/><Relationship Id="rId4" Type="http://schemas.openxmlformats.org/officeDocument/2006/relationships/hyperlink" Target="http://www.success.com/blog/5-ways-to-strengthen-your-integrity" TargetMode="External"/><Relationship Id="rId9" Type="http://schemas.openxmlformats.org/officeDocument/2006/relationships/hyperlink" Target="http://www.success.com/article/ziglar-3-things-to-do-when-you-make-a-mistak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3CA53E-DE53-49E1-A0BD-C289E43F6C59}" type="slidenum">
              <a:rPr lang="en-US" smtClean="0"/>
              <a:t>1</a:t>
            </a:fld>
            <a:endParaRPr lang="en-US"/>
          </a:p>
        </p:txBody>
      </p:sp>
    </p:spTree>
    <p:extLst>
      <p:ext uri="{BB962C8B-B14F-4D97-AF65-F5344CB8AC3E}">
        <p14:creationId xmlns:p14="http://schemas.microsoft.com/office/powerpoint/2010/main" val="26546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hlinkClick r:id="rId3"/>
              </a:rPr>
              <a:t>Integrity</a:t>
            </a:r>
            <a:endParaRPr lang="en-US" sz="1200" b="1"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Integrity is a good catchword that is similar to character but provides us with a different way of looking at the ideas of character. </a:t>
            </a:r>
            <a:r>
              <a:rPr lang="en-US" sz="1200" b="0" i="0" u="none" strike="noStrike" kern="1200" dirty="0">
                <a:solidFill>
                  <a:schemeClr val="tx1"/>
                </a:solidFill>
                <a:effectLst/>
                <a:latin typeface="+mn-lt"/>
                <a:ea typeface="+mn-ea"/>
                <a:cs typeface="+mn-cs"/>
                <a:hlinkClick r:id="rId4"/>
              </a:rPr>
              <a:t>The root of integrity</a:t>
            </a:r>
            <a:r>
              <a:rPr lang="en-US" sz="1200" b="0" i="0" u="none" strike="noStrike" kern="1200" dirty="0">
                <a:solidFill>
                  <a:schemeClr val="tx1"/>
                </a:solidFill>
                <a:effectLst/>
                <a:latin typeface="+mn-lt"/>
                <a:ea typeface="+mn-ea"/>
                <a:cs typeface="+mn-cs"/>
              </a:rPr>
              <a:t> means “whole” or “undivided,” and that’s a terrific way to help us understand what integrity is—an undivided life. For example, you don’t act one way in one situation and another in a different situation. There is integrity and wholeness to your life. Living this way will build trust in your followers. Another use of the word integrity that provides insight for us is when the word is used in regard to a physical structure. A wall or a building that is strong and has no cracks is said to have integrity. The same could be said for great leaders.</a:t>
            </a:r>
          </a:p>
          <a:p>
            <a:r>
              <a:rPr lang="en-US" sz="1200" b="1" i="0" u="none" strike="noStrike" kern="1200" dirty="0">
                <a:solidFill>
                  <a:schemeClr val="tx1"/>
                </a:solidFill>
                <a:effectLst/>
                <a:latin typeface="+mn-lt"/>
                <a:ea typeface="+mn-ea"/>
                <a:cs typeface="+mn-cs"/>
              </a:rPr>
              <a:t>2. Honesty</a:t>
            </a:r>
          </a:p>
          <a:p>
            <a:r>
              <a:rPr lang="en-US" sz="1200" b="0" i="0" u="none" strike="noStrike" kern="1200" dirty="0">
                <a:solidFill>
                  <a:schemeClr val="tx1"/>
                </a:solidFill>
                <a:effectLst/>
                <a:latin typeface="+mn-lt"/>
                <a:ea typeface="+mn-ea"/>
                <a:cs typeface="+mn-cs"/>
              </a:rPr>
              <a:t>It is regularly said that honesty is the best policy, but I would add that honesty is the only policy for great leaders. Think about it. Why do people hedge the truth? Usually for a few basic reasons: They are either afraid of the ramifications or they are trying to hide something. Either way, a lack of honesty results in the fact that you destroy </a:t>
            </a:r>
            <a:r>
              <a:rPr lang="en-US" sz="1200" b="0" i="0" u="none" strike="noStrike" kern="1200" dirty="0">
                <a:solidFill>
                  <a:schemeClr val="tx1"/>
                </a:solidFill>
                <a:effectLst/>
                <a:latin typeface="+mn-lt"/>
                <a:ea typeface="+mn-ea"/>
                <a:cs typeface="+mn-cs"/>
                <a:hlinkClick r:id="rId5"/>
              </a:rPr>
              <a:t>the trust of those who follow you</a:t>
            </a:r>
            <a:r>
              <a:rPr lang="en-US" sz="1200" b="0" i="0" u="none" strike="noStrike" kern="1200" dirty="0">
                <a:solidFill>
                  <a:schemeClr val="tx1"/>
                </a:solidFill>
                <a:effectLst/>
                <a:latin typeface="+mn-lt"/>
                <a:ea typeface="+mn-ea"/>
                <a:cs typeface="+mn-cs"/>
              </a:rPr>
              <a:t>. Even if you tell them the truth but they know you have lied to others, it will destroy the trust you had with them. They find themselves thinking, “If he will lie to them, will he lie to me?”</a:t>
            </a:r>
          </a:p>
          <a:p>
            <a:r>
              <a:rPr lang="en-US" sz="1200" b="0" i="0" u="none" strike="noStrike" kern="1200" dirty="0">
                <a:solidFill>
                  <a:schemeClr val="tx1"/>
                </a:solidFill>
                <a:effectLst/>
                <a:latin typeface="+mn-lt"/>
                <a:ea typeface="+mn-ea"/>
                <a:cs typeface="+mn-cs"/>
              </a:rPr>
              <a:t>I’ve never understood what people hope to accomplish by being dishonest. Eventually people come to know that you’re not honest in your dealings, and that is what you become known for. Your reputation is what your leadership is based on, though. When we’re honest and live transparently before our followers, they’re able to see us for who we are and make solid decisions to follow.</a:t>
            </a:r>
          </a:p>
          <a:p>
            <a:r>
              <a:rPr lang="en-US" sz="1200" b="1" i="0" u="none" strike="noStrike" kern="1200" dirty="0">
                <a:solidFill>
                  <a:schemeClr val="tx1"/>
                </a:solidFill>
                <a:effectLst/>
                <a:latin typeface="+mn-lt"/>
                <a:ea typeface="+mn-ea"/>
                <a:cs typeface="+mn-cs"/>
              </a:rPr>
              <a:t>3. Loyalty</a:t>
            </a:r>
          </a:p>
          <a:p>
            <a:r>
              <a:rPr lang="en-US" sz="1200" b="0" i="0" u="none" strike="noStrike" kern="1200" dirty="0">
                <a:solidFill>
                  <a:schemeClr val="tx1"/>
                </a:solidFill>
                <a:effectLst/>
                <a:latin typeface="+mn-lt"/>
                <a:ea typeface="+mn-ea"/>
                <a:cs typeface="+mn-cs"/>
              </a:rPr>
              <a:t>People of good character are loyal people. They have a “stick-to-it” attitude when it comes to others. Anybody who knows human nature knows that people fail. It’s just a matter of time, no matter how talented someone is. A person of good character stays with their friends even in the downtimes. Anyone can be friends with others when times are good. People of good character stay with their friends when they need them most. How this translates into making you a good leader is this: </a:t>
            </a:r>
            <a:r>
              <a:rPr lang="en-US" sz="1200" b="0" i="0" u="none" strike="noStrike" kern="1200" dirty="0">
                <a:solidFill>
                  <a:schemeClr val="tx1"/>
                </a:solidFill>
                <a:effectLst/>
                <a:latin typeface="+mn-lt"/>
                <a:ea typeface="+mn-ea"/>
                <a:cs typeface="+mn-cs"/>
                <a:hlinkClick r:id="rId6"/>
              </a:rPr>
              <a:t>People want to follow a leader who will stretch them beyond where they are now</a:t>
            </a:r>
            <a:r>
              <a:rPr lang="en-US" sz="1200" b="0" i="0" u="none" strike="noStrike" kern="1200" dirty="0">
                <a:solidFill>
                  <a:schemeClr val="tx1"/>
                </a:solidFill>
                <a:effectLst/>
                <a:latin typeface="+mn-lt"/>
                <a:ea typeface="+mn-ea"/>
                <a:cs typeface="+mn-cs"/>
              </a:rPr>
              <a:t>, but who’ll also allow them to try—and to fail. When we are loyal to our followers, they’ll be loyal to us and make every effort to succeed on our behalf and on behalf of the organization. There are few things that strengthen the leader-follower bond more than when a leader shows loyalty to a follower in need.</a:t>
            </a:r>
          </a:p>
          <a:p>
            <a:r>
              <a:rPr lang="en-US" sz="1200" b="1" i="0" u="none" strike="noStrike" kern="1200" dirty="0">
                <a:solidFill>
                  <a:schemeClr val="tx1"/>
                </a:solidFill>
                <a:effectLst/>
                <a:latin typeface="+mn-lt"/>
                <a:ea typeface="+mn-ea"/>
                <a:cs typeface="+mn-cs"/>
              </a:rPr>
              <a:t>4. Self-Sacrifice</a:t>
            </a:r>
          </a:p>
          <a:p>
            <a:r>
              <a:rPr lang="en-US" sz="1200" b="0" i="0" u="none" strike="noStrike" kern="1200" dirty="0">
                <a:solidFill>
                  <a:schemeClr val="tx1"/>
                </a:solidFill>
                <a:effectLst/>
                <a:latin typeface="+mn-lt"/>
                <a:ea typeface="+mn-ea"/>
                <a:cs typeface="+mn-cs"/>
              </a:rPr>
              <a:t>Lee Iacocca became a legend when he said he’d bring Chrysler back from the brink of bankruptcy and would take only a dollar a year in pay. </a:t>
            </a:r>
            <a:r>
              <a:rPr lang="en-US" sz="1200" b="0" i="0" u="none" strike="noStrike" kern="1200" dirty="0">
                <a:solidFill>
                  <a:schemeClr val="tx1"/>
                </a:solidFill>
                <a:effectLst/>
                <a:latin typeface="+mn-lt"/>
                <a:ea typeface="+mn-ea"/>
                <a:cs typeface="+mn-cs"/>
                <a:hlinkClick r:id="rId7"/>
              </a:rPr>
              <a:t>This was a classic example of a leader sacrificing for the followers.</a:t>
            </a:r>
            <a:r>
              <a:rPr lang="en-US" sz="1200" b="0" i="0" u="none" strike="noStrike" kern="1200" dirty="0">
                <a:solidFill>
                  <a:schemeClr val="tx1"/>
                </a:solidFill>
                <a:effectLst/>
                <a:latin typeface="+mn-lt"/>
                <a:ea typeface="+mn-ea"/>
                <a:cs typeface="+mn-cs"/>
              </a:rPr>
              <a:t> It also showed his understanding of and empathizing with the average line worker. As a result, the workers of Chrysler rewarded him with an incredible following as they built Chrysler into one of the world’s leading car companies.</a:t>
            </a:r>
          </a:p>
          <a:p>
            <a:r>
              <a:rPr lang="en-US" sz="1200" b="0" i="0" u="none" strike="noStrike" kern="1200" dirty="0">
                <a:solidFill>
                  <a:schemeClr val="tx1"/>
                </a:solidFill>
                <a:effectLst/>
                <a:latin typeface="+mn-lt"/>
                <a:ea typeface="+mn-ea"/>
                <a:cs typeface="+mn-cs"/>
              </a:rPr>
              <a:t>What is it about self-sacrifice that breeds followers? Followers don’t mind putting in the hard work. They don’t even mind a leader making more money or reaping benefits from their work. What followers do mind, though, is when the leader is using them for personal gain. People of good character don’t use other people, period. So when a leader shows sacrifice of personal gain, it says to the followers that they are willing to come alongside of them—and followers reward that almost universally. A person of good character shows that they can give up personal gain for the good of the whole.</a:t>
            </a:r>
          </a:p>
          <a:p>
            <a:r>
              <a:rPr lang="en-US" sz="1200" b="1" i="0" u="none" strike="noStrike" kern="1200" dirty="0">
                <a:solidFill>
                  <a:schemeClr val="tx1"/>
                </a:solidFill>
                <a:effectLst/>
                <a:latin typeface="+mn-lt"/>
                <a:ea typeface="+mn-ea"/>
                <a:cs typeface="+mn-cs"/>
              </a:rPr>
              <a:t>5. Accountability </a:t>
            </a:r>
          </a:p>
          <a:p>
            <a:r>
              <a:rPr lang="en-US" sz="1200" b="0" i="0" u="none" strike="noStrike" kern="1200" dirty="0">
                <a:solidFill>
                  <a:schemeClr val="tx1"/>
                </a:solidFill>
                <a:effectLst/>
                <a:latin typeface="+mn-lt"/>
                <a:ea typeface="+mn-ea"/>
                <a:cs typeface="+mn-cs"/>
              </a:rPr>
              <a:t>People of good character don’t mind accountability. In fact, they welcome it. </a:t>
            </a:r>
            <a:r>
              <a:rPr lang="en-US" sz="1200" b="0" i="0" u="none" strike="noStrike" kern="1200" dirty="0">
                <a:solidFill>
                  <a:schemeClr val="tx1"/>
                </a:solidFill>
                <a:effectLst/>
                <a:latin typeface="+mn-lt"/>
                <a:ea typeface="+mn-ea"/>
                <a:cs typeface="+mn-cs"/>
                <a:hlinkClick r:id="rId8"/>
              </a:rPr>
              <a:t>This is the act of allowing others to have a say in your life, to speak to you straight about your life and conduct.</a:t>
            </a:r>
            <a:r>
              <a:rPr lang="en-US" sz="1200" b="0" i="0" u="none" strike="noStrike" kern="1200" dirty="0">
                <a:solidFill>
                  <a:schemeClr val="tx1"/>
                </a:solidFill>
                <a:effectLst/>
                <a:latin typeface="+mn-lt"/>
                <a:ea typeface="+mn-ea"/>
                <a:cs typeface="+mn-cs"/>
              </a:rPr>
              <a:t> The brutal truth is that we have blind spots and need other people to be in close to us so we can advance down the road of success. The need for accountability doesn’t prove lack of character. Rather, it proves the presence of character. G.K. Chesterton said, “Original sin is the only philosophy empirically validated by 3,500 years of human history.” The person of good character knows this and invites others to speak into their life.</a:t>
            </a:r>
          </a:p>
          <a:p>
            <a:r>
              <a:rPr lang="en-US" sz="1200" b="0" i="0" u="none" strike="noStrike" kern="1200" dirty="0">
                <a:solidFill>
                  <a:schemeClr val="tx1"/>
                </a:solidFill>
                <a:effectLst/>
                <a:latin typeface="+mn-lt"/>
                <a:ea typeface="+mn-ea"/>
                <a:cs typeface="+mn-cs"/>
              </a:rPr>
              <a:t>Followers grow tired of leaders who will have nothing to do with accountability. They don’t mind leaders who make mistakes, but they do mind leaders who don’t </a:t>
            </a:r>
            <a:r>
              <a:rPr lang="en-US" sz="1200" b="0" i="0" u="none" strike="noStrike" kern="1200" dirty="0">
                <a:solidFill>
                  <a:schemeClr val="tx1"/>
                </a:solidFill>
                <a:effectLst/>
                <a:latin typeface="+mn-lt"/>
                <a:ea typeface="+mn-ea"/>
                <a:cs typeface="+mn-cs"/>
                <a:hlinkClick r:id="rId9"/>
              </a:rPr>
              <a:t>take responsibility for their mistakes</a:t>
            </a:r>
            <a:r>
              <a:rPr lang="en-US" sz="1200" b="0" i="0" u="none" strike="noStrike" kern="1200" dirty="0">
                <a:solidFill>
                  <a:schemeClr val="tx1"/>
                </a:solidFill>
                <a:effectLst/>
                <a:latin typeface="+mn-lt"/>
                <a:ea typeface="+mn-ea"/>
                <a:cs typeface="+mn-cs"/>
              </a:rPr>
              <a:t> by being accountable. When we allow ourselves to be held accountable, our followers know that we are serious about keeping our own house in order, and thus will do a good job in leading the rest of the organization.</a:t>
            </a:r>
          </a:p>
          <a:p>
            <a:r>
              <a:rPr lang="en-US" sz="1200" b="1" i="0" u="none" strike="noStrike" kern="1200" dirty="0">
                <a:solidFill>
                  <a:schemeClr val="tx1"/>
                </a:solidFill>
                <a:effectLst/>
                <a:latin typeface="+mn-lt"/>
                <a:ea typeface="+mn-ea"/>
                <a:cs typeface="+mn-cs"/>
              </a:rPr>
              <a:t>6. Self-Control</a:t>
            </a:r>
          </a:p>
          <a:p>
            <a:r>
              <a:rPr lang="en-US" sz="1200" b="0" i="0" u="none" strike="noStrike" kern="1200" dirty="0">
                <a:solidFill>
                  <a:schemeClr val="tx1"/>
                </a:solidFill>
                <a:effectLst/>
                <a:latin typeface="+mn-lt"/>
                <a:ea typeface="+mn-ea"/>
                <a:cs typeface="+mn-cs"/>
                <a:hlinkClick r:id="rId10"/>
              </a:rPr>
              <a:t>The ability to make decisions—good decisions</a:t>
            </a:r>
            <a:r>
              <a:rPr lang="en-US" sz="1200" b="0" i="0" u="none" strike="noStrike" kern="1200" dirty="0">
                <a:solidFill>
                  <a:schemeClr val="tx1"/>
                </a:solidFill>
                <a:effectLst/>
                <a:latin typeface="+mn-lt"/>
                <a:ea typeface="+mn-ea"/>
                <a:cs typeface="+mn-cs"/>
              </a:rPr>
              <a:t>—about what we will and will not do with our actions is at the core of what we become in regard to our character. There will be plenty of options to participate in things that are not moral. Everybody has temptations, but a person of good character knows to exercise self-control—literal control over their choices. When people don’t exercise self-control, they sabotage their ability to lead. People lose respect for them and will follow less, if at all. Self-control is the ability to choose to do the things we should, and to refrain from doing the things we shouldn’t. When we exhibit self-control, </a:t>
            </a:r>
            <a:r>
              <a:rPr lang="en-US" sz="1200" b="0" i="0" u="none" strike="noStrike" kern="1200" dirty="0">
                <a:solidFill>
                  <a:schemeClr val="tx1"/>
                </a:solidFill>
                <a:effectLst/>
                <a:latin typeface="+mn-lt"/>
                <a:ea typeface="+mn-ea"/>
                <a:cs typeface="+mn-cs"/>
                <a:hlinkClick r:id="rId11"/>
              </a:rPr>
              <a:t>we again build trust in our followers.</a:t>
            </a:r>
            <a:r>
              <a:rPr lang="en-US" sz="1200" b="0" i="0" u="none" strike="noStrike" kern="1200" dirty="0">
                <a:solidFill>
                  <a:schemeClr val="tx1"/>
                </a:solidFill>
                <a:effectLst/>
                <a:latin typeface="+mn-lt"/>
                <a:ea typeface="+mn-ea"/>
                <a:cs typeface="+mn-cs"/>
              </a:rPr>
              <a:t> They respect us and want to follow us.</a:t>
            </a:r>
          </a:p>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5</a:t>
            </a:fld>
            <a:endParaRPr lang="en-US"/>
          </a:p>
        </p:txBody>
      </p:sp>
    </p:spTree>
    <p:extLst>
      <p:ext uri="{BB962C8B-B14F-4D97-AF65-F5344CB8AC3E}">
        <p14:creationId xmlns:p14="http://schemas.microsoft.com/office/powerpoint/2010/main" val="1568785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Minutes Film </a:t>
            </a:r>
          </a:p>
          <a:p>
            <a:r>
              <a:rPr lang="en-US" dirty="0"/>
              <a:t>Source: https://www.bing.com/videos/search?q=the+science+of+character+video&amp;view=detail&amp;mid=8008A85C10B758C1690E8008A85C10B758C1690E&amp;FORM=VIRE</a:t>
            </a:r>
          </a:p>
        </p:txBody>
      </p:sp>
      <p:sp>
        <p:nvSpPr>
          <p:cNvPr id="4" name="Slide Number Placeholder 3"/>
          <p:cNvSpPr>
            <a:spLocks noGrp="1"/>
          </p:cNvSpPr>
          <p:nvPr>
            <p:ph type="sldNum" sz="quarter" idx="10"/>
          </p:nvPr>
        </p:nvSpPr>
        <p:spPr/>
        <p:txBody>
          <a:bodyPr/>
          <a:lstStyle/>
          <a:p>
            <a:fld id="{B82C39C6-B268-4211-AC8E-729DA8951A89}" type="slidenum">
              <a:rPr lang="en-US" smtClean="0"/>
              <a:t>6</a:t>
            </a:fld>
            <a:endParaRPr lang="en-US"/>
          </a:p>
        </p:txBody>
      </p:sp>
    </p:spTree>
    <p:extLst>
      <p:ext uri="{BB962C8B-B14F-4D97-AF65-F5344CB8AC3E}">
        <p14:creationId xmlns:p14="http://schemas.microsoft.com/office/powerpoint/2010/main" val="287254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an awareness of your strengths, it is almost impossible for you to lead effectively. We all lead in different ways, based on our talents and our limitations. Serious problems occur when we think we need to be exactly like leaders we admire. Doing so takes us out of our natural element and practically eliminates our chances of success. </a:t>
            </a:r>
          </a:p>
        </p:txBody>
      </p:sp>
      <p:sp>
        <p:nvSpPr>
          <p:cNvPr id="4" name="Slide Number Placeholder 3"/>
          <p:cNvSpPr>
            <a:spLocks noGrp="1"/>
          </p:cNvSpPr>
          <p:nvPr>
            <p:ph type="sldNum" sz="quarter" idx="10"/>
          </p:nvPr>
        </p:nvSpPr>
        <p:spPr/>
        <p:txBody>
          <a:bodyPr/>
          <a:lstStyle/>
          <a:p>
            <a:fld id="{B82C39C6-B268-4211-AC8E-729DA8951A89}" type="slidenum">
              <a:rPr lang="en-US" smtClean="0"/>
              <a:t>14</a:t>
            </a:fld>
            <a:endParaRPr lang="en-US"/>
          </a:p>
        </p:txBody>
      </p:sp>
    </p:spTree>
    <p:extLst>
      <p:ext uri="{BB962C8B-B14F-4D97-AF65-F5344CB8AC3E}">
        <p14:creationId xmlns:p14="http://schemas.microsoft.com/office/powerpoint/2010/main" val="15596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help other people learn, grow, gain, avoid problems, make progress and fulfill their goals, you achieve something far more important than near term gain. You form the basis for ongoing results, enriched relationships, and an integrity based reputation. AN that will lead – in wonderful ways you can’t even being to predict right now to real, lifelong influence. </a:t>
            </a:r>
          </a:p>
        </p:txBody>
      </p:sp>
      <p:sp>
        <p:nvSpPr>
          <p:cNvPr id="4" name="Slide Number Placeholder 3"/>
          <p:cNvSpPr>
            <a:spLocks noGrp="1"/>
          </p:cNvSpPr>
          <p:nvPr>
            <p:ph type="sldNum" sz="quarter" idx="10"/>
          </p:nvPr>
        </p:nvSpPr>
        <p:spPr/>
        <p:txBody>
          <a:bodyPr/>
          <a:lstStyle/>
          <a:p>
            <a:fld id="{B82C39C6-B268-4211-AC8E-729DA8951A89}" type="slidenum">
              <a:rPr lang="en-US" smtClean="0"/>
              <a:t>26</a:t>
            </a:fld>
            <a:endParaRPr lang="en-US"/>
          </a:p>
        </p:txBody>
      </p:sp>
    </p:spTree>
    <p:extLst>
      <p:ext uri="{BB962C8B-B14F-4D97-AF65-F5344CB8AC3E}">
        <p14:creationId xmlns:p14="http://schemas.microsoft.com/office/powerpoint/2010/main" val="4226873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 Robbins – Learn how to use time to your advantage rather than allowing it to rule  your levels of satisfaction and stress.</a:t>
            </a:r>
          </a:p>
        </p:txBody>
      </p:sp>
      <p:sp>
        <p:nvSpPr>
          <p:cNvPr id="4" name="Slide Number Placeholder 3"/>
          <p:cNvSpPr>
            <a:spLocks noGrp="1"/>
          </p:cNvSpPr>
          <p:nvPr>
            <p:ph type="sldNum" sz="quarter" idx="10"/>
          </p:nvPr>
        </p:nvSpPr>
        <p:spPr/>
        <p:txBody>
          <a:bodyPr/>
          <a:lstStyle/>
          <a:p>
            <a:fld id="{B82C39C6-B268-4211-AC8E-729DA8951A89}" type="slidenum">
              <a:rPr lang="en-US" smtClean="0"/>
              <a:t>27</a:t>
            </a:fld>
            <a:endParaRPr lang="en-US"/>
          </a:p>
        </p:txBody>
      </p:sp>
    </p:spTree>
    <p:extLst>
      <p:ext uri="{BB962C8B-B14F-4D97-AF65-F5344CB8AC3E}">
        <p14:creationId xmlns:p14="http://schemas.microsoft.com/office/powerpoint/2010/main" val="2080784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2013 New Yorker Cartoons</a:t>
            </a:r>
          </a:p>
        </p:txBody>
      </p:sp>
      <p:sp>
        <p:nvSpPr>
          <p:cNvPr id="4" name="Slide Number Placeholder 3"/>
          <p:cNvSpPr>
            <a:spLocks noGrp="1"/>
          </p:cNvSpPr>
          <p:nvPr>
            <p:ph type="sldNum" sz="quarter" idx="10"/>
          </p:nvPr>
        </p:nvSpPr>
        <p:spPr/>
        <p:txBody>
          <a:bodyPr/>
          <a:lstStyle/>
          <a:p>
            <a:fld id="{B82C39C6-B268-4211-AC8E-729DA8951A89}" type="slidenum">
              <a:rPr lang="en-US" smtClean="0"/>
              <a:t>28</a:t>
            </a:fld>
            <a:endParaRPr lang="en-US"/>
          </a:p>
        </p:txBody>
      </p:sp>
    </p:spTree>
    <p:extLst>
      <p:ext uri="{BB962C8B-B14F-4D97-AF65-F5344CB8AC3E}">
        <p14:creationId xmlns:p14="http://schemas.microsoft.com/office/powerpoint/2010/main" val="149950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F949B03B-A054-48CD-B525-935FF38C09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xmlns="" id="{7A61D0BE-73D1-4052-9FC3-ED88883443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xmlns="" id="{D68ED9C7-B611-4AF8-BCFA-B668AF24E0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AAD8B9-315E-4BD7-976B-422C262CBC91}"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1398536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44B2D8-6350-4F55-B6D8-1B6B5EA3C9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83802C1-FC32-4546-BA7C-EEDB9CB1C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BA52DBA-64FA-471E-AAA0-A131A4F2192F}"/>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5" name="Footer Placeholder 4">
            <a:extLst>
              <a:ext uri="{FF2B5EF4-FFF2-40B4-BE49-F238E27FC236}">
                <a16:creationId xmlns:a16="http://schemas.microsoft.com/office/drawing/2014/main" xmlns="" id="{9D30550F-332B-4555-9416-D0EF98DD7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386825-27B8-48AE-A131-1FC24A0D3ED0}"/>
              </a:ext>
            </a:extLst>
          </p:cNvPr>
          <p:cNvSpPr>
            <a:spLocks noGrp="1"/>
          </p:cNvSpPr>
          <p:nvPr>
            <p:ph type="sldNum" sz="quarter" idx="12"/>
          </p:nvPr>
        </p:nvSpPr>
        <p:spPr/>
        <p:txBody>
          <a:bodyPr/>
          <a:lstStyle/>
          <a:p>
            <a:fld id="{C0FF3251-82BD-4700-9A83-7B1FAFFA48C2}" type="slidenum">
              <a:rPr lang="en-US" smtClean="0"/>
              <a:t>‹#›</a:t>
            </a:fld>
            <a:endParaRPr lang="en-US"/>
          </a:p>
        </p:txBody>
      </p:sp>
    </p:spTree>
    <p:extLst>
      <p:ext uri="{BB962C8B-B14F-4D97-AF65-F5344CB8AC3E}">
        <p14:creationId xmlns:p14="http://schemas.microsoft.com/office/powerpoint/2010/main" val="297464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7F942C-F710-499F-9CC5-49420185E2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04BE9FE-2F09-469C-B4E6-7D2F8AD0C6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2ED8A5-8A91-48A7-8C94-4F0386AE5548}"/>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5" name="Footer Placeholder 4">
            <a:extLst>
              <a:ext uri="{FF2B5EF4-FFF2-40B4-BE49-F238E27FC236}">
                <a16:creationId xmlns:a16="http://schemas.microsoft.com/office/drawing/2014/main" xmlns="" id="{4737EC7F-FB7E-41FC-B210-FFB02EBD7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B4F907-DCBE-49A4-A767-B1CED5D3E678}"/>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7" name="Picture 6">
            <a:extLst>
              <a:ext uri="{FF2B5EF4-FFF2-40B4-BE49-F238E27FC236}">
                <a16:creationId xmlns:a16="http://schemas.microsoft.com/office/drawing/2014/main" xmlns="" id="{478BDBDD-BB46-451E-8A7B-C5059E9C03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35971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2D2D1C8-5A3F-4480-96B9-35C258A76E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3315F9D-F3CC-478B-B6EE-25AB85C60C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C6795D5-C6BF-4DE3-976E-515F8239A623}"/>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5" name="Footer Placeholder 4">
            <a:extLst>
              <a:ext uri="{FF2B5EF4-FFF2-40B4-BE49-F238E27FC236}">
                <a16:creationId xmlns:a16="http://schemas.microsoft.com/office/drawing/2014/main" xmlns="" id="{DD877F83-FC3E-4BD4-923F-2D67CE3FB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092494-5F81-44DA-B4E6-B9096835C8AF}"/>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7" name="Picture 6">
            <a:extLst>
              <a:ext uri="{FF2B5EF4-FFF2-40B4-BE49-F238E27FC236}">
                <a16:creationId xmlns:a16="http://schemas.microsoft.com/office/drawing/2014/main" xmlns="" id="{E7F53387-4E90-4CCB-A825-BBAD7BA27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39330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66D0C-C137-4DA8-B7BC-BF31D29A2A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D63AD93-9153-42F9-A37C-17E379B32E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635B0F-ACA5-40E5-B27E-9D2838DD736D}"/>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5" name="Footer Placeholder 4">
            <a:extLst>
              <a:ext uri="{FF2B5EF4-FFF2-40B4-BE49-F238E27FC236}">
                <a16:creationId xmlns:a16="http://schemas.microsoft.com/office/drawing/2014/main" xmlns="" id="{C700AB43-D3F1-43D8-B266-72F8980AD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64A2FC-CEE1-4BF8-AA3C-38680C4F1E00}"/>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7" name="Picture 6">
            <a:extLst>
              <a:ext uri="{FF2B5EF4-FFF2-40B4-BE49-F238E27FC236}">
                <a16:creationId xmlns:a16="http://schemas.microsoft.com/office/drawing/2014/main" xmlns="" id="{98C598B5-5854-4E84-9656-56F4590A46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80354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ADF59-8B9F-4F77-AE51-509A0A00E6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AF30599-6894-4981-B2A4-2ADB6E8CFD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B3E1D1C-9453-4944-BF6B-5D14FD098D7B}"/>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5" name="Footer Placeholder 4">
            <a:extLst>
              <a:ext uri="{FF2B5EF4-FFF2-40B4-BE49-F238E27FC236}">
                <a16:creationId xmlns:a16="http://schemas.microsoft.com/office/drawing/2014/main" xmlns="" id="{F4E81205-4DE1-427F-A4D0-66FD3BBCB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D6156B-79C6-4F11-A02A-10B0ECAB093F}"/>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7" name="Picture 6">
            <a:extLst>
              <a:ext uri="{FF2B5EF4-FFF2-40B4-BE49-F238E27FC236}">
                <a16:creationId xmlns:a16="http://schemas.microsoft.com/office/drawing/2014/main" xmlns="" id="{F28ABDE0-E698-4185-89FA-2D8B79D8F3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409635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98D793-BB7D-4EEE-8AA8-0073E54E9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DD4F2B-2C49-480C-8ABB-B60D4EAE9E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4E9FF6C-F74E-478A-B1D1-AC434046E2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2C92079-324F-410A-AFC7-E0A5C973D378}"/>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6" name="Footer Placeholder 5">
            <a:extLst>
              <a:ext uri="{FF2B5EF4-FFF2-40B4-BE49-F238E27FC236}">
                <a16:creationId xmlns:a16="http://schemas.microsoft.com/office/drawing/2014/main" xmlns="" id="{7B63A171-47B9-4198-B9EA-09D0EA08D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C56D5AF-B8EC-4082-92E1-DF8CD21C6FEE}"/>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8" name="Picture 7">
            <a:extLst>
              <a:ext uri="{FF2B5EF4-FFF2-40B4-BE49-F238E27FC236}">
                <a16:creationId xmlns:a16="http://schemas.microsoft.com/office/drawing/2014/main" xmlns="" id="{18F7DC7B-09B1-457D-978F-BBB1B03244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15080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FF79C9-C6D0-4998-908E-F36C00F626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4E1BC41-3414-4F1D-87D4-F463063F8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4C5698C-FD61-4A84-B026-83E7286434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230EED0-7296-4CAE-9317-1464034BD4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DD00D9F-B878-4F46-9122-25BEB327B7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856D973-7AEF-4E63-99EB-436BB762F8D7}"/>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8" name="Footer Placeholder 7">
            <a:extLst>
              <a:ext uri="{FF2B5EF4-FFF2-40B4-BE49-F238E27FC236}">
                <a16:creationId xmlns:a16="http://schemas.microsoft.com/office/drawing/2014/main" xmlns="" id="{5ACA50A2-583D-474F-A7CD-91A266C2DA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B68F3B6-058D-4875-BFB5-31C97E697A56}"/>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10" name="Picture 9">
            <a:extLst>
              <a:ext uri="{FF2B5EF4-FFF2-40B4-BE49-F238E27FC236}">
                <a16:creationId xmlns:a16="http://schemas.microsoft.com/office/drawing/2014/main" xmlns="" id="{9CC18DC2-2DC8-4F4F-9F7D-0D77AB170C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75640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2B62B0-428B-460D-9065-1FCDC1B7AD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0F4FA82-135F-437F-BC77-0200BAE00FC0}"/>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4" name="Footer Placeholder 3">
            <a:extLst>
              <a:ext uri="{FF2B5EF4-FFF2-40B4-BE49-F238E27FC236}">
                <a16:creationId xmlns:a16="http://schemas.microsoft.com/office/drawing/2014/main" xmlns="" id="{DAD911B2-DA8D-4452-A15A-56DC21AB35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8DF2B94-7135-49B9-9C88-4BBCBB5EF602}"/>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6" name="Picture 5">
            <a:extLst>
              <a:ext uri="{FF2B5EF4-FFF2-40B4-BE49-F238E27FC236}">
                <a16:creationId xmlns:a16="http://schemas.microsoft.com/office/drawing/2014/main" xmlns="" id="{35F9164C-42EA-4CEE-B272-851600A164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408427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B77AE4-394E-4340-B544-3158F7960787}"/>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3" name="Footer Placeholder 2">
            <a:extLst>
              <a:ext uri="{FF2B5EF4-FFF2-40B4-BE49-F238E27FC236}">
                <a16:creationId xmlns:a16="http://schemas.microsoft.com/office/drawing/2014/main" xmlns="" id="{9678205D-EB7C-4362-A08E-A4472E7A95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9891516-B3DA-43B0-B62A-F811C7FE0230}"/>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5" name="Picture 4">
            <a:extLst>
              <a:ext uri="{FF2B5EF4-FFF2-40B4-BE49-F238E27FC236}">
                <a16:creationId xmlns:a16="http://schemas.microsoft.com/office/drawing/2014/main" xmlns="" id="{6595FEBE-06F5-4745-BA73-EE966DDC9E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17518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9573E-ED8B-4A64-8074-3C17DFE3D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B29ABD2-2F97-4682-AB8F-DD982E3AB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0DC244F-3396-4CE3-888E-EFA61707C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9E44C0E-9B6A-49BC-8ED5-8433EA236CE4}"/>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6" name="Footer Placeholder 5">
            <a:extLst>
              <a:ext uri="{FF2B5EF4-FFF2-40B4-BE49-F238E27FC236}">
                <a16:creationId xmlns:a16="http://schemas.microsoft.com/office/drawing/2014/main" xmlns="" id="{21A8E4B5-5F97-4867-BEF8-21FEC6A4E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24DFB1F-71E8-4880-8AD3-D5E9F77E9737}"/>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8" name="Picture 7">
            <a:extLst>
              <a:ext uri="{FF2B5EF4-FFF2-40B4-BE49-F238E27FC236}">
                <a16:creationId xmlns:a16="http://schemas.microsoft.com/office/drawing/2014/main" xmlns="" id="{5B4BB7CF-14B2-40DB-824E-3F661AB78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6116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1BF184-4275-4911-984F-A5EBDAD72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94E6070-BA98-44BE-B2FA-1E5B1CDA0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AF461A0-9F6F-4909-80CD-A007DC3DB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72E98C5-B78A-47AB-B5F6-2B3C7B80007E}"/>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6" name="Footer Placeholder 5">
            <a:extLst>
              <a:ext uri="{FF2B5EF4-FFF2-40B4-BE49-F238E27FC236}">
                <a16:creationId xmlns:a16="http://schemas.microsoft.com/office/drawing/2014/main" xmlns="" id="{60EB9F1E-46D3-4BED-8A17-3319F8EF0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D809441-5E75-4CF7-BB7B-263869D06A28}"/>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8" name="Picture 7">
            <a:extLst>
              <a:ext uri="{FF2B5EF4-FFF2-40B4-BE49-F238E27FC236}">
                <a16:creationId xmlns:a16="http://schemas.microsoft.com/office/drawing/2014/main" xmlns="" id="{8BDE6017-D29F-4C05-BBC6-5CF1D61064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194884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780A15C-886B-4417-8379-60960910E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E10DFED-A1DC-4E04-ABD2-7C330DD5DB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BF2BE4-A512-4656-9DAB-F7143F19F0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05156-F486-489E-A124-D20AC77BFBC3}" type="datetimeFigureOut">
              <a:rPr lang="en-US" smtClean="0"/>
              <a:t>4/9/2018</a:t>
            </a:fld>
            <a:endParaRPr lang="en-US"/>
          </a:p>
        </p:txBody>
      </p:sp>
      <p:sp>
        <p:nvSpPr>
          <p:cNvPr id="5" name="Footer Placeholder 4">
            <a:extLst>
              <a:ext uri="{FF2B5EF4-FFF2-40B4-BE49-F238E27FC236}">
                <a16:creationId xmlns:a16="http://schemas.microsoft.com/office/drawing/2014/main" xmlns="" id="{13ABDE38-9A0A-4A9F-A78D-A016E1FC32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FDDE796-B6A5-404B-9AAE-8403398B0C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F3251-82BD-4700-9A83-7B1FAFFA48C2}" type="slidenum">
              <a:rPr lang="en-US" smtClean="0"/>
              <a:t>‹#›</a:t>
            </a:fld>
            <a:endParaRPr lang="en-US"/>
          </a:p>
        </p:txBody>
      </p:sp>
    </p:spTree>
    <p:extLst>
      <p:ext uri="{BB962C8B-B14F-4D97-AF65-F5344CB8AC3E}">
        <p14:creationId xmlns:p14="http://schemas.microsoft.com/office/powerpoint/2010/main" val="25157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mindsetonline.com/" TargetMode="External"/><Relationship Id="rId2" Type="http://schemas.openxmlformats.org/officeDocument/2006/relationships/hyperlink" Target="http://www.letitripple.org/" TargetMode="External"/><Relationship Id="rId1" Type="http://schemas.openxmlformats.org/officeDocument/2006/relationships/slideLayout" Target="../slideLayouts/slideLayout2.xml"/><Relationship Id="rId5" Type="http://schemas.openxmlformats.org/officeDocument/2006/relationships/hyperlink" Target="https://www.success.com/podcast/shawn-achor-on-the-secret-to-reaching-big-potential" TargetMode="External"/><Relationship Id="rId4" Type="http://schemas.openxmlformats.org/officeDocument/2006/relationships/hyperlink" Target="http://www.leaderhabi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U3nT2KDAGOc"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7F8578-1C44-4B7C-81BD-3EB3502A7891}"/>
              </a:ext>
            </a:extLst>
          </p:cNvPr>
          <p:cNvSpPr>
            <a:spLocks noGrp="1"/>
          </p:cNvSpPr>
          <p:nvPr>
            <p:ph type="ctrTitle"/>
          </p:nvPr>
        </p:nvSpPr>
        <p:spPr>
          <a:xfrm>
            <a:off x="361623" y="3642930"/>
            <a:ext cx="11177748" cy="2387600"/>
          </a:xfrm>
        </p:spPr>
        <p:txBody>
          <a:bodyPr>
            <a:noAutofit/>
          </a:bodyPr>
          <a:lstStyle/>
          <a:p>
            <a:r>
              <a:rPr lang="en-US" dirty="0" smtClean="0"/>
              <a:t>Leadership</a:t>
            </a:r>
            <a:r>
              <a:rPr lang="en-US" dirty="0"/>
              <a:t>: </a:t>
            </a:r>
            <a:br>
              <a:rPr lang="en-US" dirty="0"/>
            </a:br>
            <a:r>
              <a:rPr lang="en-US" dirty="0"/>
              <a:t>Building Your Character for Success</a:t>
            </a:r>
          </a:p>
        </p:txBody>
      </p:sp>
      <p:pic>
        <p:nvPicPr>
          <p:cNvPr id="5" name="Picture 4">
            <a:extLst>
              <a:ext uri="{FF2B5EF4-FFF2-40B4-BE49-F238E27FC236}">
                <a16:creationId xmlns:a16="http://schemas.microsoft.com/office/drawing/2014/main" xmlns="" id="{461EBBD0-DFBD-499E-8FFF-9EEA40294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585" y="815611"/>
            <a:ext cx="7584689" cy="2208754"/>
          </a:xfrm>
          <a:prstGeom prst="rect">
            <a:avLst/>
          </a:prstGeom>
        </p:spPr>
      </p:pic>
      <p:pic>
        <p:nvPicPr>
          <p:cNvPr id="6" name="Picture 5">
            <a:extLst>
              <a:ext uri="{FF2B5EF4-FFF2-40B4-BE49-F238E27FC236}">
                <a16:creationId xmlns:a16="http://schemas.microsoft.com/office/drawing/2014/main" xmlns="" id="{1377366A-B3A2-4A21-9176-67BC77E9D8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17" y="513079"/>
            <a:ext cx="1778531" cy="670262"/>
          </a:xfrm>
          <a:prstGeom prst="rect">
            <a:avLst/>
          </a:prstGeom>
        </p:spPr>
      </p:pic>
      <p:sp>
        <p:nvSpPr>
          <p:cNvPr id="3" name="TextBox 2"/>
          <p:cNvSpPr txBox="1"/>
          <p:nvPr/>
        </p:nvSpPr>
        <p:spPr>
          <a:xfrm>
            <a:off x="3361765" y="3000730"/>
            <a:ext cx="4392706" cy="830997"/>
          </a:xfrm>
          <a:prstGeom prst="rect">
            <a:avLst/>
          </a:prstGeom>
          <a:noFill/>
        </p:spPr>
        <p:txBody>
          <a:bodyPr wrap="square" rtlCol="0">
            <a:spAutoFit/>
          </a:bodyPr>
          <a:lstStyle/>
          <a:p>
            <a:pPr algn="ctr"/>
            <a:r>
              <a:rPr lang="en-US" sz="4800" dirty="0" smtClean="0">
                <a:solidFill>
                  <a:srgbClr val="2F6690"/>
                </a:solidFill>
              </a:rPr>
              <a:t>Module 6</a:t>
            </a:r>
            <a:endParaRPr lang="en-US" sz="4800" dirty="0">
              <a:solidFill>
                <a:srgbClr val="2F6690"/>
              </a:solidFill>
            </a:endParaRPr>
          </a:p>
        </p:txBody>
      </p:sp>
    </p:spTree>
    <p:extLst>
      <p:ext uri="{BB962C8B-B14F-4D97-AF65-F5344CB8AC3E}">
        <p14:creationId xmlns:p14="http://schemas.microsoft.com/office/powerpoint/2010/main" val="129145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CBE2855-9ABB-4E89-B018-F3A6397E69E7}"/>
              </a:ext>
            </a:extLst>
          </p:cNvPr>
          <p:cNvSpPr/>
          <p:nvPr/>
        </p:nvSpPr>
        <p:spPr>
          <a:xfrm>
            <a:off x="1007165" y="2896290"/>
            <a:ext cx="10515600"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95311A11-A3B8-4B70-A4BC-FFB20732B151}"/>
              </a:ext>
            </a:extLst>
          </p:cNvPr>
          <p:cNvSpPr>
            <a:spLocks noGrp="1"/>
          </p:cNvSpPr>
          <p:nvPr>
            <p:ph type="title"/>
          </p:nvPr>
        </p:nvSpPr>
        <p:spPr>
          <a:xfrm>
            <a:off x="838200" y="2896290"/>
            <a:ext cx="10515600" cy="1325563"/>
          </a:xfrm>
        </p:spPr>
        <p:txBody>
          <a:bodyPr/>
          <a:lstStyle/>
          <a:p>
            <a:pPr algn="ctr"/>
            <a:r>
              <a:rPr lang="en-US" b="1" dirty="0">
                <a:solidFill>
                  <a:schemeClr val="bg1"/>
                </a:solidFill>
              </a:rPr>
              <a:t>All great leaders have a commitment to life long learning.</a:t>
            </a:r>
          </a:p>
        </p:txBody>
      </p:sp>
    </p:spTree>
    <p:extLst>
      <p:ext uri="{BB962C8B-B14F-4D97-AF65-F5344CB8AC3E}">
        <p14:creationId xmlns:p14="http://schemas.microsoft.com/office/powerpoint/2010/main" val="3921541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DF1CDA-FF3F-4CB5-AADA-B7407153CE52}"/>
              </a:ext>
            </a:extLst>
          </p:cNvPr>
          <p:cNvSpPr>
            <a:spLocks noGrp="1"/>
          </p:cNvSpPr>
          <p:nvPr>
            <p:ph type="title"/>
          </p:nvPr>
        </p:nvSpPr>
        <p:spPr/>
        <p:txBody>
          <a:bodyPr/>
          <a:lstStyle/>
          <a:p>
            <a:r>
              <a:rPr lang="en-US" b="1" dirty="0">
                <a:solidFill>
                  <a:srgbClr val="2F6690"/>
                </a:solidFill>
              </a:rPr>
              <a:t>Focus on Your Strengths</a:t>
            </a:r>
          </a:p>
        </p:txBody>
      </p:sp>
      <p:pic>
        <p:nvPicPr>
          <p:cNvPr id="4" name="Picture 3">
            <a:extLst>
              <a:ext uri="{FF2B5EF4-FFF2-40B4-BE49-F238E27FC236}">
                <a16:creationId xmlns:a16="http://schemas.microsoft.com/office/drawing/2014/main" xmlns="" id="{988311C6-C571-40D0-93E6-1291B7D2CC2C}"/>
              </a:ext>
            </a:extLst>
          </p:cNvPr>
          <p:cNvPicPr>
            <a:picLocks noChangeAspect="1"/>
          </p:cNvPicPr>
          <p:nvPr/>
        </p:nvPicPr>
        <p:blipFill rotWithShape="1">
          <a:blip r:embed="rId2"/>
          <a:srcRect l="14239" t="37095" r="32391" b="22693"/>
          <a:stretch/>
        </p:blipFill>
        <p:spPr>
          <a:xfrm>
            <a:off x="438988" y="1699965"/>
            <a:ext cx="11314024" cy="4792910"/>
          </a:xfrm>
          <a:prstGeom prst="rect">
            <a:avLst/>
          </a:prstGeom>
        </p:spPr>
      </p:pic>
    </p:spTree>
    <p:extLst>
      <p:ext uri="{BB962C8B-B14F-4D97-AF65-F5344CB8AC3E}">
        <p14:creationId xmlns:p14="http://schemas.microsoft.com/office/powerpoint/2010/main" val="3475087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8D0C5E8-AD44-4AA2-9233-C89F2396B745}"/>
              </a:ext>
            </a:extLst>
          </p:cNvPr>
          <p:cNvSpPr>
            <a:spLocks noGrp="1"/>
          </p:cNvSpPr>
          <p:nvPr>
            <p:ph type="title"/>
          </p:nvPr>
        </p:nvSpPr>
        <p:spPr>
          <a:xfrm>
            <a:off x="809323" y="2888362"/>
            <a:ext cx="10573353" cy="1320800"/>
          </a:xfrm>
        </p:spPr>
        <p:txBody>
          <a:bodyPr>
            <a:noAutofit/>
          </a:bodyPr>
          <a:lstStyle/>
          <a:p>
            <a:pPr algn="ctr"/>
            <a:r>
              <a:rPr lang="en-US" b="1" dirty="0">
                <a:solidFill>
                  <a:schemeClr val="accent1"/>
                </a:solidFill>
              </a:rPr>
              <a:t>We are often blind to what we are best at because it comes so easily to us.               </a:t>
            </a:r>
            <a:br>
              <a:rPr lang="en-US" b="1" dirty="0">
                <a:solidFill>
                  <a:schemeClr val="accent1"/>
                </a:solidFill>
              </a:rPr>
            </a:br>
            <a:r>
              <a:rPr lang="en-US" b="1" dirty="0">
                <a:solidFill>
                  <a:schemeClr val="accent1"/>
                </a:solidFill>
              </a:rPr>
              <a:t>We discredit these skills/characteristics because they do not take much work</a:t>
            </a:r>
            <a:r>
              <a:rPr lang="en-US" dirty="0">
                <a:solidFill>
                  <a:schemeClr val="accent1"/>
                </a:solidFill>
              </a:rPr>
              <a:t>.</a:t>
            </a:r>
          </a:p>
        </p:txBody>
      </p:sp>
    </p:spTree>
    <p:extLst>
      <p:ext uri="{BB962C8B-B14F-4D97-AF65-F5344CB8AC3E}">
        <p14:creationId xmlns:p14="http://schemas.microsoft.com/office/powerpoint/2010/main" val="110592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6CD391-062C-4F50-AB82-F948116472D0}"/>
              </a:ext>
            </a:extLst>
          </p:cNvPr>
          <p:cNvSpPr>
            <a:spLocks noGrp="1"/>
          </p:cNvSpPr>
          <p:nvPr>
            <p:ph type="title"/>
          </p:nvPr>
        </p:nvSpPr>
        <p:spPr>
          <a:xfrm>
            <a:off x="255104" y="101600"/>
            <a:ext cx="10515600" cy="1325563"/>
          </a:xfrm>
        </p:spPr>
        <p:txBody>
          <a:bodyPr/>
          <a:lstStyle/>
          <a:p>
            <a:r>
              <a:rPr lang="en-US" b="1" dirty="0">
                <a:solidFill>
                  <a:srgbClr val="2F6690"/>
                </a:solidFill>
              </a:rPr>
              <a:t>Strengths Defined</a:t>
            </a:r>
          </a:p>
        </p:txBody>
      </p:sp>
      <p:sp>
        <p:nvSpPr>
          <p:cNvPr id="5" name="Content Placeholder 4">
            <a:extLst>
              <a:ext uri="{FF2B5EF4-FFF2-40B4-BE49-F238E27FC236}">
                <a16:creationId xmlns:a16="http://schemas.microsoft.com/office/drawing/2014/main" xmlns="" id="{69F68904-5660-4AEC-BE9B-8223AA473804}"/>
              </a:ext>
            </a:extLst>
          </p:cNvPr>
          <p:cNvSpPr>
            <a:spLocks noGrp="1"/>
          </p:cNvSpPr>
          <p:nvPr>
            <p:ph idx="1"/>
          </p:nvPr>
        </p:nvSpPr>
        <p:spPr>
          <a:xfrm>
            <a:off x="255104" y="1141848"/>
            <a:ext cx="10770705" cy="3880773"/>
          </a:xfrm>
        </p:spPr>
        <p:txBody>
          <a:bodyPr>
            <a:normAutofit/>
          </a:bodyPr>
          <a:lstStyle/>
          <a:p>
            <a:r>
              <a:rPr lang="en-US" sz="2400" dirty="0"/>
              <a:t>Strengths are a combination of your talent/character, knowledge and skills.</a:t>
            </a:r>
          </a:p>
        </p:txBody>
      </p:sp>
      <p:pic>
        <p:nvPicPr>
          <p:cNvPr id="4" name="Picture 3">
            <a:extLst>
              <a:ext uri="{FF2B5EF4-FFF2-40B4-BE49-F238E27FC236}">
                <a16:creationId xmlns:a16="http://schemas.microsoft.com/office/drawing/2014/main" xmlns="" id="{C666D101-A6C6-4209-84DC-439F05009851}"/>
              </a:ext>
            </a:extLst>
          </p:cNvPr>
          <p:cNvPicPr>
            <a:picLocks noChangeAspect="1"/>
          </p:cNvPicPr>
          <p:nvPr/>
        </p:nvPicPr>
        <p:blipFill rotWithShape="1">
          <a:blip r:embed="rId2"/>
          <a:srcRect l="13803" t="39028" r="42827" b="13412"/>
          <a:stretch/>
        </p:blipFill>
        <p:spPr>
          <a:xfrm>
            <a:off x="1405465" y="1585580"/>
            <a:ext cx="8401143" cy="5179654"/>
          </a:xfrm>
          <a:prstGeom prst="rect">
            <a:avLst/>
          </a:prstGeom>
        </p:spPr>
      </p:pic>
      <p:sp>
        <p:nvSpPr>
          <p:cNvPr id="7" name="TextBox 6">
            <a:extLst>
              <a:ext uri="{FF2B5EF4-FFF2-40B4-BE49-F238E27FC236}">
                <a16:creationId xmlns:a16="http://schemas.microsoft.com/office/drawing/2014/main" xmlns="" id="{30DF9C75-0244-487A-98C3-D33AB221EB03}"/>
              </a:ext>
            </a:extLst>
          </p:cNvPr>
          <p:cNvSpPr txBox="1"/>
          <p:nvPr/>
        </p:nvSpPr>
        <p:spPr>
          <a:xfrm>
            <a:off x="437322" y="6248400"/>
            <a:ext cx="3432313" cy="523220"/>
          </a:xfrm>
          <a:prstGeom prst="rect">
            <a:avLst/>
          </a:prstGeom>
          <a:noFill/>
        </p:spPr>
        <p:txBody>
          <a:bodyPr wrap="square" rtlCol="0">
            <a:spAutoFit/>
          </a:bodyPr>
          <a:lstStyle/>
          <a:p>
            <a:r>
              <a:rPr lang="en-US" sz="1400" i="1" dirty="0"/>
              <a:t>Source: Marcus Buckingham and Donald Clifton, </a:t>
            </a:r>
            <a:r>
              <a:rPr lang="en-US" sz="1400" i="1" u="sng" dirty="0"/>
              <a:t>Now Discover Your Strengths</a:t>
            </a:r>
            <a:r>
              <a:rPr lang="en-US" sz="1400" i="1" dirty="0"/>
              <a:t>.</a:t>
            </a:r>
          </a:p>
        </p:txBody>
      </p:sp>
    </p:spTree>
    <p:extLst>
      <p:ext uri="{BB962C8B-B14F-4D97-AF65-F5344CB8AC3E}">
        <p14:creationId xmlns:p14="http://schemas.microsoft.com/office/powerpoint/2010/main" val="1581519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83360-C486-4758-B506-0E766C66F27A}"/>
              </a:ext>
            </a:extLst>
          </p:cNvPr>
          <p:cNvSpPr>
            <a:spLocks noGrp="1"/>
          </p:cNvSpPr>
          <p:nvPr>
            <p:ph type="title"/>
          </p:nvPr>
        </p:nvSpPr>
        <p:spPr/>
        <p:txBody>
          <a:bodyPr/>
          <a:lstStyle/>
          <a:p>
            <a:r>
              <a:rPr lang="en-US" b="1" dirty="0">
                <a:solidFill>
                  <a:srgbClr val="2F6690"/>
                </a:solidFill>
              </a:rPr>
              <a:t>Myths About Strengths</a:t>
            </a:r>
          </a:p>
        </p:txBody>
      </p:sp>
      <p:sp>
        <p:nvSpPr>
          <p:cNvPr id="3" name="Content Placeholder 2">
            <a:extLst>
              <a:ext uri="{FF2B5EF4-FFF2-40B4-BE49-F238E27FC236}">
                <a16:creationId xmlns:a16="http://schemas.microsoft.com/office/drawing/2014/main" xmlns="" id="{084C020E-19B2-4F89-A0A4-40C6CE88F119}"/>
              </a:ext>
            </a:extLst>
          </p:cNvPr>
          <p:cNvSpPr>
            <a:spLocks noGrp="1"/>
          </p:cNvSpPr>
          <p:nvPr>
            <p:ph idx="1"/>
          </p:nvPr>
        </p:nvSpPr>
        <p:spPr>
          <a:xfrm>
            <a:off x="838200" y="1524000"/>
            <a:ext cx="10515600" cy="4652963"/>
          </a:xfrm>
        </p:spPr>
        <p:txBody>
          <a:bodyPr>
            <a:normAutofit lnSpcReduction="10000"/>
          </a:bodyPr>
          <a:lstStyle/>
          <a:p>
            <a:r>
              <a:rPr lang="en-US" dirty="0"/>
              <a:t>Greatest misconception is a well-rounded leader.</a:t>
            </a:r>
          </a:p>
          <a:p>
            <a:endParaRPr lang="en-US" dirty="0"/>
          </a:p>
          <a:p>
            <a:r>
              <a:rPr lang="en-US" dirty="0"/>
              <a:t>Those who strive to be competent in all areas become the least effective leaders overall.</a:t>
            </a:r>
          </a:p>
          <a:p>
            <a:endParaRPr lang="en-US" dirty="0"/>
          </a:p>
          <a:p>
            <a:r>
              <a:rPr lang="en-US" dirty="0"/>
              <a:t>If you try to be good at everything, you will never be great at anything.</a:t>
            </a:r>
          </a:p>
          <a:p>
            <a:endParaRPr lang="en-US" dirty="0"/>
          </a:p>
          <a:p>
            <a:r>
              <a:rPr lang="en-US" dirty="0"/>
              <a:t>Trying to mimic the leadership style of someone you admire is an effective management strategy.</a:t>
            </a:r>
          </a:p>
          <a:p>
            <a:endParaRPr lang="en-US" dirty="0"/>
          </a:p>
        </p:txBody>
      </p:sp>
      <p:sp>
        <p:nvSpPr>
          <p:cNvPr id="4" name="TextBox 3">
            <a:extLst>
              <a:ext uri="{FF2B5EF4-FFF2-40B4-BE49-F238E27FC236}">
                <a16:creationId xmlns:a16="http://schemas.microsoft.com/office/drawing/2014/main" xmlns="" id="{CDE0E7E4-617D-4131-AF49-B2BD9531C596}"/>
              </a:ext>
            </a:extLst>
          </p:cNvPr>
          <p:cNvSpPr txBox="1"/>
          <p:nvPr/>
        </p:nvSpPr>
        <p:spPr>
          <a:xfrm>
            <a:off x="295836" y="6387548"/>
            <a:ext cx="6241774" cy="307777"/>
          </a:xfrm>
          <a:prstGeom prst="rect">
            <a:avLst/>
          </a:prstGeom>
          <a:noFill/>
        </p:spPr>
        <p:txBody>
          <a:bodyPr wrap="square" rtlCol="0">
            <a:spAutoFit/>
          </a:bodyPr>
          <a:lstStyle/>
          <a:p>
            <a:r>
              <a:rPr lang="en-US" sz="1400" i="1" dirty="0"/>
              <a:t>Source: Strengths Based Leadership by T. Roth, pg. 7</a:t>
            </a:r>
          </a:p>
        </p:txBody>
      </p:sp>
    </p:spTree>
    <p:extLst>
      <p:ext uri="{BB962C8B-B14F-4D97-AF65-F5344CB8AC3E}">
        <p14:creationId xmlns:p14="http://schemas.microsoft.com/office/powerpoint/2010/main" val="332050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015E2-BD00-4F2B-9A72-AEFB43EBC065}"/>
              </a:ext>
            </a:extLst>
          </p:cNvPr>
          <p:cNvSpPr>
            <a:spLocks noGrp="1"/>
          </p:cNvSpPr>
          <p:nvPr>
            <p:ph type="title"/>
          </p:nvPr>
        </p:nvSpPr>
        <p:spPr>
          <a:xfrm>
            <a:off x="294861" y="113670"/>
            <a:ext cx="10515600" cy="1325563"/>
          </a:xfrm>
        </p:spPr>
        <p:txBody>
          <a:bodyPr/>
          <a:lstStyle/>
          <a:p>
            <a:r>
              <a:rPr lang="en-US" b="1" dirty="0">
                <a:solidFill>
                  <a:srgbClr val="2F6690"/>
                </a:solidFill>
              </a:rPr>
              <a:t>Why Strengths?</a:t>
            </a:r>
          </a:p>
        </p:txBody>
      </p:sp>
      <p:pic>
        <p:nvPicPr>
          <p:cNvPr id="4" name="Picture 3">
            <a:extLst>
              <a:ext uri="{FF2B5EF4-FFF2-40B4-BE49-F238E27FC236}">
                <a16:creationId xmlns:a16="http://schemas.microsoft.com/office/drawing/2014/main" xmlns="" id="{EA85F05D-2D8A-4CEB-AA0B-FDB92BB8F559}"/>
              </a:ext>
            </a:extLst>
          </p:cNvPr>
          <p:cNvPicPr>
            <a:picLocks noChangeAspect="1"/>
          </p:cNvPicPr>
          <p:nvPr/>
        </p:nvPicPr>
        <p:blipFill rotWithShape="1">
          <a:blip r:embed="rId2"/>
          <a:srcRect l="14023" t="30328" r="31304" b="12060"/>
          <a:stretch/>
        </p:blipFill>
        <p:spPr>
          <a:xfrm>
            <a:off x="1076739" y="1175703"/>
            <a:ext cx="9591261" cy="5682297"/>
          </a:xfrm>
          <a:prstGeom prst="rect">
            <a:avLst/>
          </a:prstGeom>
        </p:spPr>
      </p:pic>
    </p:spTree>
    <p:extLst>
      <p:ext uri="{BB962C8B-B14F-4D97-AF65-F5344CB8AC3E}">
        <p14:creationId xmlns:p14="http://schemas.microsoft.com/office/powerpoint/2010/main" val="286121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56C58-C9E1-4D3C-A692-2DA4E10B62C4}"/>
              </a:ext>
            </a:extLst>
          </p:cNvPr>
          <p:cNvSpPr>
            <a:spLocks noGrp="1"/>
          </p:cNvSpPr>
          <p:nvPr>
            <p:ph type="title"/>
          </p:nvPr>
        </p:nvSpPr>
        <p:spPr>
          <a:xfrm>
            <a:off x="493644" y="259107"/>
            <a:ext cx="10515600" cy="1325563"/>
          </a:xfrm>
        </p:spPr>
        <p:txBody>
          <a:bodyPr/>
          <a:lstStyle/>
          <a:p>
            <a:r>
              <a:rPr lang="en-US" b="1" dirty="0">
                <a:solidFill>
                  <a:srgbClr val="2F6690"/>
                </a:solidFill>
              </a:rPr>
              <a:t>Why Strengths?</a:t>
            </a:r>
          </a:p>
        </p:txBody>
      </p:sp>
      <p:pic>
        <p:nvPicPr>
          <p:cNvPr id="5" name="Picture 4">
            <a:extLst>
              <a:ext uri="{FF2B5EF4-FFF2-40B4-BE49-F238E27FC236}">
                <a16:creationId xmlns:a16="http://schemas.microsoft.com/office/drawing/2014/main" xmlns="" id="{CC012EAF-A1FF-43ED-85F3-30D0C32F0D13}"/>
              </a:ext>
            </a:extLst>
          </p:cNvPr>
          <p:cNvPicPr>
            <a:picLocks noChangeAspect="1"/>
          </p:cNvPicPr>
          <p:nvPr/>
        </p:nvPicPr>
        <p:blipFill rotWithShape="1">
          <a:blip r:embed="rId2"/>
          <a:srcRect l="12500" t="30909" r="31196" b="13992"/>
          <a:stretch/>
        </p:blipFill>
        <p:spPr>
          <a:xfrm>
            <a:off x="1024183" y="1277044"/>
            <a:ext cx="10143634" cy="5580956"/>
          </a:xfrm>
          <a:prstGeom prst="rect">
            <a:avLst/>
          </a:prstGeom>
        </p:spPr>
      </p:pic>
    </p:spTree>
    <p:extLst>
      <p:ext uri="{BB962C8B-B14F-4D97-AF65-F5344CB8AC3E}">
        <p14:creationId xmlns:p14="http://schemas.microsoft.com/office/powerpoint/2010/main" val="2629169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E6C0338-96FD-4133-8A24-6C15092C5550}"/>
              </a:ext>
            </a:extLst>
          </p:cNvPr>
          <p:cNvSpPr/>
          <p:nvPr/>
        </p:nvSpPr>
        <p:spPr>
          <a:xfrm>
            <a:off x="7188591" y="4431323"/>
            <a:ext cx="2616591" cy="47830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21C633A-736B-473F-836B-8627282A859A}"/>
              </a:ext>
            </a:extLst>
          </p:cNvPr>
          <p:cNvSpPr>
            <a:spLocks noGrp="1"/>
          </p:cNvSpPr>
          <p:nvPr>
            <p:ph type="title"/>
          </p:nvPr>
        </p:nvSpPr>
        <p:spPr>
          <a:xfrm>
            <a:off x="584981" y="450825"/>
            <a:ext cx="10515600" cy="1325563"/>
          </a:xfrm>
        </p:spPr>
        <p:txBody>
          <a:bodyPr/>
          <a:lstStyle/>
          <a:p>
            <a:r>
              <a:rPr lang="en-US" b="1" dirty="0">
                <a:solidFill>
                  <a:srgbClr val="2F6690"/>
                </a:solidFill>
              </a:rPr>
              <a:t>What Difference Can a Single Strength Make?</a:t>
            </a:r>
          </a:p>
        </p:txBody>
      </p:sp>
      <p:sp>
        <p:nvSpPr>
          <p:cNvPr id="4" name="Content Placeholder 3">
            <a:extLst>
              <a:ext uri="{FF2B5EF4-FFF2-40B4-BE49-F238E27FC236}">
                <a16:creationId xmlns:a16="http://schemas.microsoft.com/office/drawing/2014/main" xmlns="" id="{E42A135F-13C6-4C1B-933C-60C69A11B49F}"/>
              </a:ext>
            </a:extLst>
          </p:cNvPr>
          <p:cNvSpPr>
            <a:spLocks noGrp="1"/>
          </p:cNvSpPr>
          <p:nvPr>
            <p:ph sz="half" idx="1"/>
          </p:nvPr>
        </p:nvSpPr>
        <p:spPr>
          <a:xfrm>
            <a:off x="838200" y="1825625"/>
            <a:ext cx="3719732" cy="4351338"/>
          </a:xfrm>
        </p:spPr>
        <p:txBody>
          <a:bodyPr>
            <a:normAutofit/>
          </a:bodyPr>
          <a:lstStyle/>
          <a:p>
            <a:r>
              <a:rPr lang="en-US" sz="3200" dirty="0"/>
              <a:t>Raising just </a:t>
            </a:r>
            <a:r>
              <a:rPr lang="en-US" sz="3200" b="1" u="sng" dirty="0">
                <a:solidFill>
                  <a:srgbClr val="2F6690"/>
                </a:solidFill>
              </a:rPr>
              <a:t>ONE</a:t>
            </a:r>
            <a:r>
              <a:rPr lang="en-US" sz="3200" dirty="0">
                <a:solidFill>
                  <a:srgbClr val="2F6690"/>
                </a:solidFill>
              </a:rPr>
              <a:t> </a:t>
            </a:r>
            <a:r>
              <a:rPr lang="en-US" sz="3200" dirty="0"/>
              <a:t>competency to the level of outstanding can up your overall leadership effectiveness rating from the bottom third to almost the top third.</a:t>
            </a:r>
          </a:p>
        </p:txBody>
      </p:sp>
      <p:graphicFrame>
        <p:nvGraphicFramePr>
          <p:cNvPr id="8" name="Content Placeholder 7">
            <a:extLst>
              <a:ext uri="{FF2B5EF4-FFF2-40B4-BE49-F238E27FC236}">
                <a16:creationId xmlns:a16="http://schemas.microsoft.com/office/drawing/2014/main" xmlns="" id="{1668D799-C37F-482A-9AA9-8B8754CB2DAE}"/>
              </a:ext>
            </a:extLst>
          </p:cNvPr>
          <p:cNvGraphicFramePr>
            <a:graphicFrameLocks noGrp="1"/>
          </p:cNvGraphicFramePr>
          <p:nvPr>
            <p:ph sz="half" idx="2"/>
            <p:extLst>
              <p:ext uri="{D42A27DB-BD31-4B8C-83A1-F6EECF244321}">
                <p14:modId xmlns:p14="http://schemas.microsoft.com/office/powerpoint/2010/main" val="4110056776"/>
              </p:ext>
            </p:extLst>
          </p:nvPr>
        </p:nvGraphicFramePr>
        <p:xfrm>
          <a:off x="4670475" y="1690688"/>
          <a:ext cx="6683326" cy="468197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xmlns="" id="{09C37023-39EC-4E7B-91EA-521159BC58A9}"/>
              </a:ext>
            </a:extLst>
          </p:cNvPr>
          <p:cNvSpPr txBox="1"/>
          <p:nvPr/>
        </p:nvSpPr>
        <p:spPr>
          <a:xfrm>
            <a:off x="286870" y="6370868"/>
            <a:ext cx="7315200" cy="307777"/>
          </a:xfrm>
          <a:prstGeom prst="rect">
            <a:avLst/>
          </a:prstGeom>
          <a:noFill/>
        </p:spPr>
        <p:txBody>
          <a:bodyPr wrap="square" rtlCol="0">
            <a:spAutoFit/>
          </a:bodyPr>
          <a:lstStyle/>
          <a:p>
            <a:r>
              <a:rPr lang="en-US" sz="1400" i="1" dirty="0"/>
              <a:t>Source: Harvard Business Review OnPoint, </a:t>
            </a:r>
            <a:r>
              <a:rPr lang="en-US" sz="1400" i="1" dirty="0" err="1"/>
              <a:t>Pg</a:t>
            </a:r>
            <a:r>
              <a:rPr lang="en-US" sz="1400" i="1" dirty="0"/>
              <a:t> 31. Summer 2016</a:t>
            </a:r>
          </a:p>
        </p:txBody>
      </p:sp>
    </p:spTree>
    <p:extLst>
      <p:ext uri="{BB962C8B-B14F-4D97-AF65-F5344CB8AC3E}">
        <p14:creationId xmlns:p14="http://schemas.microsoft.com/office/powerpoint/2010/main" val="1661871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9B1E556-182C-4351-9EB3-788B7984210A}"/>
              </a:ext>
            </a:extLst>
          </p:cNvPr>
          <p:cNvPicPr>
            <a:picLocks noChangeAspect="1"/>
          </p:cNvPicPr>
          <p:nvPr/>
        </p:nvPicPr>
        <p:blipFill rotWithShape="1">
          <a:blip r:embed="rId2"/>
          <a:srcRect l="11537" t="22756" r="45193" b="31478"/>
          <a:stretch/>
        </p:blipFill>
        <p:spPr>
          <a:xfrm>
            <a:off x="1622108" y="1192305"/>
            <a:ext cx="8223352" cy="4890153"/>
          </a:xfrm>
          <a:prstGeom prst="rect">
            <a:avLst/>
          </a:prstGeom>
        </p:spPr>
      </p:pic>
    </p:spTree>
    <p:extLst>
      <p:ext uri="{BB962C8B-B14F-4D97-AF65-F5344CB8AC3E}">
        <p14:creationId xmlns:p14="http://schemas.microsoft.com/office/powerpoint/2010/main" val="1644361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8830ED2-1998-47B4-8C65-63B012811F3C}"/>
              </a:ext>
            </a:extLst>
          </p:cNvPr>
          <p:cNvSpPr/>
          <p:nvPr/>
        </p:nvSpPr>
        <p:spPr>
          <a:xfrm>
            <a:off x="520505" y="1182232"/>
            <a:ext cx="11305735" cy="24442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0347DA79-355B-47F0-8AA3-7A8A0BF2FF41}"/>
              </a:ext>
            </a:extLst>
          </p:cNvPr>
          <p:cNvSpPr txBox="1"/>
          <p:nvPr/>
        </p:nvSpPr>
        <p:spPr>
          <a:xfrm>
            <a:off x="365760" y="1280978"/>
            <a:ext cx="11563643" cy="2246769"/>
          </a:xfrm>
          <a:prstGeom prst="rect">
            <a:avLst/>
          </a:prstGeom>
          <a:noFill/>
        </p:spPr>
        <p:txBody>
          <a:bodyPr wrap="square" rtlCol="0">
            <a:spAutoFit/>
          </a:bodyPr>
          <a:lstStyle/>
          <a:p>
            <a:pPr algn="ctr"/>
            <a:r>
              <a:rPr lang="en-US" sz="2800" i="1" dirty="0"/>
              <a:t>A leader needs to know </a:t>
            </a:r>
            <a:r>
              <a:rPr lang="en-US" sz="2800" i="1" dirty="0" smtClean="0"/>
              <a:t>his/her </a:t>
            </a:r>
            <a:r>
              <a:rPr lang="en-US" sz="2800" i="1" dirty="0"/>
              <a:t>strengths as a carpenter knows </a:t>
            </a:r>
            <a:r>
              <a:rPr lang="en-US" sz="2800" i="1" dirty="0" smtClean="0"/>
              <a:t>her </a:t>
            </a:r>
            <a:r>
              <a:rPr lang="en-US" sz="2800" i="1" dirty="0"/>
              <a:t>tools, or as a physician knows the instruments at </a:t>
            </a:r>
            <a:r>
              <a:rPr lang="en-US" sz="2800" i="1" dirty="0" smtClean="0"/>
              <a:t>his </a:t>
            </a:r>
            <a:r>
              <a:rPr lang="en-US" sz="2800" i="1" dirty="0"/>
              <a:t>disposal. What great leaders have in common is that each truly knows his or her strengths – and can call on the right strength at the right time. This explains why there is no definitive list of characteristics that describes all leaders. </a:t>
            </a:r>
          </a:p>
        </p:txBody>
      </p:sp>
      <p:sp>
        <p:nvSpPr>
          <p:cNvPr id="4" name="TextBox 3">
            <a:extLst>
              <a:ext uri="{FF2B5EF4-FFF2-40B4-BE49-F238E27FC236}">
                <a16:creationId xmlns:a16="http://schemas.microsoft.com/office/drawing/2014/main" xmlns="" id="{FCA03AEB-239B-4031-9BFC-91F214FEC39A}"/>
              </a:ext>
            </a:extLst>
          </p:cNvPr>
          <p:cNvSpPr txBox="1"/>
          <p:nvPr/>
        </p:nvSpPr>
        <p:spPr>
          <a:xfrm>
            <a:off x="623668" y="4264398"/>
            <a:ext cx="11305735" cy="2062103"/>
          </a:xfrm>
          <a:prstGeom prst="rect">
            <a:avLst/>
          </a:prstGeom>
          <a:noFill/>
        </p:spPr>
        <p:txBody>
          <a:bodyPr wrap="square" rtlCol="0">
            <a:spAutoFit/>
          </a:bodyPr>
          <a:lstStyle/>
          <a:p>
            <a:pPr algn="ctr"/>
            <a:r>
              <a:rPr lang="en-US" sz="3200" u="sng" dirty="0"/>
              <a:t>Reflection Exercise:</a:t>
            </a:r>
          </a:p>
          <a:p>
            <a:pPr algn="ctr"/>
            <a:r>
              <a:rPr lang="en-US" sz="3200" dirty="0"/>
              <a:t>Think about 2-3 leaders within your bank. What characteristics come to mind when you think of their leadership styles? What similarities do they have? What differences do you notice?</a:t>
            </a:r>
          </a:p>
        </p:txBody>
      </p:sp>
      <p:sp>
        <p:nvSpPr>
          <p:cNvPr id="5" name="Rectangle: Rounded Corners 4">
            <a:extLst>
              <a:ext uri="{FF2B5EF4-FFF2-40B4-BE49-F238E27FC236}">
                <a16:creationId xmlns:a16="http://schemas.microsoft.com/office/drawing/2014/main" xmlns="" id="{16061E3B-97A8-4ED6-B4B7-59514E31D21C}"/>
              </a:ext>
            </a:extLst>
          </p:cNvPr>
          <p:cNvSpPr/>
          <p:nvPr/>
        </p:nvSpPr>
        <p:spPr>
          <a:xfrm>
            <a:off x="623668" y="4127832"/>
            <a:ext cx="11305735" cy="233523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912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6936E38-190C-4FB1-AB78-DEFE91CA25B3}"/>
              </a:ext>
            </a:extLst>
          </p:cNvPr>
          <p:cNvSpPr>
            <a:spLocks noGrp="1"/>
          </p:cNvSpPr>
          <p:nvPr>
            <p:ph type="title"/>
          </p:nvPr>
        </p:nvSpPr>
        <p:spPr/>
        <p:txBody>
          <a:bodyPr/>
          <a:lstStyle/>
          <a:p>
            <a:r>
              <a:rPr lang="en-US" b="1" dirty="0">
                <a:solidFill>
                  <a:srgbClr val="2F6690"/>
                </a:solidFill>
              </a:rPr>
              <a:t>Module Objectives:</a:t>
            </a:r>
          </a:p>
        </p:txBody>
      </p:sp>
      <p:sp>
        <p:nvSpPr>
          <p:cNvPr id="5" name="Content Placeholder 4">
            <a:extLst>
              <a:ext uri="{FF2B5EF4-FFF2-40B4-BE49-F238E27FC236}">
                <a16:creationId xmlns:a16="http://schemas.microsoft.com/office/drawing/2014/main" xmlns="" id="{ED93BCDC-69B9-4123-8AB1-12A3B7362CEE}"/>
              </a:ext>
            </a:extLst>
          </p:cNvPr>
          <p:cNvSpPr>
            <a:spLocks noGrp="1"/>
          </p:cNvSpPr>
          <p:nvPr>
            <p:ph idx="1"/>
          </p:nvPr>
        </p:nvSpPr>
        <p:spPr/>
        <p:txBody>
          <a:bodyPr/>
          <a:lstStyle/>
          <a:p>
            <a:r>
              <a:rPr lang="en-US" dirty="0"/>
              <a:t>By the end of this module, you will:</a:t>
            </a:r>
          </a:p>
          <a:p>
            <a:pPr lvl="1">
              <a:buFont typeface="Wingdings" panose="05000000000000000000" pitchFamily="2" charset="2"/>
              <a:buChar char="ü"/>
            </a:pPr>
            <a:r>
              <a:rPr lang="en-US" dirty="0"/>
              <a:t>Learn the importance of developing your character as a cornerstone of your leadership.</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Understand why strengths matter and how to become a </a:t>
            </a:r>
            <a:r>
              <a:rPr lang="en-US" dirty="0" smtClean="0"/>
              <a:t>strengths-based </a:t>
            </a:r>
            <a:r>
              <a:rPr lang="en-US" dirty="0"/>
              <a:t>leader.</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Know the key habits of highly successful leaders.</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Gain insights into time management best practices and how to set priorities and effectively manage your time. </a:t>
            </a:r>
          </a:p>
          <a:p>
            <a:pPr>
              <a:buFont typeface="Wingdings" panose="05000000000000000000" pitchFamily="2" charset="2"/>
              <a:buChar char="ü"/>
            </a:pPr>
            <a:endParaRPr lang="en-US" dirty="0"/>
          </a:p>
          <a:p>
            <a:pPr>
              <a:buFont typeface="Wingdings" panose="05000000000000000000" pitchFamily="2" charset="2"/>
              <a:buChar char="ü"/>
            </a:pPr>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3203428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EBBC94-2226-4ADB-BBE2-4A67959589BD}"/>
              </a:ext>
            </a:extLst>
          </p:cNvPr>
          <p:cNvSpPr>
            <a:spLocks noGrp="1"/>
          </p:cNvSpPr>
          <p:nvPr>
            <p:ph type="title"/>
          </p:nvPr>
        </p:nvSpPr>
        <p:spPr>
          <a:xfrm>
            <a:off x="775447" y="302373"/>
            <a:ext cx="10515600" cy="1325563"/>
          </a:xfrm>
        </p:spPr>
        <p:txBody>
          <a:bodyPr/>
          <a:lstStyle/>
          <a:p>
            <a:r>
              <a:rPr lang="en-US" b="1" dirty="0">
                <a:solidFill>
                  <a:srgbClr val="2F6690"/>
                </a:solidFill>
              </a:rPr>
              <a:t>Becoming a </a:t>
            </a:r>
            <a:r>
              <a:rPr lang="en-US" b="1" dirty="0" smtClean="0">
                <a:solidFill>
                  <a:srgbClr val="2F6690"/>
                </a:solidFill>
              </a:rPr>
              <a:t>Strengths-Based </a:t>
            </a:r>
            <a:r>
              <a:rPr lang="en-US" b="1" dirty="0">
                <a:solidFill>
                  <a:srgbClr val="2F6690"/>
                </a:solidFill>
              </a:rPr>
              <a:t>Leader</a:t>
            </a:r>
          </a:p>
        </p:txBody>
      </p:sp>
      <p:sp>
        <p:nvSpPr>
          <p:cNvPr id="3" name="Content Placeholder 2">
            <a:extLst>
              <a:ext uri="{FF2B5EF4-FFF2-40B4-BE49-F238E27FC236}">
                <a16:creationId xmlns:a16="http://schemas.microsoft.com/office/drawing/2014/main" xmlns="" id="{7948EF7C-1411-437D-A206-2DCFCEC42E86}"/>
              </a:ext>
            </a:extLst>
          </p:cNvPr>
          <p:cNvSpPr>
            <a:spLocks noGrp="1"/>
          </p:cNvSpPr>
          <p:nvPr>
            <p:ph idx="1"/>
          </p:nvPr>
        </p:nvSpPr>
        <p:spPr>
          <a:xfrm>
            <a:off x="697523" y="1943906"/>
            <a:ext cx="11012919" cy="4316217"/>
          </a:xfrm>
        </p:spPr>
        <p:txBody>
          <a:bodyPr>
            <a:normAutofit/>
          </a:bodyPr>
          <a:lstStyle/>
          <a:p>
            <a:r>
              <a:rPr lang="en-US" sz="3200" dirty="0"/>
              <a:t>Leadership is a process and becoming a leader is also a process. </a:t>
            </a:r>
          </a:p>
          <a:p>
            <a:endParaRPr lang="en-US" sz="3200" dirty="0"/>
          </a:p>
          <a:p>
            <a:r>
              <a:rPr lang="en-US" sz="3200" dirty="0"/>
              <a:t>Becoming a “strengths-based leader” involves a process that begins with </a:t>
            </a:r>
            <a:r>
              <a:rPr lang="en-US" sz="3200" b="1" u="sng" dirty="0">
                <a:solidFill>
                  <a:srgbClr val="2F6690"/>
                </a:solidFill>
              </a:rPr>
              <a:t>who you are</a:t>
            </a:r>
            <a:r>
              <a:rPr lang="en-US" sz="3200" dirty="0"/>
              <a:t>, then moves to what you do.</a:t>
            </a:r>
          </a:p>
          <a:p>
            <a:endParaRPr lang="en-US" sz="3200" dirty="0"/>
          </a:p>
          <a:p>
            <a:r>
              <a:rPr lang="en-US" sz="3200" dirty="0"/>
              <a:t>What follows are a group of steps that you can take to </a:t>
            </a:r>
            <a:r>
              <a:rPr lang="en-US" sz="3200" b="1" u="sng" dirty="0">
                <a:solidFill>
                  <a:srgbClr val="2F6690"/>
                </a:solidFill>
              </a:rPr>
              <a:t>become a person who leads through strengths</a:t>
            </a:r>
            <a:r>
              <a:rPr lang="en-US" sz="3200" dirty="0">
                <a:solidFill>
                  <a:srgbClr val="2F6690"/>
                </a:solidFill>
              </a:rPr>
              <a:t>.</a:t>
            </a:r>
          </a:p>
        </p:txBody>
      </p:sp>
    </p:spTree>
    <p:extLst>
      <p:ext uri="{BB962C8B-B14F-4D97-AF65-F5344CB8AC3E}">
        <p14:creationId xmlns:p14="http://schemas.microsoft.com/office/powerpoint/2010/main" val="1822613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C914F2-D896-445B-B9B9-5411D3037F0D}"/>
              </a:ext>
            </a:extLst>
          </p:cNvPr>
          <p:cNvSpPr>
            <a:spLocks noGrp="1"/>
          </p:cNvSpPr>
          <p:nvPr>
            <p:ph type="title"/>
          </p:nvPr>
        </p:nvSpPr>
        <p:spPr/>
        <p:txBody>
          <a:bodyPr/>
          <a:lstStyle/>
          <a:p>
            <a:r>
              <a:rPr lang="en-US" b="1" dirty="0">
                <a:solidFill>
                  <a:srgbClr val="2F6690"/>
                </a:solidFill>
              </a:rPr>
              <a:t>Becoming a </a:t>
            </a:r>
            <a:r>
              <a:rPr lang="en-US" b="1" dirty="0" smtClean="0">
                <a:solidFill>
                  <a:srgbClr val="2F6690"/>
                </a:solidFill>
              </a:rPr>
              <a:t>Strengths-Based </a:t>
            </a:r>
            <a:r>
              <a:rPr lang="en-US" b="1" dirty="0">
                <a:solidFill>
                  <a:srgbClr val="2F6690"/>
                </a:solidFill>
              </a:rPr>
              <a:t>Leader</a:t>
            </a:r>
          </a:p>
        </p:txBody>
      </p:sp>
      <p:sp>
        <p:nvSpPr>
          <p:cNvPr id="3" name="Content Placeholder 2">
            <a:extLst>
              <a:ext uri="{FF2B5EF4-FFF2-40B4-BE49-F238E27FC236}">
                <a16:creationId xmlns:a16="http://schemas.microsoft.com/office/drawing/2014/main" xmlns="" id="{82315E1D-B5E8-4FDC-8529-CCFE566B187E}"/>
              </a:ext>
            </a:extLst>
          </p:cNvPr>
          <p:cNvSpPr>
            <a:spLocks noGrp="1"/>
          </p:cNvSpPr>
          <p:nvPr>
            <p:ph idx="1"/>
          </p:nvPr>
        </p:nvSpPr>
        <p:spPr>
          <a:xfrm>
            <a:off x="590843" y="1684571"/>
            <a:ext cx="11197883" cy="5154892"/>
          </a:xfrm>
        </p:spPr>
        <p:txBody>
          <a:bodyPr>
            <a:normAutofit/>
          </a:bodyPr>
          <a:lstStyle/>
          <a:p>
            <a:pPr marL="457200" indent="-457200">
              <a:buFont typeface="+mj-lt"/>
              <a:buAutoNum type="arabicPeriod"/>
            </a:pPr>
            <a:r>
              <a:rPr lang="en-US" dirty="0"/>
              <a:t>Realize that you do not need to be in a formal leadership role to provide valuable leadership</a:t>
            </a:r>
            <a:r>
              <a:rPr lang="en-US" dirty="0" smtClean="0"/>
              <a:t>.</a:t>
            </a:r>
          </a:p>
          <a:p>
            <a:pPr marL="457200" indent="-457200">
              <a:buFont typeface="+mj-lt"/>
              <a:buAutoNum type="arabicPeriod"/>
            </a:pPr>
            <a:endParaRPr lang="en-US" dirty="0" smtClean="0"/>
          </a:p>
          <a:p>
            <a:pPr marL="457200" indent="-457200">
              <a:buFont typeface="+mj-lt"/>
              <a:buAutoNum type="arabicPeriod"/>
            </a:pPr>
            <a:r>
              <a:rPr lang="en-US" dirty="0" smtClean="0"/>
              <a:t>Lead </a:t>
            </a:r>
            <a:r>
              <a:rPr lang="en-US" dirty="0"/>
              <a:t>with your strengths as you work in groups to help </a:t>
            </a:r>
            <a:r>
              <a:rPr lang="en-US" dirty="0" smtClean="0"/>
              <a:t>accomplish </a:t>
            </a:r>
            <a:r>
              <a:rPr lang="en-US" dirty="0"/>
              <a:t>your goals and their goals.</a:t>
            </a:r>
          </a:p>
          <a:p>
            <a:pPr marL="457200" indent="-457200">
              <a:buFont typeface="+mj-lt"/>
              <a:buAutoNum type="arabicPeriod"/>
            </a:pPr>
            <a:endParaRPr lang="en-US" dirty="0"/>
          </a:p>
          <a:p>
            <a:pPr marL="457200" indent="-457200">
              <a:buFont typeface="+mj-lt"/>
              <a:buAutoNum type="arabicPeriod"/>
            </a:pPr>
            <a:r>
              <a:rPr lang="en-US" dirty="0"/>
              <a:t>Identify your specific strengths in leadership.</a:t>
            </a:r>
          </a:p>
          <a:p>
            <a:pPr marL="457200" indent="-457200">
              <a:buFont typeface="+mj-lt"/>
              <a:buAutoNum type="arabicPeriod"/>
            </a:pPr>
            <a:endParaRPr lang="en-US" dirty="0"/>
          </a:p>
          <a:p>
            <a:pPr marL="457200" indent="-457200">
              <a:buFont typeface="+mj-lt"/>
              <a:buAutoNum type="arabicPeriod"/>
            </a:pPr>
            <a:r>
              <a:rPr lang="en-US" dirty="0"/>
              <a:t>Assume leadership roles that utilize or compliment your strengths or talents.</a:t>
            </a:r>
          </a:p>
          <a:p>
            <a:pPr marL="457200" indent="-457200">
              <a:buFont typeface="+mj-lt"/>
              <a:buAutoNum type="arabicPeriod"/>
            </a:pPr>
            <a:endParaRPr lang="en-US" sz="2400" dirty="0"/>
          </a:p>
        </p:txBody>
      </p:sp>
      <p:sp>
        <p:nvSpPr>
          <p:cNvPr id="4" name="Rectangle 3">
            <a:extLst>
              <a:ext uri="{FF2B5EF4-FFF2-40B4-BE49-F238E27FC236}">
                <a16:creationId xmlns:a16="http://schemas.microsoft.com/office/drawing/2014/main" xmlns="" id="{7544973E-3C5C-4F6D-A53C-B978D5BAC4BD}"/>
              </a:ext>
            </a:extLst>
          </p:cNvPr>
          <p:cNvSpPr/>
          <p:nvPr/>
        </p:nvSpPr>
        <p:spPr>
          <a:xfrm>
            <a:off x="323557" y="1470991"/>
            <a:ext cx="11465169" cy="515489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09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FE8AAF-813A-4AEC-A369-4E840A0E239B}"/>
              </a:ext>
            </a:extLst>
          </p:cNvPr>
          <p:cNvSpPr>
            <a:spLocks noGrp="1"/>
          </p:cNvSpPr>
          <p:nvPr>
            <p:ph type="title"/>
          </p:nvPr>
        </p:nvSpPr>
        <p:spPr/>
        <p:txBody>
          <a:bodyPr/>
          <a:lstStyle/>
          <a:p>
            <a:r>
              <a:rPr lang="en-US" b="1" dirty="0">
                <a:solidFill>
                  <a:srgbClr val="2F6690"/>
                </a:solidFill>
              </a:rPr>
              <a:t>Becoming a </a:t>
            </a:r>
            <a:r>
              <a:rPr lang="en-US" b="1" dirty="0" smtClean="0">
                <a:solidFill>
                  <a:srgbClr val="2F6690"/>
                </a:solidFill>
              </a:rPr>
              <a:t>Strengths-Based </a:t>
            </a:r>
            <a:r>
              <a:rPr lang="en-US" b="1" dirty="0">
                <a:solidFill>
                  <a:srgbClr val="2F6690"/>
                </a:solidFill>
              </a:rPr>
              <a:t>Leader</a:t>
            </a:r>
          </a:p>
        </p:txBody>
      </p:sp>
      <p:sp>
        <p:nvSpPr>
          <p:cNvPr id="3" name="Content Placeholder 2">
            <a:extLst>
              <a:ext uri="{FF2B5EF4-FFF2-40B4-BE49-F238E27FC236}">
                <a16:creationId xmlns:a16="http://schemas.microsoft.com/office/drawing/2014/main" xmlns="" id="{A5AB6B92-FA1C-4717-B966-06460B6F1B37}"/>
              </a:ext>
            </a:extLst>
          </p:cNvPr>
          <p:cNvSpPr>
            <a:spLocks noGrp="1"/>
          </p:cNvSpPr>
          <p:nvPr>
            <p:ph idx="1"/>
          </p:nvPr>
        </p:nvSpPr>
        <p:spPr>
          <a:xfrm>
            <a:off x="635130" y="1690688"/>
            <a:ext cx="11139529" cy="5300870"/>
          </a:xfrm>
        </p:spPr>
        <p:txBody>
          <a:bodyPr>
            <a:normAutofit/>
          </a:bodyPr>
          <a:lstStyle/>
          <a:p>
            <a:pPr marL="514350" indent="-514350">
              <a:buFont typeface="+mj-lt"/>
              <a:buAutoNum type="arabicPeriod" startAt="5"/>
            </a:pPr>
            <a:r>
              <a:rPr lang="en-US" dirty="0"/>
              <a:t>Pay close attention to others in the bank and allow them to use their talents and strengths.</a:t>
            </a:r>
          </a:p>
          <a:p>
            <a:pPr marL="514350" indent="-514350">
              <a:buFont typeface="+mj-lt"/>
              <a:buAutoNum type="arabicPeriod" startAt="5"/>
            </a:pPr>
            <a:endParaRPr lang="en-US" dirty="0"/>
          </a:p>
          <a:p>
            <a:pPr marL="514350" indent="-514350">
              <a:buFont typeface="+mj-lt"/>
              <a:buAutoNum type="arabicPeriod" startAt="5"/>
            </a:pPr>
            <a:r>
              <a:rPr lang="en-US" dirty="0"/>
              <a:t>Encourage others in the bank by helping them to see the positive contributions they are making as they use their strengths productively.</a:t>
            </a:r>
          </a:p>
          <a:p>
            <a:pPr marL="514350" indent="-514350">
              <a:buFont typeface="+mj-lt"/>
              <a:buAutoNum type="arabicPeriod" startAt="5"/>
            </a:pPr>
            <a:endParaRPr lang="en-US" dirty="0"/>
          </a:p>
          <a:p>
            <a:pPr marL="514350" indent="-514350">
              <a:buFont typeface="+mj-lt"/>
              <a:buAutoNum type="arabicPeriod" startAt="5"/>
            </a:pPr>
            <a:r>
              <a:rPr lang="en-US" dirty="0"/>
              <a:t>Create opportunities for others to develop and apply strengths.</a:t>
            </a:r>
          </a:p>
          <a:p>
            <a:pPr marL="514350" indent="-514350">
              <a:buFont typeface="+mj-lt"/>
              <a:buAutoNum type="arabicPeriod" startAt="5"/>
            </a:pPr>
            <a:endParaRPr lang="en-US" dirty="0"/>
          </a:p>
          <a:p>
            <a:pPr marL="514350" indent="-514350">
              <a:buFont typeface="+mj-lt"/>
              <a:buAutoNum type="arabicPeriod" startAt="5"/>
            </a:pPr>
            <a:r>
              <a:rPr lang="en-US" dirty="0"/>
              <a:t>Become clear about your personal goals and help others focus on the goals they want to accomplish.</a:t>
            </a:r>
          </a:p>
        </p:txBody>
      </p:sp>
      <p:sp>
        <p:nvSpPr>
          <p:cNvPr id="4" name="Rectangle 3">
            <a:extLst>
              <a:ext uri="{FF2B5EF4-FFF2-40B4-BE49-F238E27FC236}">
                <a16:creationId xmlns:a16="http://schemas.microsoft.com/office/drawing/2014/main" xmlns="" id="{B0A729D6-5E38-4E39-A03B-DC29D4590D93}"/>
              </a:ext>
            </a:extLst>
          </p:cNvPr>
          <p:cNvSpPr/>
          <p:nvPr/>
        </p:nvSpPr>
        <p:spPr>
          <a:xfrm>
            <a:off x="520505" y="1589649"/>
            <a:ext cx="11240086" cy="505030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586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FE8AAF-813A-4AEC-A369-4E840A0E239B}"/>
              </a:ext>
            </a:extLst>
          </p:cNvPr>
          <p:cNvSpPr>
            <a:spLocks noGrp="1"/>
          </p:cNvSpPr>
          <p:nvPr>
            <p:ph type="title"/>
          </p:nvPr>
        </p:nvSpPr>
        <p:spPr/>
        <p:txBody>
          <a:bodyPr/>
          <a:lstStyle/>
          <a:p>
            <a:r>
              <a:rPr lang="en-US" b="1" dirty="0">
                <a:solidFill>
                  <a:srgbClr val="2F6690"/>
                </a:solidFill>
              </a:rPr>
              <a:t>Becoming a </a:t>
            </a:r>
            <a:r>
              <a:rPr lang="en-US" b="1" dirty="0" smtClean="0">
                <a:solidFill>
                  <a:srgbClr val="2F6690"/>
                </a:solidFill>
              </a:rPr>
              <a:t>Strengths-Based </a:t>
            </a:r>
            <a:r>
              <a:rPr lang="en-US" b="1" dirty="0">
                <a:solidFill>
                  <a:srgbClr val="2F6690"/>
                </a:solidFill>
              </a:rPr>
              <a:t>Leader</a:t>
            </a:r>
          </a:p>
        </p:txBody>
      </p:sp>
      <p:sp>
        <p:nvSpPr>
          <p:cNvPr id="3" name="Content Placeholder 2">
            <a:extLst>
              <a:ext uri="{FF2B5EF4-FFF2-40B4-BE49-F238E27FC236}">
                <a16:creationId xmlns:a16="http://schemas.microsoft.com/office/drawing/2014/main" xmlns="" id="{A5AB6B92-FA1C-4717-B966-06460B6F1B37}"/>
              </a:ext>
            </a:extLst>
          </p:cNvPr>
          <p:cNvSpPr>
            <a:spLocks noGrp="1"/>
          </p:cNvSpPr>
          <p:nvPr>
            <p:ph idx="1"/>
          </p:nvPr>
        </p:nvSpPr>
        <p:spPr>
          <a:xfrm>
            <a:off x="709115" y="1690688"/>
            <a:ext cx="11139529" cy="5300870"/>
          </a:xfrm>
        </p:spPr>
        <p:txBody>
          <a:bodyPr>
            <a:normAutofit/>
          </a:bodyPr>
          <a:lstStyle/>
          <a:p>
            <a:pPr marL="514350" indent="-514350">
              <a:buFont typeface="+mj-lt"/>
              <a:buAutoNum type="arabicPeriod" startAt="9"/>
            </a:pPr>
            <a:r>
              <a:rPr lang="en-US" dirty="0"/>
              <a:t>Bring people </a:t>
            </a:r>
            <a:r>
              <a:rPr lang="en-US" dirty="0" smtClean="0"/>
              <a:t>together </a:t>
            </a:r>
            <a:r>
              <a:rPr lang="en-US" dirty="0"/>
              <a:t>and form a </a:t>
            </a:r>
            <a:r>
              <a:rPr lang="en-US" dirty="0" smtClean="0"/>
              <a:t>team-based culture upon </a:t>
            </a:r>
            <a:r>
              <a:rPr lang="en-US" dirty="0"/>
              <a:t>understanding and affirming their talents and strengths.</a:t>
            </a:r>
          </a:p>
          <a:p>
            <a:pPr marL="514350" indent="-514350">
              <a:buFont typeface="+mj-lt"/>
              <a:buAutoNum type="arabicPeriod" startAt="9"/>
            </a:pPr>
            <a:endParaRPr lang="en-US" dirty="0"/>
          </a:p>
          <a:p>
            <a:pPr marL="514350" indent="-514350">
              <a:buFont typeface="+mj-lt"/>
              <a:buAutoNum type="arabicPeriod" startAt="9"/>
            </a:pPr>
            <a:r>
              <a:rPr lang="en-US" dirty="0"/>
              <a:t>Hold yourself accountable to two standards in evaluating your leadership ability:</a:t>
            </a:r>
          </a:p>
          <a:p>
            <a:pPr marL="514350" indent="-514350">
              <a:buFont typeface="+mj-lt"/>
              <a:buAutoNum type="arabicPeriod" startAt="9"/>
            </a:pPr>
            <a:endParaRPr lang="en-US" dirty="0"/>
          </a:p>
          <a:p>
            <a:pPr lvl="1">
              <a:buAutoNum type="alphaLcParenR"/>
            </a:pPr>
            <a:r>
              <a:rPr lang="en-US" i="1" dirty="0">
                <a:solidFill>
                  <a:srgbClr val="2F6690"/>
                </a:solidFill>
              </a:rPr>
              <a:t> The capacity to pull people together based on their strengths to get an important job done.</a:t>
            </a:r>
          </a:p>
          <a:p>
            <a:pPr lvl="1">
              <a:buAutoNum type="alphaLcParenR"/>
            </a:pPr>
            <a:endParaRPr lang="en-US" i="1" dirty="0">
              <a:solidFill>
                <a:srgbClr val="2F6690"/>
              </a:solidFill>
            </a:endParaRPr>
          </a:p>
          <a:p>
            <a:pPr marL="457200" lvl="1" indent="0">
              <a:buNone/>
            </a:pPr>
            <a:r>
              <a:rPr lang="en-US" i="1" dirty="0">
                <a:solidFill>
                  <a:srgbClr val="2F6690"/>
                </a:solidFill>
              </a:rPr>
              <a:t>b) The growth and development of your followers.</a:t>
            </a:r>
          </a:p>
        </p:txBody>
      </p:sp>
      <p:sp>
        <p:nvSpPr>
          <p:cNvPr id="4" name="Rectangle 3">
            <a:extLst>
              <a:ext uri="{FF2B5EF4-FFF2-40B4-BE49-F238E27FC236}">
                <a16:creationId xmlns:a16="http://schemas.microsoft.com/office/drawing/2014/main" xmlns="" id="{9AAF34A7-880A-42A0-BF64-D69B2C8DC9F3}"/>
              </a:ext>
            </a:extLst>
          </p:cNvPr>
          <p:cNvSpPr/>
          <p:nvPr/>
        </p:nvSpPr>
        <p:spPr>
          <a:xfrm>
            <a:off x="647114" y="1690689"/>
            <a:ext cx="11015003" cy="496333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788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1C424C5-5FDC-4922-8BD2-4578EB0EBF90}"/>
              </a:ext>
            </a:extLst>
          </p:cNvPr>
          <p:cNvPicPr>
            <a:picLocks noChangeAspect="1"/>
          </p:cNvPicPr>
          <p:nvPr/>
        </p:nvPicPr>
        <p:blipFill rotWithShape="1">
          <a:blip r:embed="rId2"/>
          <a:srcRect l="14538" t="10442" r="40115" b="8287"/>
          <a:stretch/>
        </p:blipFill>
        <p:spPr>
          <a:xfrm>
            <a:off x="2725271" y="591671"/>
            <a:ext cx="5594350" cy="563705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75769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0B5504-69B4-413E-A8FD-844B327254E7}"/>
              </a:ext>
            </a:extLst>
          </p:cNvPr>
          <p:cNvSpPr>
            <a:spLocks noGrp="1"/>
          </p:cNvSpPr>
          <p:nvPr>
            <p:ph type="title"/>
          </p:nvPr>
        </p:nvSpPr>
        <p:spPr>
          <a:xfrm>
            <a:off x="1021080" y="1897539"/>
            <a:ext cx="10515600" cy="1325563"/>
          </a:xfrm>
        </p:spPr>
        <p:txBody>
          <a:bodyPr/>
          <a:lstStyle/>
          <a:p>
            <a:r>
              <a:rPr lang="en-US" dirty="0">
                <a:solidFill>
                  <a:srgbClr val="2F6690"/>
                </a:solidFill>
              </a:rPr>
              <a:t>Habit #1: Set up a daily routine and system.</a:t>
            </a:r>
          </a:p>
        </p:txBody>
      </p:sp>
      <p:sp>
        <p:nvSpPr>
          <p:cNvPr id="4" name="TextBox 3">
            <a:extLst>
              <a:ext uri="{FF2B5EF4-FFF2-40B4-BE49-F238E27FC236}">
                <a16:creationId xmlns:a16="http://schemas.microsoft.com/office/drawing/2014/main" xmlns="" id="{166E4FD3-D9B7-4027-8B25-211E1766A516}"/>
              </a:ext>
            </a:extLst>
          </p:cNvPr>
          <p:cNvSpPr txBox="1"/>
          <p:nvPr/>
        </p:nvSpPr>
        <p:spPr>
          <a:xfrm>
            <a:off x="2855741" y="4249003"/>
            <a:ext cx="7652824" cy="523220"/>
          </a:xfrm>
          <a:prstGeom prst="rect">
            <a:avLst/>
          </a:prstGeom>
          <a:noFill/>
        </p:spPr>
        <p:txBody>
          <a:bodyPr wrap="square" rtlCol="0">
            <a:spAutoFit/>
          </a:bodyPr>
          <a:lstStyle/>
          <a:p>
            <a:r>
              <a:rPr lang="en-US" sz="2800" dirty="0" err="1"/>
              <a:t>NextGen</a:t>
            </a:r>
            <a:r>
              <a:rPr lang="en-US" sz="2800" dirty="0"/>
              <a:t> Leader Tip: </a:t>
            </a:r>
            <a:r>
              <a:rPr lang="en-US" sz="2800" b="1" dirty="0"/>
              <a:t>Begin with the end in mind.</a:t>
            </a:r>
          </a:p>
        </p:txBody>
      </p:sp>
      <p:sp>
        <p:nvSpPr>
          <p:cNvPr id="5" name="Isosceles Triangle 4">
            <a:extLst>
              <a:ext uri="{FF2B5EF4-FFF2-40B4-BE49-F238E27FC236}">
                <a16:creationId xmlns:a16="http://schemas.microsoft.com/office/drawing/2014/main" xmlns="" id="{298AC08A-32DD-4D63-84BE-5D758295967A}"/>
              </a:ext>
            </a:extLst>
          </p:cNvPr>
          <p:cNvSpPr/>
          <p:nvPr/>
        </p:nvSpPr>
        <p:spPr>
          <a:xfrm rot="5400000">
            <a:off x="1046871" y="3886359"/>
            <a:ext cx="1582615" cy="12485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9D3A1EA-5122-4B71-8916-8A1ADF4E6830}"/>
              </a:ext>
            </a:extLst>
          </p:cNvPr>
          <p:cNvSpPr txBox="1"/>
          <p:nvPr/>
        </p:nvSpPr>
        <p:spPr>
          <a:xfrm>
            <a:off x="1213924" y="547600"/>
            <a:ext cx="9646334" cy="461665"/>
          </a:xfrm>
          <a:prstGeom prst="rect">
            <a:avLst/>
          </a:prstGeom>
          <a:noFill/>
        </p:spPr>
        <p:txBody>
          <a:bodyPr wrap="square" rtlCol="0">
            <a:spAutoFit/>
          </a:bodyPr>
          <a:lstStyle/>
          <a:p>
            <a:pPr algn="ctr"/>
            <a:r>
              <a:rPr lang="en-US" sz="2400" b="1" dirty="0"/>
              <a:t>“Nothing it worth more than this day.” </a:t>
            </a:r>
            <a:r>
              <a:rPr lang="en-US" sz="2400" dirty="0"/>
              <a:t>- Goethe</a:t>
            </a:r>
          </a:p>
        </p:txBody>
      </p:sp>
    </p:spTree>
    <p:extLst>
      <p:ext uri="{BB962C8B-B14F-4D97-AF65-F5344CB8AC3E}">
        <p14:creationId xmlns:p14="http://schemas.microsoft.com/office/powerpoint/2010/main" val="2298289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0B5504-69B4-413E-A8FD-844B327254E7}"/>
              </a:ext>
            </a:extLst>
          </p:cNvPr>
          <p:cNvSpPr>
            <a:spLocks noGrp="1"/>
          </p:cNvSpPr>
          <p:nvPr>
            <p:ph type="title"/>
          </p:nvPr>
        </p:nvSpPr>
        <p:spPr>
          <a:xfrm>
            <a:off x="635598" y="1906503"/>
            <a:ext cx="10946802" cy="1325563"/>
          </a:xfrm>
        </p:spPr>
        <p:txBody>
          <a:bodyPr/>
          <a:lstStyle/>
          <a:p>
            <a:r>
              <a:rPr lang="en-US" dirty="0">
                <a:solidFill>
                  <a:srgbClr val="2F6690"/>
                </a:solidFill>
              </a:rPr>
              <a:t>Habit #2: Overdelivering makes you stand out.</a:t>
            </a:r>
          </a:p>
        </p:txBody>
      </p:sp>
      <p:sp>
        <p:nvSpPr>
          <p:cNvPr id="4" name="TextBox 3">
            <a:extLst>
              <a:ext uri="{FF2B5EF4-FFF2-40B4-BE49-F238E27FC236}">
                <a16:creationId xmlns:a16="http://schemas.microsoft.com/office/drawing/2014/main" xmlns="" id="{166E4FD3-D9B7-4027-8B25-211E1766A516}"/>
              </a:ext>
            </a:extLst>
          </p:cNvPr>
          <p:cNvSpPr txBox="1"/>
          <p:nvPr/>
        </p:nvSpPr>
        <p:spPr>
          <a:xfrm>
            <a:off x="2855740" y="4249003"/>
            <a:ext cx="8862647" cy="523220"/>
          </a:xfrm>
          <a:prstGeom prst="rect">
            <a:avLst/>
          </a:prstGeom>
          <a:noFill/>
        </p:spPr>
        <p:txBody>
          <a:bodyPr wrap="square" rtlCol="0">
            <a:spAutoFit/>
          </a:bodyPr>
          <a:lstStyle/>
          <a:p>
            <a:r>
              <a:rPr lang="en-US" sz="2800" dirty="0" err="1"/>
              <a:t>NextGen</a:t>
            </a:r>
            <a:r>
              <a:rPr lang="en-US" sz="2800" dirty="0"/>
              <a:t> Leader Tip: When you’ve done enough, do more</a:t>
            </a:r>
            <a:r>
              <a:rPr lang="en-US" sz="2800" b="1" dirty="0"/>
              <a:t>.</a:t>
            </a:r>
          </a:p>
        </p:txBody>
      </p:sp>
      <p:sp>
        <p:nvSpPr>
          <p:cNvPr id="5" name="Isosceles Triangle 4">
            <a:extLst>
              <a:ext uri="{FF2B5EF4-FFF2-40B4-BE49-F238E27FC236}">
                <a16:creationId xmlns:a16="http://schemas.microsoft.com/office/drawing/2014/main" xmlns="" id="{298AC08A-32DD-4D63-84BE-5D758295967A}"/>
              </a:ext>
            </a:extLst>
          </p:cNvPr>
          <p:cNvSpPr/>
          <p:nvPr/>
        </p:nvSpPr>
        <p:spPr>
          <a:xfrm rot="5400000">
            <a:off x="1046871" y="3886359"/>
            <a:ext cx="1582615" cy="12485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560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0B5504-69B4-413E-A8FD-844B327254E7}"/>
              </a:ext>
            </a:extLst>
          </p:cNvPr>
          <p:cNvSpPr>
            <a:spLocks noGrp="1"/>
          </p:cNvSpPr>
          <p:nvPr>
            <p:ph type="title"/>
          </p:nvPr>
        </p:nvSpPr>
        <p:spPr>
          <a:xfrm>
            <a:off x="1039009" y="1467233"/>
            <a:ext cx="10515600" cy="1325563"/>
          </a:xfrm>
        </p:spPr>
        <p:txBody>
          <a:bodyPr/>
          <a:lstStyle/>
          <a:p>
            <a:r>
              <a:rPr lang="en-US" dirty="0">
                <a:solidFill>
                  <a:srgbClr val="2F6690"/>
                </a:solidFill>
              </a:rPr>
              <a:t>Habit #3: Make your time count.</a:t>
            </a:r>
          </a:p>
        </p:txBody>
      </p:sp>
      <p:sp>
        <p:nvSpPr>
          <p:cNvPr id="4" name="TextBox 3">
            <a:extLst>
              <a:ext uri="{FF2B5EF4-FFF2-40B4-BE49-F238E27FC236}">
                <a16:creationId xmlns:a16="http://schemas.microsoft.com/office/drawing/2014/main" xmlns="" id="{166E4FD3-D9B7-4027-8B25-211E1766A516}"/>
              </a:ext>
            </a:extLst>
          </p:cNvPr>
          <p:cNvSpPr txBox="1"/>
          <p:nvPr/>
        </p:nvSpPr>
        <p:spPr>
          <a:xfrm>
            <a:off x="2855740" y="4249003"/>
            <a:ext cx="9336260" cy="1384995"/>
          </a:xfrm>
          <a:prstGeom prst="rect">
            <a:avLst/>
          </a:prstGeom>
          <a:noFill/>
        </p:spPr>
        <p:txBody>
          <a:bodyPr wrap="square" rtlCol="0">
            <a:spAutoFit/>
          </a:bodyPr>
          <a:lstStyle/>
          <a:p>
            <a:r>
              <a:rPr lang="en-US" sz="2800" dirty="0" err="1"/>
              <a:t>NextGen</a:t>
            </a:r>
            <a:r>
              <a:rPr lang="en-US" sz="2800" dirty="0"/>
              <a:t> Leader Tip: Want to know what your priorities are? </a:t>
            </a:r>
            <a:r>
              <a:rPr lang="en-US" sz="2800" b="1" u="sng" dirty="0"/>
              <a:t>Conduct a Time Audit and Complete the Time-Waster Assessment Scale</a:t>
            </a:r>
            <a:r>
              <a:rPr lang="en-US" sz="2800" b="1" dirty="0"/>
              <a:t>. </a:t>
            </a:r>
          </a:p>
        </p:txBody>
      </p:sp>
      <p:sp>
        <p:nvSpPr>
          <p:cNvPr id="5" name="Isosceles Triangle 4">
            <a:extLst>
              <a:ext uri="{FF2B5EF4-FFF2-40B4-BE49-F238E27FC236}">
                <a16:creationId xmlns:a16="http://schemas.microsoft.com/office/drawing/2014/main" xmlns="" id="{298AC08A-32DD-4D63-84BE-5D758295967A}"/>
              </a:ext>
            </a:extLst>
          </p:cNvPr>
          <p:cNvSpPr/>
          <p:nvPr/>
        </p:nvSpPr>
        <p:spPr>
          <a:xfrm rot="5400000">
            <a:off x="1046871" y="3886359"/>
            <a:ext cx="1582615" cy="12485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801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186D91-A825-414B-B6B9-C83478434CFB}"/>
              </a:ext>
            </a:extLst>
          </p:cNvPr>
          <p:cNvPicPr>
            <a:picLocks noChangeAspect="1"/>
          </p:cNvPicPr>
          <p:nvPr/>
        </p:nvPicPr>
        <p:blipFill rotWithShape="1">
          <a:blip r:embed="rId3"/>
          <a:srcRect l="18461" t="25424" r="42655" b="15264"/>
          <a:stretch/>
        </p:blipFill>
        <p:spPr>
          <a:xfrm>
            <a:off x="2396715" y="182881"/>
            <a:ext cx="7185035" cy="6161648"/>
          </a:xfrm>
          <a:prstGeom prst="rect">
            <a:avLst/>
          </a:prstGeom>
        </p:spPr>
      </p:pic>
      <p:sp>
        <p:nvSpPr>
          <p:cNvPr id="5" name="TextBox 4">
            <a:extLst>
              <a:ext uri="{FF2B5EF4-FFF2-40B4-BE49-F238E27FC236}">
                <a16:creationId xmlns:a16="http://schemas.microsoft.com/office/drawing/2014/main" xmlns="" id="{6267BAA3-D507-44C1-B5A7-15E573A95EBD}"/>
              </a:ext>
            </a:extLst>
          </p:cNvPr>
          <p:cNvSpPr txBox="1"/>
          <p:nvPr/>
        </p:nvSpPr>
        <p:spPr>
          <a:xfrm>
            <a:off x="0" y="6485206"/>
            <a:ext cx="10339754" cy="276999"/>
          </a:xfrm>
          <a:prstGeom prst="rect">
            <a:avLst/>
          </a:prstGeom>
          <a:noFill/>
        </p:spPr>
        <p:txBody>
          <a:bodyPr wrap="square" rtlCol="0">
            <a:spAutoFit/>
          </a:bodyPr>
          <a:lstStyle/>
          <a:p>
            <a:r>
              <a:rPr lang="en-US" sz="1200" dirty="0"/>
              <a:t>Source: https://www.cbsnews.com/pictures/60-minutes-favorite-new-yorker-cartoons/3/</a:t>
            </a:r>
          </a:p>
        </p:txBody>
      </p:sp>
    </p:spTree>
    <p:extLst>
      <p:ext uri="{BB962C8B-B14F-4D97-AF65-F5344CB8AC3E}">
        <p14:creationId xmlns:p14="http://schemas.microsoft.com/office/powerpoint/2010/main" val="3107465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1763DF-60C1-4650-A338-E8A25972732C}"/>
              </a:ext>
            </a:extLst>
          </p:cNvPr>
          <p:cNvSpPr>
            <a:spLocks noGrp="1"/>
          </p:cNvSpPr>
          <p:nvPr>
            <p:ph type="title"/>
          </p:nvPr>
        </p:nvSpPr>
        <p:spPr/>
        <p:txBody>
          <a:bodyPr/>
          <a:lstStyle/>
          <a:p>
            <a:r>
              <a:rPr lang="en-US" b="1" dirty="0">
                <a:solidFill>
                  <a:srgbClr val="2F6690"/>
                </a:solidFill>
              </a:rPr>
              <a:t>Time and Timing</a:t>
            </a:r>
          </a:p>
        </p:txBody>
      </p:sp>
      <p:sp>
        <p:nvSpPr>
          <p:cNvPr id="3" name="Content Placeholder 2">
            <a:extLst>
              <a:ext uri="{FF2B5EF4-FFF2-40B4-BE49-F238E27FC236}">
                <a16:creationId xmlns:a16="http://schemas.microsoft.com/office/drawing/2014/main" xmlns="" id="{79480650-4B59-464D-8412-85F0A28BE517}"/>
              </a:ext>
            </a:extLst>
          </p:cNvPr>
          <p:cNvSpPr>
            <a:spLocks noGrp="1"/>
          </p:cNvSpPr>
          <p:nvPr>
            <p:ph idx="1"/>
          </p:nvPr>
        </p:nvSpPr>
        <p:spPr>
          <a:xfrm>
            <a:off x="784860" y="1594143"/>
            <a:ext cx="10622280" cy="4898732"/>
          </a:xfrm>
        </p:spPr>
        <p:txBody>
          <a:bodyPr>
            <a:normAutofit fontScale="92500" lnSpcReduction="20000"/>
          </a:bodyPr>
          <a:lstStyle/>
          <a:p>
            <a:pPr>
              <a:lnSpc>
                <a:spcPct val="150000"/>
              </a:lnSpc>
              <a:spcAft>
                <a:spcPts val="1200"/>
              </a:spcAft>
            </a:pPr>
            <a:r>
              <a:rPr lang="en-US" dirty="0"/>
              <a:t>“Time is an equal opportunity employer. Each human being has exactly the same number of hours and minutes every day. Rich people can’t buy more hours. Scientists can’t invent new minutes. And you can’t save time to spend it on another day. Even so, time is amazingly fair and forgiving. No matter how much time you’ve wasted in the past, you still have an entire tomorrow. Success depends upon using it wisely by planning and setting priorities. The fact  is, time it worth more than money, and by killing time, we are killing our own chances for success.” </a:t>
            </a:r>
            <a:r>
              <a:rPr lang="en-US" sz="3200" dirty="0"/>
              <a:t>– </a:t>
            </a:r>
            <a:r>
              <a:rPr lang="en-US" sz="2600" dirty="0">
                <a:solidFill>
                  <a:srgbClr val="2F6690"/>
                </a:solidFill>
              </a:rPr>
              <a:t>Dennis </a:t>
            </a:r>
            <a:r>
              <a:rPr lang="en-US" sz="2600" dirty="0" err="1">
                <a:solidFill>
                  <a:srgbClr val="2F6690"/>
                </a:solidFill>
              </a:rPr>
              <a:t>Waitley</a:t>
            </a:r>
            <a:r>
              <a:rPr lang="en-US" sz="2600" dirty="0">
                <a:solidFill>
                  <a:srgbClr val="2F6690"/>
                </a:solidFill>
              </a:rPr>
              <a:t>, </a:t>
            </a:r>
            <a:r>
              <a:rPr lang="en-US" sz="2600" i="1" dirty="0">
                <a:solidFill>
                  <a:srgbClr val="2F6690"/>
                </a:solidFill>
              </a:rPr>
              <a:t>The Joy of Working</a:t>
            </a:r>
            <a:endParaRPr lang="en-US" sz="2600" dirty="0">
              <a:solidFill>
                <a:srgbClr val="2F6690"/>
              </a:solidFill>
            </a:endParaRPr>
          </a:p>
        </p:txBody>
      </p:sp>
    </p:spTree>
    <p:extLst>
      <p:ext uri="{BB962C8B-B14F-4D97-AF65-F5344CB8AC3E}">
        <p14:creationId xmlns:p14="http://schemas.microsoft.com/office/powerpoint/2010/main" val="385084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0252D-2B56-477B-94D1-011F6B04836E}"/>
              </a:ext>
            </a:extLst>
          </p:cNvPr>
          <p:cNvSpPr>
            <a:spLocks noGrp="1"/>
          </p:cNvSpPr>
          <p:nvPr>
            <p:ph type="title"/>
          </p:nvPr>
        </p:nvSpPr>
        <p:spPr/>
        <p:txBody>
          <a:bodyPr/>
          <a:lstStyle/>
          <a:p>
            <a:r>
              <a:rPr lang="en-US" b="1" dirty="0">
                <a:solidFill>
                  <a:srgbClr val="2F6690"/>
                </a:solidFill>
              </a:rPr>
              <a:t>Agenda</a:t>
            </a:r>
          </a:p>
        </p:txBody>
      </p:sp>
      <p:sp>
        <p:nvSpPr>
          <p:cNvPr id="3" name="Content Placeholder 2">
            <a:extLst>
              <a:ext uri="{FF2B5EF4-FFF2-40B4-BE49-F238E27FC236}">
                <a16:creationId xmlns:a16="http://schemas.microsoft.com/office/drawing/2014/main" xmlns="" id="{C1B3F76A-1B92-404F-BA38-25DA5ADF8299}"/>
              </a:ext>
            </a:extLst>
          </p:cNvPr>
          <p:cNvSpPr>
            <a:spLocks noGrp="1"/>
          </p:cNvSpPr>
          <p:nvPr>
            <p:ph idx="1"/>
          </p:nvPr>
        </p:nvSpPr>
        <p:spPr>
          <a:xfrm>
            <a:off x="705678" y="1507573"/>
            <a:ext cx="11195590" cy="4667250"/>
          </a:xfrm>
        </p:spPr>
        <p:txBody>
          <a:bodyPr>
            <a:normAutofit lnSpcReduction="10000"/>
          </a:bodyPr>
          <a:lstStyle/>
          <a:p>
            <a:r>
              <a:rPr lang="en-US" dirty="0"/>
              <a:t>Character as a foundation for effective leadership.</a:t>
            </a:r>
          </a:p>
          <a:p>
            <a:endParaRPr lang="en-US" dirty="0"/>
          </a:p>
          <a:p>
            <a:r>
              <a:rPr lang="en-US" dirty="0"/>
              <a:t>Understanding the value of strengths and why it matters for banks and for your effectiveness as a leader.</a:t>
            </a:r>
          </a:p>
          <a:p>
            <a:endParaRPr lang="en-US" dirty="0"/>
          </a:p>
          <a:p>
            <a:r>
              <a:rPr lang="en-US" dirty="0"/>
              <a:t>Ways you can become a </a:t>
            </a:r>
            <a:r>
              <a:rPr lang="en-US" dirty="0" smtClean="0"/>
              <a:t>Strengths-Based </a:t>
            </a:r>
            <a:r>
              <a:rPr lang="en-US" dirty="0"/>
              <a:t>Leader.</a:t>
            </a:r>
          </a:p>
          <a:p>
            <a:endParaRPr lang="en-US" dirty="0"/>
          </a:p>
          <a:p>
            <a:r>
              <a:rPr lang="en-US" dirty="0"/>
              <a:t>Gain awareness of the Habits of </a:t>
            </a:r>
            <a:r>
              <a:rPr lang="en-US" dirty="0" smtClean="0"/>
              <a:t>Highly </a:t>
            </a:r>
            <a:r>
              <a:rPr lang="en-US" dirty="0"/>
              <a:t>E</a:t>
            </a:r>
            <a:r>
              <a:rPr lang="en-US" dirty="0" smtClean="0"/>
              <a:t>ffective </a:t>
            </a:r>
            <a:r>
              <a:rPr lang="en-US" dirty="0"/>
              <a:t>L</a:t>
            </a:r>
            <a:r>
              <a:rPr lang="en-US" dirty="0" smtClean="0"/>
              <a:t>eaders.</a:t>
            </a:r>
          </a:p>
          <a:p>
            <a:pPr marL="0" indent="0">
              <a:buNone/>
            </a:pPr>
            <a:endParaRPr lang="en-US" dirty="0"/>
          </a:p>
          <a:p>
            <a:r>
              <a:rPr lang="en-US" dirty="0"/>
              <a:t>Time Management principles and tools.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4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xmlns="" id="{8E69D4CC-ED27-4DE3-B778-5B05214CF3B1}"/>
              </a:ext>
            </a:extLst>
          </p:cNvPr>
          <p:cNvSpPr>
            <a:spLocks noGrp="1"/>
          </p:cNvSpPr>
          <p:nvPr>
            <p:ph type="title"/>
          </p:nvPr>
        </p:nvSpPr>
        <p:spPr/>
        <p:txBody>
          <a:bodyPr>
            <a:normAutofit/>
          </a:bodyPr>
          <a:lstStyle/>
          <a:p>
            <a:r>
              <a:rPr lang="en-US" altLang="en-US" dirty="0">
                <a:solidFill>
                  <a:srgbClr val="2F6690"/>
                </a:solidFill>
              </a:rPr>
              <a:t>The Power of FOCUS –</a:t>
            </a:r>
            <a:br>
              <a:rPr lang="en-US" altLang="en-US" dirty="0">
                <a:solidFill>
                  <a:srgbClr val="2F6690"/>
                </a:solidFill>
              </a:rPr>
            </a:br>
            <a:r>
              <a:rPr lang="en-US" altLang="en-US" dirty="0">
                <a:solidFill>
                  <a:srgbClr val="2F6690"/>
                </a:solidFill>
              </a:rPr>
              <a:t>Time Management and Productivity </a:t>
            </a:r>
          </a:p>
        </p:txBody>
      </p:sp>
      <p:sp>
        <p:nvSpPr>
          <p:cNvPr id="2" name="Content Placeholder 1">
            <a:extLst>
              <a:ext uri="{FF2B5EF4-FFF2-40B4-BE49-F238E27FC236}">
                <a16:creationId xmlns:a16="http://schemas.microsoft.com/office/drawing/2014/main" xmlns="" id="{E65E5F03-9300-451E-BA48-B607451D04E4}"/>
              </a:ext>
            </a:extLst>
          </p:cNvPr>
          <p:cNvSpPr>
            <a:spLocks noGrp="1"/>
          </p:cNvSpPr>
          <p:nvPr>
            <p:ph sz="half" idx="1"/>
          </p:nvPr>
        </p:nvSpPr>
        <p:spPr>
          <a:xfrm>
            <a:off x="838200" y="1901670"/>
            <a:ext cx="5181600" cy="4351338"/>
          </a:xfrm>
        </p:spPr>
        <p:txBody>
          <a:bodyPr/>
          <a:lstStyle/>
          <a:p>
            <a:r>
              <a:rPr lang="en-US" i="1" dirty="0"/>
              <a:t>Some studies suggest that due to natural variations in our cycle of alertness, we can concentrate for </a:t>
            </a:r>
            <a:r>
              <a:rPr lang="en-US" b="1" i="1" u="sng" dirty="0">
                <a:solidFill>
                  <a:srgbClr val="2F6690"/>
                </a:solidFill>
              </a:rPr>
              <a:t>no longer than 90 minutes </a:t>
            </a:r>
            <a:r>
              <a:rPr lang="en-US" i="1" dirty="0"/>
              <a:t>before needing a 15-minute break.</a:t>
            </a:r>
          </a:p>
          <a:p>
            <a:pPr marL="0" indent="0">
              <a:buNone/>
            </a:pPr>
            <a:endParaRPr lang="en-US" i="1" dirty="0"/>
          </a:p>
          <a:p>
            <a:r>
              <a:rPr lang="en-US" i="1" dirty="0"/>
              <a:t>The more we know about the brain, the clearer it is that stress is the enemy of concentration.</a:t>
            </a:r>
            <a:endParaRPr lang="en-US" dirty="0"/>
          </a:p>
        </p:txBody>
      </p:sp>
      <p:sp>
        <p:nvSpPr>
          <p:cNvPr id="4" name="TextBox 3">
            <a:extLst>
              <a:ext uri="{FF2B5EF4-FFF2-40B4-BE49-F238E27FC236}">
                <a16:creationId xmlns:a16="http://schemas.microsoft.com/office/drawing/2014/main" xmlns="" id="{36BEE71F-7070-4F25-9691-4301739D7EAE}"/>
              </a:ext>
            </a:extLst>
          </p:cNvPr>
          <p:cNvSpPr txBox="1"/>
          <p:nvPr/>
        </p:nvSpPr>
        <p:spPr>
          <a:xfrm>
            <a:off x="267286" y="6492875"/>
            <a:ext cx="9608234" cy="276999"/>
          </a:xfrm>
          <a:prstGeom prst="rect">
            <a:avLst/>
          </a:prstGeom>
          <a:noFill/>
        </p:spPr>
        <p:txBody>
          <a:bodyPr wrap="square" rtlCol="0">
            <a:spAutoFit/>
          </a:bodyPr>
          <a:lstStyle/>
          <a:p>
            <a:r>
              <a:rPr lang="en-US" sz="1200" dirty="0"/>
              <a:t>Source: http://www.bbc.com/capital/story/20170925-the-surprising-tricks-to-help-you-focus-at-work</a:t>
            </a:r>
          </a:p>
        </p:txBody>
      </p:sp>
      <p:pic>
        <p:nvPicPr>
          <p:cNvPr id="6" name="Picture 5">
            <a:extLst>
              <a:ext uri="{FF2B5EF4-FFF2-40B4-BE49-F238E27FC236}">
                <a16:creationId xmlns:a16="http://schemas.microsoft.com/office/drawing/2014/main" xmlns="" id="{9B5F5C58-FD4C-434B-8097-344086BE0AEB}"/>
              </a:ext>
            </a:extLst>
          </p:cNvPr>
          <p:cNvPicPr>
            <a:picLocks noChangeAspect="1"/>
          </p:cNvPicPr>
          <p:nvPr/>
        </p:nvPicPr>
        <p:blipFill>
          <a:blip r:embed="rId3"/>
          <a:stretch>
            <a:fillRect/>
          </a:stretch>
        </p:blipFill>
        <p:spPr>
          <a:xfrm>
            <a:off x="6930683" y="1876710"/>
            <a:ext cx="4423117" cy="4300253"/>
          </a:xfrm>
          <a:prstGeom prst="rect">
            <a:avLst/>
          </a:prstGeom>
        </p:spPr>
      </p:pic>
    </p:spTree>
    <p:extLst>
      <p:ext uri="{BB962C8B-B14F-4D97-AF65-F5344CB8AC3E}">
        <p14:creationId xmlns:p14="http://schemas.microsoft.com/office/powerpoint/2010/main" val="884054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AFA0708-3D64-4737-AD9E-CD57DE37C2FD}"/>
              </a:ext>
            </a:extLst>
          </p:cNvPr>
          <p:cNvSpPr/>
          <p:nvPr/>
        </p:nvSpPr>
        <p:spPr>
          <a:xfrm>
            <a:off x="407771" y="1927274"/>
            <a:ext cx="5359000" cy="506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B7F69C41-38D2-49CD-947A-01EC1B830C67}"/>
              </a:ext>
            </a:extLst>
          </p:cNvPr>
          <p:cNvSpPr/>
          <p:nvPr/>
        </p:nvSpPr>
        <p:spPr>
          <a:xfrm>
            <a:off x="182880" y="6492875"/>
            <a:ext cx="4923692" cy="259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F98FE63-A116-4741-AE45-6CEEDD165D99}"/>
              </a:ext>
            </a:extLst>
          </p:cNvPr>
          <p:cNvSpPr>
            <a:spLocks noGrp="1"/>
          </p:cNvSpPr>
          <p:nvPr>
            <p:ph type="title"/>
          </p:nvPr>
        </p:nvSpPr>
        <p:spPr/>
        <p:txBody>
          <a:bodyPr/>
          <a:lstStyle/>
          <a:p>
            <a:r>
              <a:rPr lang="en-US" b="1" dirty="0">
                <a:solidFill>
                  <a:srgbClr val="2F6690"/>
                </a:solidFill>
              </a:rPr>
              <a:t>Setting Priorities</a:t>
            </a:r>
          </a:p>
        </p:txBody>
      </p:sp>
      <p:pic>
        <p:nvPicPr>
          <p:cNvPr id="5" name="Picture 4">
            <a:extLst>
              <a:ext uri="{FF2B5EF4-FFF2-40B4-BE49-F238E27FC236}">
                <a16:creationId xmlns:a16="http://schemas.microsoft.com/office/drawing/2014/main" xmlns="" id="{FC980BFF-D75C-432F-A053-7398D7B2D1F0}"/>
              </a:ext>
            </a:extLst>
          </p:cNvPr>
          <p:cNvPicPr>
            <a:picLocks noChangeAspect="1"/>
          </p:cNvPicPr>
          <p:nvPr/>
        </p:nvPicPr>
        <p:blipFill rotWithShape="1">
          <a:blip r:embed="rId2"/>
          <a:srcRect l="31269" t="33018" r="33769" b="7942"/>
          <a:stretch/>
        </p:blipFill>
        <p:spPr>
          <a:xfrm>
            <a:off x="5766772" y="998807"/>
            <a:ext cx="5806134" cy="5512582"/>
          </a:xfrm>
          <a:prstGeom prst="rect">
            <a:avLst/>
          </a:prstGeom>
        </p:spPr>
      </p:pic>
      <p:sp>
        <p:nvSpPr>
          <p:cNvPr id="6" name="TextBox 5">
            <a:extLst>
              <a:ext uri="{FF2B5EF4-FFF2-40B4-BE49-F238E27FC236}">
                <a16:creationId xmlns:a16="http://schemas.microsoft.com/office/drawing/2014/main" xmlns="" id="{553E5EEF-63D5-4BD8-8946-85E4303A0C42}"/>
              </a:ext>
            </a:extLst>
          </p:cNvPr>
          <p:cNvSpPr txBox="1"/>
          <p:nvPr/>
        </p:nvSpPr>
        <p:spPr>
          <a:xfrm>
            <a:off x="168929" y="6444511"/>
            <a:ext cx="5400703" cy="369332"/>
          </a:xfrm>
          <a:prstGeom prst="rect">
            <a:avLst/>
          </a:prstGeom>
          <a:noFill/>
        </p:spPr>
        <p:txBody>
          <a:bodyPr wrap="square" rtlCol="0">
            <a:spAutoFit/>
          </a:bodyPr>
          <a:lstStyle/>
          <a:p>
            <a:r>
              <a:rPr lang="en-US" b="1" dirty="0">
                <a:solidFill>
                  <a:schemeClr val="bg1"/>
                </a:solidFill>
              </a:rPr>
              <a:t>Please see handout as part of this module.</a:t>
            </a:r>
          </a:p>
        </p:txBody>
      </p:sp>
      <p:sp>
        <p:nvSpPr>
          <p:cNvPr id="8" name="TextBox 7">
            <a:extLst>
              <a:ext uri="{FF2B5EF4-FFF2-40B4-BE49-F238E27FC236}">
                <a16:creationId xmlns:a16="http://schemas.microsoft.com/office/drawing/2014/main" xmlns="" id="{2DB9456B-3573-4ADD-8A19-E219D2B56A15}"/>
              </a:ext>
            </a:extLst>
          </p:cNvPr>
          <p:cNvSpPr txBox="1"/>
          <p:nvPr/>
        </p:nvSpPr>
        <p:spPr>
          <a:xfrm>
            <a:off x="604910" y="1927274"/>
            <a:ext cx="5161861" cy="4185761"/>
          </a:xfrm>
          <a:prstGeom prst="rect">
            <a:avLst/>
          </a:prstGeom>
          <a:noFill/>
        </p:spPr>
        <p:txBody>
          <a:bodyPr wrap="square" rtlCol="0">
            <a:spAutoFit/>
          </a:bodyPr>
          <a:lstStyle/>
          <a:p>
            <a:r>
              <a:rPr lang="en-US" sz="2400" b="1" dirty="0">
                <a:solidFill>
                  <a:schemeClr val="bg1"/>
                </a:solidFill>
              </a:rPr>
              <a:t>Top 5 Time Management Techniques:</a:t>
            </a:r>
          </a:p>
          <a:p>
            <a:endParaRPr lang="en-US" sz="2400" b="1" dirty="0">
              <a:solidFill>
                <a:schemeClr val="bg1"/>
              </a:solidFill>
            </a:endParaRPr>
          </a:p>
          <a:p>
            <a:r>
              <a:rPr lang="en-US" sz="2000" b="1" dirty="0"/>
              <a:t>Technique 1: Tame Interruptions</a:t>
            </a:r>
          </a:p>
          <a:p>
            <a:endParaRPr lang="en-US" sz="2000" b="1" dirty="0"/>
          </a:p>
          <a:p>
            <a:r>
              <a:rPr lang="en-US" sz="2000" b="1" dirty="0"/>
              <a:t>Technique 2: Make and Use Lists</a:t>
            </a:r>
          </a:p>
          <a:p>
            <a:endParaRPr lang="en-US" sz="2000" b="1" dirty="0"/>
          </a:p>
          <a:p>
            <a:r>
              <a:rPr lang="en-US" sz="2000" b="1" dirty="0"/>
              <a:t>Technique 3: Block Your Time</a:t>
            </a:r>
          </a:p>
          <a:p>
            <a:endParaRPr lang="en-US" sz="2000" b="1" dirty="0"/>
          </a:p>
          <a:p>
            <a:r>
              <a:rPr lang="en-US" sz="2000" b="1" dirty="0"/>
              <a:t>Technique 4: Minimize Unplanned Activity</a:t>
            </a:r>
          </a:p>
          <a:p>
            <a:endParaRPr lang="en-US" sz="2000" b="1" dirty="0"/>
          </a:p>
          <a:p>
            <a:r>
              <a:rPr lang="en-US" sz="2000" b="1" dirty="0"/>
              <a:t>Technique 5: Use Technology to Your Advantage</a:t>
            </a:r>
          </a:p>
          <a:p>
            <a:endParaRPr lang="en-US" dirty="0"/>
          </a:p>
        </p:txBody>
      </p:sp>
    </p:spTree>
    <p:extLst>
      <p:ext uri="{BB962C8B-B14F-4D97-AF65-F5344CB8AC3E}">
        <p14:creationId xmlns:p14="http://schemas.microsoft.com/office/powerpoint/2010/main" val="3819836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718AA18-CED3-4EAD-9B5C-D5AAFE253114}"/>
              </a:ext>
            </a:extLst>
          </p:cNvPr>
          <p:cNvSpPr>
            <a:spLocks noGrp="1"/>
          </p:cNvSpPr>
          <p:nvPr>
            <p:ph type="title"/>
          </p:nvPr>
        </p:nvSpPr>
        <p:spPr>
          <a:xfrm>
            <a:off x="182878" y="112542"/>
            <a:ext cx="10515600" cy="1325563"/>
          </a:xfrm>
        </p:spPr>
        <p:txBody>
          <a:bodyPr/>
          <a:lstStyle/>
          <a:p>
            <a:pPr algn="ctr"/>
            <a:r>
              <a:rPr lang="en-US" dirty="0"/>
              <a:t>Key Module Takeaways</a:t>
            </a:r>
          </a:p>
        </p:txBody>
      </p:sp>
      <p:pic>
        <p:nvPicPr>
          <p:cNvPr id="10" name="Picture 9">
            <a:extLst>
              <a:ext uri="{FF2B5EF4-FFF2-40B4-BE49-F238E27FC236}">
                <a16:creationId xmlns:a16="http://schemas.microsoft.com/office/drawing/2014/main" xmlns="" id="{B5CE9649-39CC-47A2-99DC-CC875ECBE38B}"/>
              </a:ext>
            </a:extLst>
          </p:cNvPr>
          <p:cNvPicPr>
            <a:picLocks noChangeAspect="1"/>
          </p:cNvPicPr>
          <p:nvPr/>
        </p:nvPicPr>
        <p:blipFill rotWithShape="1">
          <a:blip r:embed="rId2"/>
          <a:srcRect l="14768" t="17831" r="45423" b="26963"/>
          <a:stretch/>
        </p:blipFill>
        <p:spPr>
          <a:xfrm>
            <a:off x="182878" y="1129471"/>
            <a:ext cx="7202659" cy="5615987"/>
          </a:xfrm>
          <a:prstGeom prst="rect">
            <a:avLst/>
          </a:prstGeom>
        </p:spPr>
      </p:pic>
      <p:pic>
        <p:nvPicPr>
          <p:cNvPr id="11" name="Picture 10">
            <a:extLst>
              <a:ext uri="{FF2B5EF4-FFF2-40B4-BE49-F238E27FC236}">
                <a16:creationId xmlns:a16="http://schemas.microsoft.com/office/drawing/2014/main" xmlns="" id="{84E05689-6752-4CF0-98CE-C0BFB3A49B35}"/>
              </a:ext>
            </a:extLst>
          </p:cNvPr>
          <p:cNvPicPr>
            <a:picLocks noChangeAspect="1"/>
          </p:cNvPicPr>
          <p:nvPr/>
        </p:nvPicPr>
        <p:blipFill rotWithShape="1">
          <a:blip r:embed="rId3"/>
          <a:srcRect l="3982" t="16468" r="10478" b="5231"/>
          <a:stretch/>
        </p:blipFill>
        <p:spPr>
          <a:xfrm>
            <a:off x="7479929" y="1649977"/>
            <a:ext cx="4529193" cy="4145914"/>
          </a:xfrm>
          <a:prstGeom prst="rect">
            <a:avLst/>
          </a:prstGeom>
        </p:spPr>
      </p:pic>
    </p:spTree>
    <p:extLst>
      <p:ext uri="{BB962C8B-B14F-4D97-AF65-F5344CB8AC3E}">
        <p14:creationId xmlns:p14="http://schemas.microsoft.com/office/powerpoint/2010/main" val="2966350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5F185-ABA2-49E3-868E-949C30FD05BA}"/>
              </a:ext>
            </a:extLst>
          </p:cNvPr>
          <p:cNvSpPr>
            <a:spLocks noGrp="1"/>
          </p:cNvSpPr>
          <p:nvPr>
            <p:ph type="title"/>
          </p:nvPr>
        </p:nvSpPr>
        <p:spPr/>
        <p:txBody>
          <a:bodyPr/>
          <a:lstStyle/>
          <a:p>
            <a:r>
              <a:rPr lang="en-US" dirty="0">
                <a:solidFill>
                  <a:srgbClr val="2F6690"/>
                </a:solidFill>
              </a:rPr>
              <a:t>Suggested Resources:</a:t>
            </a:r>
          </a:p>
        </p:txBody>
      </p:sp>
      <p:sp>
        <p:nvSpPr>
          <p:cNvPr id="3" name="Content Placeholder 2">
            <a:extLst>
              <a:ext uri="{FF2B5EF4-FFF2-40B4-BE49-F238E27FC236}">
                <a16:creationId xmlns:a16="http://schemas.microsoft.com/office/drawing/2014/main" xmlns="" id="{B014F3AA-D6F4-440E-BE34-0DE0B0895742}"/>
              </a:ext>
            </a:extLst>
          </p:cNvPr>
          <p:cNvSpPr>
            <a:spLocks noGrp="1"/>
          </p:cNvSpPr>
          <p:nvPr>
            <p:ph idx="1"/>
          </p:nvPr>
        </p:nvSpPr>
        <p:spPr>
          <a:xfrm>
            <a:off x="838200" y="1489905"/>
            <a:ext cx="10515600" cy="5002970"/>
          </a:xfrm>
        </p:spPr>
        <p:txBody>
          <a:bodyPr>
            <a:normAutofit fontScale="62500" lnSpcReduction="20000"/>
          </a:bodyPr>
          <a:lstStyle/>
          <a:p>
            <a:pPr marL="514350" indent="-514350">
              <a:buFont typeface="+mj-lt"/>
              <a:buAutoNum type="arabicPeriod"/>
            </a:pPr>
            <a:r>
              <a:rPr lang="en-US" dirty="0">
                <a:hlinkClick r:id="rId2"/>
              </a:rPr>
              <a:t>http://www.letitripple.org/</a:t>
            </a:r>
            <a:endParaRPr lang="en-US" dirty="0"/>
          </a:p>
          <a:p>
            <a:pPr marL="514350" indent="-514350">
              <a:buFont typeface="+mj-lt"/>
              <a:buAutoNum type="arabicPeriod"/>
            </a:pPr>
            <a:endParaRPr lang="en-US" dirty="0"/>
          </a:p>
          <a:p>
            <a:pPr marL="514350" indent="-514350">
              <a:buFont typeface="+mj-lt"/>
              <a:buAutoNum type="arabicPeriod"/>
            </a:pPr>
            <a:r>
              <a:rPr lang="en-US" dirty="0">
                <a:hlinkClick r:id="rId3"/>
              </a:rPr>
              <a:t>http://www.mindsetonline.com/</a:t>
            </a:r>
            <a:endParaRPr lang="en-US" dirty="0"/>
          </a:p>
          <a:p>
            <a:pPr marL="514350" indent="-514350">
              <a:buFont typeface="+mj-lt"/>
              <a:buAutoNum type="arabicPeriod"/>
            </a:pPr>
            <a:endParaRPr lang="en-US" dirty="0"/>
          </a:p>
          <a:p>
            <a:pPr marL="514350" indent="-514350">
              <a:buFont typeface="+mj-lt"/>
              <a:buAutoNum type="arabicPeriod"/>
            </a:pPr>
            <a:r>
              <a:rPr lang="en-US" dirty="0"/>
              <a:t>VIA Character Strengths (Free) Assessmenthttps://www.viacharacter.org/www/Character-Strengths-Survey</a:t>
            </a:r>
          </a:p>
          <a:p>
            <a:pPr marL="514350" indent="-514350">
              <a:buFont typeface="+mj-lt"/>
              <a:buAutoNum type="arabicPeriod"/>
            </a:pPr>
            <a:endParaRPr lang="en-US" dirty="0"/>
          </a:p>
          <a:p>
            <a:pPr marL="514350" indent="-514350">
              <a:buFont typeface="+mj-lt"/>
              <a:buAutoNum type="arabicPeriod"/>
            </a:pPr>
            <a:r>
              <a:rPr lang="en-US" dirty="0"/>
              <a:t>Strengths Based Leadership by Tom Roth</a:t>
            </a:r>
          </a:p>
          <a:p>
            <a:pPr marL="514350" indent="-514350">
              <a:buFont typeface="+mj-lt"/>
              <a:buAutoNum type="arabicPeriod"/>
            </a:pPr>
            <a:endParaRPr lang="en-US" dirty="0"/>
          </a:p>
          <a:p>
            <a:pPr marL="514350" indent="-514350">
              <a:buFont typeface="+mj-lt"/>
              <a:buAutoNum type="arabicPeriod"/>
            </a:pPr>
            <a:r>
              <a:rPr lang="en-US" dirty="0"/>
              <a:t>The Leader Habit by Martin </a:t>
            </a:r>
            <a:r>
              <a:rPr lang="en-US" dirty="0" err="1"/>
              <a:t>Lanik</a:t>
            </a:r>
            <a:r>
              <a:rPr lang="en-US" dirty="0"/>
              <a:t>; </a:t>
            </a:r>
            <a:r>
              <a:rPr lang="en-US" dirty="0">
                <a:hlinkClick r:id="rId4"/>
              </a:rPr>
              <a:t>www.leaderhabit.com</a:t>
            </a:r>
            <a:r>
              <a:rPr lang="en-US" dirty="0"/>
              <a:t>. Complimentary Quiz to assess your leader skills.</a:t>
            </a:r>
          </a:p>
          <a:p>
            <a:pPr marL="514350" indent="-514350">
              <a:buFont typeface="+mj-lt"/>
              <a:buAutoNum type="arabicPeriod"/>
            </a:pPr>
            <a:endParaRPr lang="en-US" dirty="0"/>
          </a:p>
          <a:p>
            <a:pPr marL="514350" indent="-514350">
              <a:buFont typeface="+mj-lt"/>
              <a:buAutoNum type="arabicPeriod"/>
            </a:pPr>
            <a:r>
              <a:rPr lang="en-US" dirty="0"/>
              <a:t>The Leadership Habit: Transforming Behaviors that Drive Results by Tammy R. </a:t>
            </a:r>
            <a:r>
              <a:rPr lang="en-US" dirty="0" err="1"/>
              <a:t>Berberik</a:t>
            </a:r>
            <a:r>
              <a:rPr lang="en-US" dirty="0"/>
              <a:t> et al.</a:t>
            </a:r>
          </a:p>
          <a:p>
            <a:pPr marL="514350" indent="-514350">
              <a:buFont typeface="+mj-lt"/>
              <a:buAutoNum type="arabicPeriod"/>
            </a:pPr>
            <a:endParaRPr lang="en-US" dirty="0"/>
          </a:p>
          <a:p>
            <a:pPr marL="514350" indent="-514350">
              <a:buFont typeface="+mj-lt"/>
              <a:buAutoNum type="arabicPeriod"/>
            </a:pPr>
            <a:r>
              <a:rPr lang="en-US" dirty="0"/>
              <a:t>Seven Habits of Highly Effective People by Stephen R. Covey</a:t>
            </a:r>
          </a:p>
          <a:p>
            <a:pPr marL="514350" indent="-514350">
              <a:buFont typeface="+mj-lt"/>
              <a:buAutoNum type="arabicPeriod"/>
            </a:pPr>
            <a:endParaRPr lang="en-US" dirty="0"/>
          </a:p>
          <a:p>
            <a:pPr marL="514350" indent="-514350">
              <a:buFont typeface="+mj-lt"/>
              <a:buAutoNum type="arabicPeriod"/>
            </a:pPr>
            <a:r>
              <a:rPr lang="en-US" dirty="0">
                <a:hlinkClick r:id="rId5"/>
              </a:rPr>
              <a:t>https://www.success.com/podcast/shawn-achor-on-the-secret-to-reaching-big-potential</a:t>
            </a:r>
            <a:r>
              <a:rPr lang="en-US" dirty="0"/>
              <a:t> (Podcast)</a:t>
            </a:r>
          </a:p>
        </p:txBody>
      </p:sp>
    </p:spTree>
    <p:extLst>
      <p:ext uri="{BB962C8B-B14F-4D97-AF65-F5344CB8AC3E}">
        <p14:creationId xmlns:p14="http://schemas.microsoft.com/office/powerpoint/2010/main" val="424485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3DAF9BFD-60FE-440A-AFEE-6CF1ED166CEC}"/>
              </a:ext>
            </a:extLst>
          </p:cNvPr>
          <p:cNvSpPr/>
          <p:nvPr/>
        </p:nvSpPr>
        <p:spPr>
          <a:xfrm>
            <a:off x="263183" y="1662553"/>
            <a:ext cx="11362006" cy="3840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400C640-62EA-4674-A8F7-9786B4696FB4}"/>
              </a:ext>
            </a:extLst>
          </p:cNvPr>
          <p:cNvSpPr>
            <a:spLocks noGrp="1"/>
          </p:cNvSpPr>
          <p:nvPr>
            <p:ph type="title"/>
          </p:nvPr>
        </p:nvSpPr>
        <p:spPr>
          <a:xfrm>
            <a:off x="534572" y="365125"/>
            <a:ext cx="10819228" cy="1325563"/>
          </a:xfrm>
        </p:spPr>
        <p:txBody>
          <a:bodyPr/>
          <a:lstStyle/>
          <a:p>
            <a:r>
              <a:rPr lang="en-US" b="1" dirty="0">
                <a:solidFill>
                  <a:srgbClr val="2F6690"/>
                </a:solidFill>
              </a:rPr>
              <a:t>Character Defined</a:t>
            </a:r>
          </a:p>
        </p:txBody>
      </p:sp>
      <p:sp>
        <p:nvSpPr>
          <p:cNvPr id="3" name="Content Placeholder 2">
            <a:extLst>
              <a:ext uri="{FF2B5EF4-FFF2-40B4-BE49-F238E27FC236}">
                <a16:creationId xmlns:a16="http://schemas.microsoft.com/office/drawing/2014/main" xmlns="" id="{5C0240CD-9B85-4467-8C22-DB9C0AD9FA0B}"/>
              </a:ext>
            </a:extLst>
          </p:cNvPr>
          <p:cNvSpPr>
            <a:spLocks noGrp="1"/>
          </p:cNvSpPr>
          <p:nvPr>
            <p:ph idx="1"/>
          </p:nvPr>
        </p:nvSpPr>
        <p:spPr>
          <a:xfrm>
            <a:off x="534572" y="2050707"/>
            <a:ext cx="11122856" cy="4976739"/>
          </a:xfrm>
        </p:spPr>
        <p:txBody>
          <a:bodyPr>
            <a:normAutofit/>
          </a:bodyPr>
          <a:lstStyle/>
          <a:p>
            <a:pPr>
              <a:buFont typeface="Wingdings" panose="05000000000000000000" pitchFamily="2" charset="2"/>
              <a:buChar char="§"/>
            </a:pPr>
            <a:r>
              <a:rPr lang="en-US" dirty="0">
                <a:solidFill>
                  <a:schemeClr val="bg1"/>
                </a:solidFill>
              </a:rPr>
              <a:t>The way someone thinks, feels, and behaves </a:t>
            </a:r>
            <a:r>
              <a:rPr lang="en-US" b="1" dirty="0">
                <a:solidFill>
                  <a:schemeClr val="bg1"/>
                </a:solidFill>
              </a:rPr>
              <a:t>:</a:t>
            </a:r>
            <a:r>
              <a:rPr lang="en-US" dirty="0">
                <a:solidFill>
                  <a:schemeClr val="bg1"/>
                </a:solidFill>
              </a:rPr>
              <a:t> someone's personality</a:t>
            </a:r>
          </a:p>
          <a:p>
            <a:pPr>
              <a:buFont typeface="Wingdings" panose="05000000000000000000" pitchFamily="2" charset="2"/>
              <a:buChar char="§"/>
            </a:pPr>
            <a:r>
              <a:rPr lang="en-US" dirty="0">
                <a:solidFill>
                  <a:schemeClr val="bg1"/>
                </a:solidFill>
              </a:rPr>
              <a:t>A set of qualities that are shared by many people in a group, country, etc. </a:t>
            </a:r>
          </a:p>
          <a:p>
            <a:pPr marL="0" indent="0">
              <a:buNone/>
            </a:pPr>
            <a:endParaRPr lang="en-US" dirty="0">
              <a:solidFill>
                <a:schemeClr val="bg1"/>
              </a:solidFill>
            </a:endParaRPr>
          </a:p>
          <a:p>
            <a:pPr marL="0" indent="0">
              <a:buNone/>
            </a:pPr>
            <a:r>
              <a:rPr lang="en-US" dirty="0">
                <a:solidFill>
                  <a:schemeClr val="bg1"/>
                </a:solidFill>
              </a:rPr>
              <a:t>Synonyms:</a:t>
            </a:r>
          </a:p>
          <a:p>
            <a:pPr marL="0" indent="0">
              <a:buNone/>
            </a:pPr>
            <a:r>
              <a:rPr lang="en-US" dirty="0">
                <a:solidFill>
                  <a:schemeClr val="bg1"/>
                </a:solidFill>
              </a:rPr>
              <a:t>Decency, goodness, honesty, integrity, morality, virtue, uprightness, virtuousness</a:t>
            </a:r>
          </a:p>
          <a:p>
            <a:pPr marL="0" indent="0" algn="ctr">
              <a:buNone/>
            </a:pPr>
            <a:endParaRPr lang="en-US" dirty="0"/>
          </a:p>
          <a:p>
            <a:pPr marL="0" indent="0" algn="ctr">
              <a:buNone/>
            </a:pPr>
            <a:endParaRPr lang="en-US" dirty="0"/>
          </a:p>
          <a:p>
            <a:pPr marL="0" indent="0" algn="ctr">
              <a:buNone/>
            </a:pPr>
            <a:r>
              <a:rPr lang="en-US" i="1" dirty="0"/>
              <a:t>Success as a leader is built on the foundation of character. </a:t>
            </a:r>
            <a:r>
              <a:rPr lang="en-US" dirty="0"/>
              <a:t>– Jim </a:t>
            </a:r>
            <a:r>
              <a:rPr lang="en-US" dirty="0" err="1"/>
              <a:t>Rohn</a:t>
            </a:r>
            <a:endParaRPr lang="en-US" dirty="0"/>
          </a:p>
        </p:txBody>
      </p:sp>
    </p:spTree>
    <p:extLst>
      <p:ext uri="{BB962C8B-B14F-4D97-AF65-F5344CB8AC3E}">
        <p14:creationId xmlns:p14="http://schemas.microsoft.com/office/powerpoint/2010/main" val="1264960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9FAA78-7C72-43C4-86AA-2F4E87CD08C2}"/>
              </a:ext>
            </a:extLst>
          </p:cNvPr>
          <p:cNvSpPr>
            <a:spLocks noGrp="1"/>
          </p:cNvSpPr>
          <p:nvPr>
            <p:ph type="title"/>
          </p:nvPr>
        </p:nvSpPr>
        <p:spPr>
          <a:xfrm>
            <a:off x="715590" y="365124"/>
            <a:ext cx="10515600" cy="1325563"/>
          </a:xfrm>
        </p:spPr>
        <p:txBody>
          <a:bodyPr/>
          <a:lstStyle/>
          <a:p>
            <a:r>
              <a:rPr lang="en-US" b="1" dirty="0" smtClean="0">
                <a:solidFill>
                  <a:srgbClr val="2F6690"/>
                </a:solidFill>
              </a:rPr>
              <a:t>Six</a:t>
            </a:r>
            <a:r>
              <a:rPr lang="en-US" b="1" dirty="0" smtClean="0">
                <a:solidFill>
                  <a:srgbClr val="2F6690"/>
                </a:solidFill>
              </a:rPr>
              <a:t> </a:t>
            </a:r>
            <a:r>
              <a:rPr lang="en-US" b="1" dirty="0">
                <a:solidFill>
                  <a:srgbClr val="2F6690"/>
                </a:solidFill>
              </a:rPr>
              <a:t>Essential Traits of Good Character</a:t>
            </a:r>
          </a:p>
        </p:txBody>
      </p:sp>
      <p:sp>
        <p:nvSpPr>
          <p:cNvPr id="4" name="Content Placeholder 3">
            <a:extLst>
              <a:ext uri="{FF2B5EF4-FFF2-40B4-BE49-F238E27FC236}">
                <a16:creationId xmlns:a16="http://schemas.microsoft.com/office/drawing/2014/main" xmlns="" id="{191CC68D-E0E7-4B7F-8BCC-A682C49349AF}"/>
              </a:ext>
            </a:extLst>
          </p:cNvPr>
          <p:cNvSpPr>
            <a:spLocks noGrp="1"/>
          </p:cNvSpPr>
          <p:nvPr>
            <p:ph sz="half" idx="1"/>
          </p:nvPr>
        </p:nvSpPr>
        <p:spPr/>
        <p:txBody>
          <a:bodyPr/>
          <a:lstStyle/>
          <a:p>
            <a:pPr marL="514350" indent="-514350">
              <a:buFont typeface="+mj-lt"/>
              <a:buAutoNum type="arabicPeriod"/>
            </a:pPr>
            <a:r>
              <a:rPr lang="en-US" dirty="0"/>
              <a:t>Integrity</a:t>
            </a:r>
          </a:p>
          <a:p>
            <a:pPr marL="514350" indent="-514350">
              <a:buFont typeface="+mj-lt"/>
              <a:buAutoNum type="arabicPeriod"/>
            </a:pPr>
            <a:endParaRPr lang="en-US" dirty="0"/>
          </a:p>
          <a:p>
            <a:pPr marL="514350" indent="-514350">
              <a:buFont typeface="+mj-lt"/>
              <a:buAutoNum type="arabicPeriod"/>
            </a:pPr>
            <a:r>
              <a:rPr lang="en-US" dirty="0"/>
              <a:t>Honesty</a:t>
            </a:r>
          </a:p>
          <a:p>
            <a:pPr marL="514350" indent="-514350">
              <a:buFont typeface="+mj-lt"/>
              <a:buAutoNum type="arabicPeriod"/>
            </a:pPr>
            <a:endParaRPr lang="en-US" dirty="0"/>
          </a:p>
          <a:p>
            <a:pPr marL="514350" indent="-514350">
              <a:buFont typeface="+mj-lt"/>
              <a:buAutoNum type="arabicPeriod"/>
            </a:pPr>
            <a:r>
              <a:rPr lang="en-US" dirty="0"/>
              <a:t>Loyalty</a:t>
            </a:r>
          </a:p>
        </p:txBody>
      </p:sp>
      <p:sp>
        <p:nvSpPr>
          <p:cNvPr id="5" name="Content Placeholder 4">
            <a:extLst>
              <a:ext uri="{FF2B5EF4-FFF2-40B4-BE49-F238E27FC236}">
                <a16:creationId xmlns:a16="http://schemas.microsoft.com/office/drawing/2014/main" xmlns="" id="{F7B9BB49-8B8E-44B1-9678-D6DE69D015C3}"/>
              </a:ext>
            </a:extLst>
          </p:cNvPr>
          <p:cNvSpPr>
            <a:spLocks noGrp="1"/>
          </p:cNvSpPr>
          <p:nvPr>
            <p:ph sz="half" idx="2"/>
          </p:nvPr>
        </p:nvSpPr>
        <p:spPr/>
        <p:txBody>
          <a:bodyPr/>
          <a:lstStyle/>
          <a:p>
            <a:pPr marL="514350" indent="-514350">
              <a:buFont typeface="+mj-lt"/>
              <a:buAutoNum type="arabicPeriod" startAt="4"/>
            </a:pPr>
            <a:r>
              <a:rPr lang="en-US" dirty="0"/>
              <a:t>Self-Sacrifice</a:t>
            </a:r>
          </a:p>
          <a:p>
            <a:pPr marL="514350" indent="-514350">
              <a:buFont typeface="+mj-lt"/>
              <a:buAutoNum type="arabicPeriod" startAt="4"/>
            </a:pPr>
            <a:endParaRPr lang="en-US" dirty="0"/>
          </a:p>
          <a:p>
            <a:pPr marL="514350" indent="-514350">
              <a:buFont typeface="+mj-lt"/>
              <a:buAutoNum type="arabicPeriod" startAt="4"/>
            </a:pPr>
            <a:r>
              <a:rPr lang="en-US" dirty="0"/>
              <a:t>Accountability</a:t>
            </a:r>
          </a:p>
          <a:p>
            <a:pPr marL="514350" indent="-514350">
              <a:buFont typeface="+mj-lt"/>
              <a:buAutoNum type="arabicPeriod" startAt="4"/>
            </a:pPr>
            <a:endParaRPr lang="en-US" dirty="0"/>
          </a:p>
          <a:p>
            <a:pPr marL="514350" indent="-514350">
              <a:buFont typeface="+mj-lt"/>
              <a:buAutoNum type="arabicPeriod" startAt="4"/>
            </a:pPr>
            <a:r>
              <a:rPr lang="en-US" dirty="0"/>
              <a:t>Self-Control</a:t>
            </a:r>
          </a:p>
        </p:txBody>
      </p:sp>
      <p:sp>
        <p:nvSpPr>
          <p:cNvPr id="6" name="TextBox 5">
            <a:extLst>
              <a:ext uri="{FF2B5EF4-FFF2-40B4-BE49-F238E27FC236}">
                <a16:creationId xmlns:a16="http://schemas.microsoft.com/office/drawing/2014/main" xmlns="" id="{7FB08552-DB61-4858-860E-E203A87A2121}"/>
              </a:ext>
            </a:extLst>
          </p:cNvPr>
          <p:cNvSpPr txBox="1"/>
          <p:nvPr/>
        </p:nvSpPr>
        <p:spPr>
          <a:xfrm>
            <a:off x="126609" y="6308209"/>
            <a:ext cx="10719582" cy="307777"/>
          </a:xfrm>
          <a:prstGeom prst="rect">
            <a:avLst/>
          </a:prstGeom>
          <a:noFill/>
        </p:spPr>
        <p:txBody>
          <a:bodyPr wrap="square" rtlCol="0">
            <a:spAutoFit/>
          </a:bodyPr>
          <a:lstStyle/>
          <a:p>
            <a:r>
              <a:rPr lang="en-US" sz="1400" dirty="0"/>
              <a:t>Source: https://www.success.com/article/rohn-6-essential-traits-of-good-character</a:t>
            </a:r>
          </a:p>
        </p:txBody>
      </p:sp>
      <p:sp>
        <p:nvSpPr>
          <p:cNvPr id="7" name="TextBox 6">
            <a:extLst>
              <a:ext uri="{FF2B5EF4-FFF2-40B4-BE49-F238E27FC236}">
                <a16:creationId xmlns:a16="http://schemas.microsoft.com/office/drawing/2014/main" xmlns="" id="{FC7F6C92-1445-42F2-9B53-1050BA4CF649}"/>
              </a:ext>
            </a:extLst>
          </p:cNvPr>
          <p:cNvSpPr txBox="1"/>
          <p:nvPr/>
        </p:nvSpPr>
        <p:spPr>
          <a:xfrm>
            <a:off x="520505" y="4979963"/>
            <a:ext cx="11282289" cy="954107"/>
          </a:xfrm>
          <a:prstGeom prst="rect">
            <a:avLst/>
          </a:prstGeom>
          <a:solidFill>
            <a:schemeClr val="tx2">
              <a:lumMod val="20000"/>
              <a:lumOff val="80000"/>
            </a:schemeClr>
          </a:solidFill>
          <a:ln w="28575">
            <a:solidFill>
              <a:schemeClr val="accent1"/>
            </a:solidFill>
          </a:ln>
        </p:spPr>
        <p:txBody>
          <a:bodyPr wrap="square" rtlCol="0">
            <a:spAutoFit/>
          </a:bodyPr>
          <a:lstStyle/>
          <a:p>
            <a:pPr algn="ctr"/>
            <a:r>
              <a:rPr lang="en-US" sz="2800" dirty="0"/>
              <a:t>What comes to mind when you see each of these words as it relates to your leadership ability?</a:t>
            </a:r>
          </a:p>
        </p:txBody>
      </p:sp>
    </p:spTree>
    <p:extLst>
      <p:ext uri="{BB962C8B-B14F-4D97-AF65-F5344CB8AC3E}">
        <p14:creationId xmlns:p14="http://schemas.microsoft.com/office/powerpoint/2010/main" val="7285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33432-EFA0-4EC1-811C-14E768EAE112}"/>
              </a:ext>
            </a:extLst>
          </p:cNvPr>
          <p:cNvSpPr>
            <a:spLocks noGrp="1"/>
          </p:cNvSpPr>
          <p:nvPr>
            <p:ph type="title"/>
          </p:nvPr>
        </p:nvSpPr>
        <p:spPr>
          <a:xfrm>
            <a:off x="386861" y="322922"/>
            <a:ext cx="10515600" cy="1325563"/>
          </a:xfrm>
        </p:spPr>
        <p:txBody>
          <a:bodyPr/>
          <a:lstStyle/>
          <a:p>
            <a:r>
              <a:rPr lang="en-US" b="1" dirty="0">
                <a:solidFill>
                  <a:srgbClr val="2F6690"/>
                </a:solidFill>
              </a:rPr>
              <a:t>The Science of Character Video</a:t>
            </a:r>
          </a:p>
        </p:txBody>
      </p:sp>
      <p:pic>
        <p:nvPicPr>
          <p:cNvPr id="4" name="Online Media 3">
            <a:hlinkClick r:id="" action="ppaction://media"/>
            <a:extLst>
              <a:ext uri="{FF2B5EF4-FFF2-40B4-BE49-F238E27FC236}">
                <a16:creationId xmlns:a16="http://schemas.microsoft.com/office/drawing/2014/main" xmlns="" id="{8DCE4381-CB1A-4DC9-BAAB-15AD03219106}"/>
              </a:ext>
            </a:extLst>
          </p:cNvPr>
          <p:cNvPicPr>
            <a:picLocks noGrp="1" noRot="1" noChangeAspect="1"/>
          </p:cNvPicPr>
          <p:nvPr>
            <p:ph idx="1"/>
            <a:videoFile r:link="rId1"/>
          </p:nvPr>
        </p:nvPicPr>
        <p:blipFill>
          <a:blip r:embed="rId4"/>
          <a:stretch>
            <a:fillRect/>
          </a:stretch>
        </p:blipFill>
        <p:spPr>
          <a:xfrm>
            <a:off x="1855694" y="1574024"/>
            <a:ext cx="8204085" cy="4614798"/>
          </a:xfrm>
          <a:prstGeom prst="rect">
            <a:avLst/>
          </a:prstGeom>
        </p:spPr>
      </p:pic>
    </p:spTree>
    <p:extLst>
      <p:ext uri="{BB962C8B-B14F-4D97-AF65-F5344CB8AC3E}">
        <p14:creationId xmlns:p14="http://schemas.microsoft.com/office/powerpoint/2010/main" val="1901012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D4A2CB-9AB2-4A02-902C-36E5D7382C13}"/>
              </a:ext>
            </a:extLst>
          </p:cNvPr>
          <p:cNvSpPr>
            <a:spLocks noGrp="1"/>
          </p:cNvSpPr>
          <p:nvPr>
            <p:ph type="title"/>
          </p:nvPr>
        </p:nvSpPr>
        <p:spPr/>
        <p:txBody>
          <a:bodyPr/>
          <a:lstStyle/>
          <a:p>
            <a:r>
              <a:rPr lang="en-US" b="1" dirty="0">
                <a:solidFill>
                  <a:srgbClr val="2F6690"/>
                </a:solidFill>
              </a:rPr>
              <a:t>Review of Important Concepts from Video</a:t>
            </a:r>
          </a:p>
        </p:txBody>
      </p:sp>
      <p:sp>
        <p:nvSpPr>
          <p:cNvPr id="3" name="Content Placeholder 2">
            <a:extLst>
              <a:ext uri="{FF2B5EF4-FFF2-40B4-BE49-F238E27FC236}">
                <a16:creationId xmlns:a16="http://schemas.microsoft.com/office/drawing/2014/main" xmlns="" id="{F5496282-9D14-4AC3-A92B-C42133521F5C}"/>
              </a:ext>
            </a:extLst>
          </p:cNvPr>
          <p:cNvSpPr>
            <a:spLocks noGrp="1"/>
          </p:cNvSpPr>
          <p:nvPr>
            <p:ph idx="1"/>
          </p:nvPr>
        </p:nvSpPr>
        <p:spPr/>
        <p:txBody>
          <a:bodyPr/>
          <a:lstStyle/>
          <a:p>
            <a:pPr marL="514350" indent="-514350">
              <a:buFont typeface="+mj-lt"/>
              <a:buAutoNum type="arabicPeriod"/>
            </a:pPr>
            <a:r>
              <a:rPr lang="en-US" dirty="0"/>
              <a:t>Fixed Mindset vs. Growth Mindset</a:t>
            </a:r>
          </a:p>
          <a:p>
            <a:pPr marL="0" indent="0">
              <a:buNone/>
            </a:pPr>
            <a:endParaRPr lang="en-US" dirty="0"/>
          </a:p>
          <a:p>
            <a:pPr marL="514350" indent="-514350">
              <a:buFont typeface="+mj-lt"/>
              <a:buAutoNum type="arabicPeriod"/>
            </a:pPr>
            <a:r>
              <a:rPr lang="en-US" dirty="0"/>
              <a:t>Focus On Your Strengths</a:t>
            </a:r>
          </a:p>
          <a:p>
            <a:pPr marL="514350" indent="-514350">
              <a:buFont typeface="+mj-lt"/>
              <a:buAutoNum type="arabicPeriod"/>
            </a:pPr>
            <a:endParaRPr lang="en-US" dirty="0"/>
          </a:p>
          <a:p>
            <a:pPr marL="514350" indent="-514350">
              <a:buFont typeface="+mj-lt"/>
              <a:buAutoNum type="arabicPeriod"/>
            </a:pPr>
            <a:r>
              <a:rPr lang="en-US" dirty="0"/>
              <a:t>Your Habits Become Your Character</a:t>
            </a:r>
          </a:p>
          <a:p>
            <a:pPr marL="514350" indent="-514350">
              <a:buFont typeface="+mj-lt"/>
              <a:buAutoNum type="arabicPeriod"/>
            </a:pPr>
            <a:endParaRPr lang="en-US" dirty="0"/>
          </a:p>
          <a:p>
            <a:pPr marL="514350" indent="-514350">
              <a:buFont typeface="+mj-lt"/>
              <a:buAutoNum type="arabicPeriod"/>
            </a:pPr>
            <a:r>
              <a:rPr lang="en-US" dirty="0"/>
              <a:t>Complimentary Character Strengths Assessment at: </a:t>
            </a:r>
            <a:r>
              <a:rPr lang="en-US" i="1" dirty="0"/>
              <a:t>http://www.viacharacter.org/www/</a:t>
            </a:r>
          </a:p>
          <a:p>
            <a:endParaRPr lang="en-US" i="1" dirty="0"/>
          </a:p>
        </p:txBody>
      </p:sp>
    </p:spTree>
    <p:extLst>
      <p:ext uri="{BB962C8B-B14F-4D97-AF65-F5344CB8AC3E}">
        <p14:creationId xmlns:p14="http://schemas.microsoft.com/office/powerpoint/2010/main" val="266594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5C180F5-6083-424E-BAD0-851BF1CAB583}"/>
              </a:ext>
            </a:extLst>
          </p:cNvPr>
          <p:cNvPicPr>
            <a:picLocks noChangeAspect="1"/>
          </p:cNvPicPr>
          <p:nvPr/>
        </p:nvPicPr>
        <p:blipFill rotWithShape="1">
          <a:blip r:embed="rId2"/>
          <a:srcRect l="8043" t="10028" r="32826" b="29073"/>
          <a:stretch/>
        </p:blipFill>
        <p:spPr>
          <a:xfrm>
            <a:off x="1663607" y="1057835"/>
            <a:ext cx="8228292" cy="4764546"/>
          </a:xfrm>
          <a:prstGeom prst="rect">
            <a:avLst/>
          </a:prstGeom>
        </p:spPr>
      </p:pic>
      <p:sp>
        <p:nvSpPr>
          <p:cNvPr id="2" name="Oval 1"/>
          <p:cNvSpPr/>
          <p:nvPr/>
        </p:nvSpPr>
        <p:spPr>
          <a:xfrm>
            <a:off x="242047" y="385483"/>
            <a:ext cx="11071412" cy="635812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81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73072-3E16-49AA-BDE0-5F804228456D}"/>
              </a:ext>
            </a:extLst>
          </p:cNvPr>
          <p:cNvSpPr>
            <a:spLocks noGrp="1"/>
          </p:cNvSpPr>
          <p:nvPr>
            <p:ph type="title"/>
          </p:nvPr>
        </p:nvSpPr>
        <p:spPr>
          <a:xfrm>
            <a:off x="520147" y="185185"/>
            <a:ext cx="10515600" cy="1325563"/>
          </a:xfrm>
        </p:spPr>
        <p:txBody>
          <a:bodyPr/>
          <a:lstStyle/>
          <a:p>
            <a:r>
              <a:rPr lang="en-US" b="1" dirty="0">
                <a:solidFill>
                  <a:srgbClr val="2F6690"/>
                </a:solidFill>
              </a:rPr>
              <a:t>Are Leaders Born or Made?</a:t>
            </a:r>
          </a:p>
        </p:txBody>
      </p:sp>
      <p:sp>
        <p:nvSpPr>
          <p:cNvPr id="3" name="Content Placeholder 2">
            <a:extLst>
              <a:ext uri="{FF2B5EF4-FFF2-40B4-BE49-F238E27FC236}">
                <a16:creationId xmlns:a16="http://schemas.microsoft.com/office/drawing/2014/main" xmlns="" id="{EE98D66F-F7FB-4715-B7D1-6CB1A96ED73D}"/>
              </a:ext>
            </a:extLst>
          </p:cNvPr>
          <p:cNvSpPr>
            <a:spLocks noGrp="1"/>
          </p:cNvSpPr>
          <p:nvPr>
            <p:ph idx="1"/>
          </p:nvPr>
        </p:nvSpPr>
        <p:spPr>
          <a:xfrm>
            <a:off x="838200" y="1510748"/>
            <a:ext cx="10515600" cy="4666215"/>
          </a:xfrm>
        </p:spPr>
        <p:txBody>
          <a:bodyPr>
            <a:normAutofit fontScale="92500" lnSpcReduction="10000"/>
          </a:bodyPr>
          <a:lstStyle/>
          <a:p>
            <a:r>
              <a:rPr lang="en-US" dirty="0"/>
              <a:t>John Zenger and Joseph Folkman point out that most people when they first become managers enter a period of great learning. </a:t>
            </a:r>
          </a:p>
          <a:p>
            <a:endParaRPr lang="en-US" dirty="0"/>
          </a:p>
          <a:p>
            <a:r>
              <a:rPr lang="en-US" dirty="0"/>
              <a:t>They get lots of training and coaching, they are open to ideas, and they think long and hard about how to do their jobs. </a:t>
            </a:r>
          </a:p>
          <a:p>
            <a:endParaRPr lang="en-US" dirty="0"/>
          </a:p>
          <a:p>
            <a:r>
              <a:rPr lang="en-US" dirty="0"/>
              <a:t>They are looking to develop. But once they’ve learned the basics, they stop trying to improve. It may seem like too much trouble or they may not see where improvement will take them. </a:t>
            </a:r>
          </a:p>
          <a:p>
            <a:endParaRPr lang="en-US" dirty="0"/>
          </a:p>
          <a:p>
            <a:r>
              <a:rPr lang="en-US" dirty="0"/>
              <a:t>They are content to do their jobs rather than making themselves into leaders.</a:t>
            </a:r>
          </a:p>
        </p:txBody>
      </p:sp>
      <p:sp>
        <p:nvSpPr>
          <p:cNvPr id="4" name="TextBox 3">
            <a:extLst>
              <a:ext uri="{FF2B5EF4-FFF2-40B4-BE49-F238E27FC236}">
                <a16:creationId xmlns:a16="http://schemas.microsoft.com/office/drawing/2014/main" xmlns="" id="{79D3C3EA-8CB5-4236-9B28-E71B7756A5C5}"/>
              </a:ext>
            </a:extLst>
          </p:cNvPr>
          <p:cNvSpPr txBox="1"/>
          <p:nvPr/>
        </p:nvSpPr>
        <p:spPr>
          <a:xfrm>
            <a:off x="172278" y="6320152"/>
            <a:ext cx="9713843" cy="307777"/>
          </a:xfrm>
          <a:prstGeom prst="rect">
            <a:avLst/>
          </a:prstGeom>
          <a:noFill/>
        </p:spPr>
        <p:txBody>
          <a:bodyPr wrap="square" rtlCol="0">
            <a:spAutoFit/>
          </a:bodyPr>
          <a:lstStyle/>
          <a:p>
            <a:r>
              <a:rPr lang="en-US" sz="1400" i="1" dirty="0"/>
              <a:t>Source:  https://mindsetonline.com/howmindsetaffects/businessleadership/index.html</a:t>
            </a:r>
          </a:p>
        </p:txBody>
      </p:sp>
    </p:spTree>
    <p:extLst>
      <p:ext uri="{BB962C8B-B14F-4D97-AF65-F5344CB8AC3E}">
        <p14:creationId xmlns:p14="http://schemas.microsoft.com/office/powerpoint/2010/main" val="972092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2597</TotalTime>
  <Words>2556</Words>
  <Application>Microsoft Office PowerPoint</Application>
  <PresentationFormat>Custom</PresentationFormat>
  <Paragraphs>192</Paragraphs>
  <Slides>33</Slides>
  <Notes>8</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Leadership:  Building Your Character for Success</vt:lpstr>
      <vt:lpstr>Module Objectives:</vt:lpstr>
      <vt:lpstr>Agenda</vt:lpstr>
      <vt:lpstr>Character Defined</vt:lpstr>
      <vt:lpstr>Six Essential Traits of Good Character</vt:lpstr>
      <vt:lpstr>The Science of Character Video</vt:lpstr>
      <vt:lpstr>Review of Important Concepts from Video</vt:lpstr>
      <vt:lpstr>PowerPoint Presentation</vt:lpstr>
      <vt:lpstr>Are Leaders Born or Made?</vt:lpstr>
      <vt:lpstr>All great leaders have a commitment to life long learning.</vt:lpstr>
      <vt:lpstr>Focus on Your Strengths</vt:lpstr>
      <vt:lpstr>We are often blind to what we are best at because it comes so easily to us.                We discredit these skills/characteristics because they do not take much work.</vt:lpstr>
      <vt:lpstr>Strengths Defined</vt:lpstr>
      <vt:lpstr>Myths About Strengths</vt:lpstr>
      <vt:lpstr>Why Strengths?</vt:lpstr>
      <vt:lpstr>Why Strengths?</vt:lpstr>
      <vt:lpstr>What Difference Can a Single Strength Make?</vt:lpstr>
      <vt:lpstr>PowerPoint Presentation</vt:lpstr>
      <vt:lpstr>PowerPoint Presentation</vt:lpstr>
      <vt:lpstr>Becoming a Strengths-Based Leader</vt:lpstr>
      <vt:lpstr>Becoming a Strengths-Based Leader</vt:lpstr>
      <vt:lpstr>Becoming a Strengths-Based Leader</vt:lpstr>
      <vt:lpstr>Becoming a Strengths-Based Leader</vt:lpstr>
      <vt:lpstr>PowerPoint Presentation</vt:lpstr>
      <vt:lpstr>Habit #1: Set up a daily routine and system.</vt:lpstr>
      <vt:lpstr>Habit #2: Overdelivering makes you stand out.</vt:lpstr>
      <vt:lpstr>Habit #3: Make your time count.</vt:lpstr>
      <vt:lpstr>PowerPoint Presentation</vt:lpstr>
      <vt:lpstr>Time and Timing</vt:lpstr>
      <vt:lpstr>The Power of FOCUS – Time Management and Productivity </vt:lpstr>
      <vt:lpstr>Setting Priorities</vt:lpstr>
      <vt:lpstr>Key Module Takeaways</vt:lpstr>
      <vt:lpstr>Suggested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Setting and Achievement</dc:title>
  <dc:creator>Cami Ressler</dc:creator>
  <cp:lastModifiedBy>Barbara Holbert</cp:lastModifiedBy>
  <cp:revision>220</cp:revision>
  <cp:lastPrinted>2018-03-04T20:24:47Z</cp:lastPrinted>
  <dcterms:created xsi:type="dcterms:W3CDTF">2018-02-13T18:36:30Z</dcterms:created>
  <dcterms:modified xsi:type="dcterms:W3CDTF">2018-04-09T14:33:23Z</dcterms:modified>
</cp:coreProperties>
</file>