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3" r:id="rId2"/>
    <p:sldId id="294" r:id="rId3"/>
    <p:sldId id="295" r:id="rId4"/>
    <p:sldId id="325" r:id="rId5"/>
    <p:sldId id="326"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04" r:id="rId21"/>
    <p:sldId id="305" r:id="rId22"/>
    <p:sldId id="306" r:id="rId23"/>
    <p:sldId id="307" r:id="rId24"/>
    <p:sldId id="308" r:id="rId25"/>
    <p:sldId id="309" r:id="rId26"/>
    <p:sldId id="310" r:id="rId27"/>
    <p:sldId id="329" r:id="rId28"/>
    <p:sldId id="330" r:id="rId29"/>
    <p:sldId id="331" r:id="rId30"/>
    <p:sldId id="332" r:id="rId31"/>
    <p:sldId id="337" r:id="rId32"/>
    <p:sldId id="327" r:id="rId33"/>
    <p:sldId id="303"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690"/>
    <a:srgbClr val="37D1D9"/>
    <a:srgbClr val="45F537"/>
    <a:srgbClr val="D14E25"/>
    <a:srgbClr val="286690"/>
    <a:srgbClr val="96E40A"/>
    <a:srgbClr val="19535F"/>
    <a:srgbClr val="66FF33"/>
    <a:srgbClr val="2ACED6"/>
    <a:srgbClr val="1CD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p:scale>
          <a:sx n="85" d="100"/>
          <a:sy n="85" d="100"/>
        </p:scale>
        <p:origin x="-101" y="106"/>
      </p:cViewPr>
      <p:guideLst>
        <p:guide orient="horz" pos="2160"/>
        <p:guide pos="3840"/>
      </p:guideLst>
    </p:cSldViewPr>
  </p:slideViewPr>
  <p:outlineViewPr>
    <p:cViewPr>
      <p:scale>
        <a:sx n="33" d="100"/>
        <a:sy n="33" d="100"/>
      </p:scale>
      <p:origin x="0" y="-37770"/>
    </p:cViewPr>
  </p:outlineViewPr>
  <p:notesTextViewPr>
    <p:cViewPr>
      <p:scale>
        <a:sx n="1" d="1"/>
        <a:sy n="1" d="1"/>
      </p:scale>
      <p:origin x="0" y="0"/>
    </p:cViewPr>
  </p:notesTextViewPr>
  <p:sorterViewPr>
    <p:cViewPr varScale="1">
      <p:scale>
        <a:sx n="100" d="100"/>
        <a:sy n="100" d="100"/>
      </p:scale>
      <p:origin x="0" y="-1221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AEB78-5704-4A1E-9C3F-B137094AFA8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4F7DFCB-3887-428C-BA8E-1D1349E84FD3}">
      <dgm:prSet phldrT="[Text]"/>
      <dgm:spPr/>
      <dgm:t>
        <a:bodyPr/>
        <a:lstStyle/>
        <a:p>
          <a:r>
            <a:rPr lang="en-US" dirty="0"/>
            <a:t>Decision Making</a:t>
          </a:r>
        </a:p>
      </dgm:t>
    </dgm:pt>
    <dgm:pt modelId="{3247D496-D86E-4B89-AF57-4260E99CD912}" type="parTrans" cxnId="{1E332C7B-AD3F-4F6C-8E58-AC48AFCB6B25}">
      <dgm:prSet/>
      <dgm:spPr/>
      <dgm:t>
        <a:bodyPr/>
        <a:lstStyle/>
        <a:p>
          <a:endParaRPr lang="en-US"/>
        </a:p>
      </dgm:t>
    </dgm:pt>
    <dgm:pt modelId="{DDE2E003-C918-4F10-8C28-961FFF84A06E}" type="sibTrans" cxnId="{1E332C7B-AD3F-4F6C-8E58-AC48AFCB6B25}">
      <dgm:prSet/>
      <dgm:spPr/>
      <dgm:t>
        <a:bodyPr/>
        <a:lstStyle/>
        <a:p>
          <a:endParaRPr lang="en-US"/>
        </a:p>
      </dgm:t>
    </dgm:pt>
    <dgm:pt modelId="{6E6D86D4-3A98-4DD4-9C72-53D56A99D204}">
      <dgm:prSet phldrT="[Text]"/>
      <dgm:spPr/>
      <dgm:t>
        <a:bodyPr/>
        <a:lstStyle/>
        <a:p>
          <a:r>
            <a:rPr lang="en-US" dirty="0"/>
            <a:t>Uses the best information available.</a:t>
          </a:r>
        </a:p>
      </dgm:t>
    </dgm:pt>
    <dgm:pt modelId="{8A7E9CA1-2B8E-403C-A30A-58C7E4770471}" type="parTrans" cxnId="{F0042633-8AEE-4238-9DA2-F7EB72F6B312}">
      <dgm:prSet/>
      <dgm:spPr/>
      <dgm:t>
        <a:bodyPr/>
        <a:lstStyle/>
        <a:p>
          <a:endParaRPr lang="en-US"/>
        </a:p>
      </dgm:t>
    </dgm:pt>
    <dgm:pt modelId="{292094BE-4D9F-4DC1-879D-9A694F1BFF72}" type="sibTrans" cxnId="{F0042633-8AEE-4238-9DA2-F7EB72F6B312}">
      <dgm:prSet/>
      <dgm:spPr/>
      <dgm:t>
        <a:bodyPr/>
        <a:lstStyle/>
        <a:p>
          <a:endParaRPr lang="en-US"/>
        </a:p>
      </dgm:t>
    </dgm:pt>
    <dgm:pt modelId="{431C5CAA-22D8-46A5-B52C-C65DC864A6F7}">
      <dgm:prSet phldrT="[Text]"/>
      <dgm:spPr/>
      <dgm:t>
        <a:bodyPr/>
        <a:lstStyle/>
        <a:p>
          <a:r>
            <a:rPr lang="en-US" dirty="0"/>
            <a:t>Utilizes the best judgment to make a timely decision.</a:t>
          </a:r>
        </a:p>
      </dgm:t>
    </dgm:pt>
    <dgm:pt modelId="{B28422FB-8296-4422-B58A-8771357EC187}" type="parTrans" cxnId="{A61D17C6-84A6-48F7-A99B-221228558125}">
      <dgm:prSet/>
      <dgm:spPr/>
      <dgm:t>
        <a:bodyPr/>
        <a:lstStyle/>
        <a:p>
          <a:endParaRPr lang="en-US"/>
        </a:p>
      </dgm:t>
    </dgm:pt>
    <dgm:pt modelId="{0B993C32-E158-45BA-8304-F9456C2FF7FC}" type="sibTrans" cxnId="{A61D17C6-84A6-48F7-A99B-221228558125}">
      <dgm:prSet/>
      <dgm:spPr/>
      <dgm:t>
        <a:bodyPr/>
        <a:lstStyle/>
        <a:p>
          <a:endParaRPr lang="en-US"/>
        </a:p>
      </dgm:t>
    </dgm:pt>
    <dgm:pt modelId="{373401DD-FF02-4891-95CD-BA5C9E24C8C2}">
      <dgm:prSet phldrT="[Text]"/>
      <dgm:spPr/>
      <dgm:t>
        <a:bodyPr/>
        <a:lstStyle/>
        <a:p>
          <a:r>
            <a:rPr lang="en-US" dirty="0"/>
            <a:t>Accountability </a:t>
          </a:r>
        </a:p>
      </dgm:t>
    </dgm:pt>
    <dgm:pt modelId="{AA0F57F9-17B3-4542-97B8-F534B9A483E1}" type="parTrans" cxnId="{50642E9D-3504-4F9B-AB95-12E7FB14C671}">
      <dgm:prSet/>
      <dgm:spPr/>
      <dgm:t>
        <a:bodyPr/>
        <a:lstStyle/>
        <a:p>
          <a:endParaRPr lang="en-US"/>
        </a:p>
      </dgm:t>
    </dgm:pt>
    <dgm:pt modelId="{EEA9A2A5-87B9-47B7-9D4E-7487BFE7806B}" type="sibTrans" cxnId="{50642E9D-3504-4F9B-AB95-12E7FB14C671}">
      <dgm:prSet/>
      <dgm:spPr/>
      <dgm:t>
        <a:bodyPr/>
        <a:lstStyle/>
        <a:p>
          <a:endParaRPr lang="en-US"/>
        </a:p>
      </dgm:t>
    </dgm:pt>
    <dgm:pt modelId="{6713C34E-B68C-45C5-AF86-4E94C3BA722A}">
      <dgm:prSet phldrT="[Text]"/>
      <dgm:spPr/>
      <dgm:t>
        <a:bodyPr/>
        <a:lstStyle/>
        <a:p>
          <a:r>
            <a:rPr lang="en-US" dirty="0"/>
            <a:t>Establishes clear responsibilities and processes for deciding.</a:t>
          </a:r>
        </a:p>
      </dgm:t>
    </dgm:pt>
    <dgm:pt modelId="{405D8393-52C1-4EAA-B18B-6D50CC6755BD}" type="parTrans" cxnId="{E9A79F02-C137-4A8D-BC7F-381AF8F4C360}">
      <dgm:prSet/>
      <dgm:spPr/>
      <dgm:t>
        <a:bodyPr/>
        <a:lstStyle/>
        <a:p>
          <a:endParaRPr lang="en-US"/>
        </a:p>
      </dgm:t>
    </dgm:pt>
    <dgm:pt modelId="{BF0D1205-6DF5-49CC-AE99-B9E7965008BA}" type="sibTrans" cxnId="{E9A79F02-C137-4A8D-BC7F-381AF8F4C360}">
      <dgm:prSet/>
      <dgm:spPr/>
      <dgm:t>
        <a:bodyPr/>
        <a:lstStyle/>
        <a:p>
          <a:endParaRPr lang="en-US"/>
        </a:p>
      </dgm:t>
    </dgm:pt>
    <dgm:pt modelId="{E615394D-0ABB-4100-B3E0-589F8CED97FC}">
      <dgm:prSet phldrT="[Text]"/>
      <dgm:spPr/>
      <dgm:t>
        <a:bodyPr/>
        <a:lstStyle/>
        <a:p>
          <a:r>
            <a:rPr lang="en-US" dirty="0"/>
            <a:t>Has clear processes for monitoring, communicating progress and measuring results.</a:t>
          </a:r>
        </a:p>
      </dgm:t>
    </dgm:pt>
    <dgm:pt modelId="{7F257DDD-6011-4985-AB7B-AFE7701F21EB}" type="parTrans" cxnId="{FA777670-2F4D-4BCA-BFB0-3726F1082C76}">
      <dgm:prSet/>
      <dgm:spPr/>
      <dgm:t>
        <a:bodyPr/>
        <a:lstStyle/>
        <a:p>
          <a:endParaRPr lang="en-US"/>
        </a:p>
      </dgm:t>
    </dgm:pt>
    <dgm:pt modelId="{B1F351C0-5B39-4EB4-86D2-198F2929135E}" type="sibTrans" cxnId="{FA777670-2F4D-4BCA-BFB0-3726F1082C76}">
      <dgm:prSet/>
      <dgm:spPr/>
      <dgm:t>
        <a:bodyPr/>
        <a:lstStyle/>
        <a:p>
          <a:endParaRPr lang="en-US"/>
        </a:p>
      </dgm:t>
    </dgm:pt>
    <dgm:pt modelId="{9CD24F0F-BACA-4DB3-A299-A5B5DC5CBF41}">
      <dgm:prSet phldrT="[Text]"/>
      <dgm:spPr/>
      <dgm:t>
        <a:bodyPr/>
        <a:lstStyle/>
        <a:p>
          <a:r>
            <a:rPr lang="en-US" dirty="0"/>
            <a:t>Asking Questions</a:t>
          </a:r>
        </a:p>
      </dgm:t>
    </dgm:pt>
    <dgm:pt modelId="{7BED651E-363C-476C-A725-F24783E850C0}" type="parTrans" cxnId="{2B2AB27E-89B4-431B-997D-3BDFBC7A47B7}">
      <dgm:prSet/>
      <dgm:spPr/>
      <dgm:t>
        <a:bodyPr/>
        <a:lstStyle/>
        <a:p>
          <a:endParaRPr lang="en-US"/>
        </a:p>
      </dgm:t>
    </dgm:pt>
    <dgm:pt modelId="{793798CD-F875-4D19-B915-8F055D270855}" type="sibTrans" cxnId="{2B2AB27E-89B4-431B-997D-3BDFBC7A47B7}">
      <dgm:prSet/>
      <dgm:spPr/>
      <dgm:t>
        <a:bodyPr/>
        <a:lstStyle/>
        <a:p>
          <a:endParaRPr lang="en-US"/>
        </a:p>
      </dgm:t>
    </dgm:pt>
    <dgm:pt modelId="{22382CE3-C187-4806-BD96-CC71B3F4870A}">
      <dgm:prSet phldrT="[Text]"/>
      <dgm:spPr/>
      <dgm:t>
        <a:bodyPr/>
        <a:lstStyle/>
        <a:p>
          <a:r>
            <a:rPr lang="en-US" dirty="0"/>
            <a:t>Probes the thought process of others.</a:t>
          </a:r>
        </a:p>
      </dgm:t>
    </dgm:pt>
    <dgm:pt modelId="{4F8B7106-01BC-43B9-BCBB-F1827B50BCEA}" type="parTrans" cxnId="{6F08C98A-B8F6-4858-BBF3-6770213DB6CC}">
      <dgm:prSet/>
      <dgm:spPr/>
      <dgm:t>
        <a:bodyPr/>
        <a:lstStyle/>
        <a:p>
          <a:endParaRPr lang="en-US"/>
        </a:p>
      </dgm:t>
    </dgm:pt>
    <dgm:pt modelId="{741B6314-8ADE-4299-AB2B-E98EE2A55284}" type="sibTrans" cxnId="{6F08C98A-B8F6-4858-BBF3-6770213DB6CC}">
      <dgm:prSet/>
      <dgm:spPr/>
      <dgm:t>
        <a:bodyPr/>
        <a:lstStyle/>
        <a:p>
          <a:endParaRPr lang="en-US"/>
        </a:p>
      </dgm:t>
    </dgm:pt>
    <dgm:pt modelId="{6A6C716F-8BAC-4F71-A543-B6A3D993F600}">
      <dgm:prSet phldrT="[Text]"/>
      <dgm:spPr/>
      <dgm:t>
        <a:bodyPr/>
        <a:lstStyle/>
        <a:p>
          <a:r>
            <a:rPr lang="en-US" dirty="0"/>
            <a:t>Asks the right questions to uncover root causes to problems and creates better solutions.</a:t>
          </a:r>
        </a:p>
      </dgm:t>
    </dgm:pt>
    <dgm:pt modelId="{CFBB00C0-0E17-402F-AABA-B83E2E0F124B}" type="parTrans" cxnId="{F6FEDDF6-6F3F-468A-8ED1-80D803E598BD}">
      <dgm:prSet/>
      <dgm:spPr/>
      <dgm:t>
        <a:bodyPr/>
        <a:lstStyle/>
        <a:p>
          <a:endParaRPr lang="en-US"/>
        </a:p>
      </dgm:t>
    </dgm:pt>
    <dgm:pt modelId="{031C412E-CD16-433A-954D-4EAF53F9C099}" type="sibTrans" cxnId="{F6FEDDF6-6F3F-468A-8ED1-80D803E598BD}">
      <dgm:prSet/>
      <dgm:spPr/>
      <dgm:t>
        <a:bodyPr/>
        <a:lstStyle/>
        <a:p>
          <a:endParaRPr lang="en-US"/>
        </a:p>
      </dgm:t>
    </dgm:pt>
    <dgm:pt modelId="{9F2DF58B-A536-402E-BE69-887C89441708}">
      <dgm:prSet phldrT="[Text]"/>
      <dgm:spPr/>
      <dgm:t>
        <a:bodyPr/>
        <a:lstStyle/>
        <a:p>
          <a:r>
            <a:rPr lang="en-US" dirty="0"/>
            <a:t>Clarity + Confidence</a:t>
          </a:r>
        </a:p>
      </dgm:t>
    </dgm:pt>
    <dgm:pt modelId="{702D88F3-B5AB-4926-95DE-9D8A0A9DDC4E}" type="parTrans" cxnId="{9378FC0F-EF0E-4BDE-812B-C8158BB4F714}">
      <dgm:prSet/>
      <dgm:spPr/>
      <dgm:t>
        <a:bodyPr/>
        <a:lstStyle/>
        <a:p>
          <a:endParaRPr lang="en-US"/>
        </a:p>
      </dgm:t>
    </dgm:pt>
    <dgm:pt modelId="{885E3D77-8E7F-4E7D-8696-1E4046D5D19D}" type="sibTrans" cxnId="{9378FC0F-EF0E-4BDE-812B-C8158BB4F714}">
      <dgm:prSet/>
      <dgm:spPr/>
      <dgm:t>
        <a:bodyPr/>
        <a:lstStyle/>
        <a:p>
          <a:endParaRPr lang="en-US"/>
        </a:p>
      </dgm:t>
    </dgm:pt>
    <dgm:pt modelId="{8DC2F62A-FB4D-4BC7-9DB7-DE1B5700AECA}" type="pres">
      <dgm:prSet presAssocID="{293AEB78-5704-4A1E-9C3F-B137094AFA8D}" presName="linearFlow" presStyleCnt="0">
        <dgm:presLayoutVars>
          <dgm:dir/>
          <dgm:animLvl val="lvl"/>
          <dgm:resizeHandles val="exact"/>
        </dgm:presLayoutVars>
      </dgm:prSet>
      <dgm:spPr/>
      <dgm:t>
        <a:bodyPr/>
        <a:lstStyle/>
        <a:p>
          <a:endParaRPr lang="en-US"/>
        </a:p>
      </dgm:t>
    </dgm:pt>
    <dgm:pt modelId="{7908C68F-A810-463E-8DC8-9DA3AD0CB63D}" type="pres">
      <dgm:prSet presAssocID="{54F7DFCB-3887-428C-BA8E-1D1349E84FD3}" presName="composite" presStyleCnt="0"/>
      <dgm:spPr/>
    </dgm:pt>
    <dgm:pt modelId="{F2763D1B-CD45-4BDD-997E-395943E0A069}" type="pres">
      <dgm:prSet presAssocID="{54F7DFCB-3887-428C-BA8E-1D1349E84FD3}" presName="parentText" presStyleLbl="alignNode1" presStyleIdx="0" presStyleCnt="3">
        <dgm:presLayoutVars>
          <dgm:chMax val="1"/>
          <dgm:bulletEnabled val="1"/>
        </dgm:presLayoutVars>
      </dgm:prSet>
      <dgm:spPr/>
      <dgm:t>
        <a:bodyPr/>
        <a:lstStyle/>
        <a:p>
          <a:endParaRPr lang="en-US"/>
        </a:p>
      </dgm:t>
    </dgm:pt>
    <dgm:pt modelId="{B0F3FFBE-57FE-4CAA-95F3-28C02DAFDC2B}" type="pres">
      <dgm:prSet presAssocID="{54F7DFCB-3887-428C-BA8E-1D1349E84FD3}" presName="descendantText" presStyleLbl="alignAcc1" presStyleIdx="0" presStyleCnt="3">
        <dgm:presLayoutVars>
          <dgm:bulletEnabled val="1"/>
        </dgm:presLayoutVars>
      </dgm:prSet>
      <dgm:spPr/>
      <dgm:t>
        <a:bodyPr/>
        <a:lstStyle/>
        <a:p>
          <a:endParaRPr lang="en-US"/>
        </a:p>
      </dgm:t>
    </dgm:pt>
    <dgm:pt modelId="{4D9E5553-BC89-4D5D-9114-35EBBF29631C}" type="pres">
      <dgm:prSet presAssocID="{DDE2E003-C918-4F10-8C28-961FFF84A06E}" presName="sp" presStyleCnt="0"/>
      <dgm:spPr/>
    </dgm:pt>
    <dgm:pt modelId="{AA3AA933-FE6B-4290-9EC8-A1B69462319F}" type="pres">
      <dgm:prSet presAssocID="{373401DD-FF02-4891-95CD-BA5C9E24C8C2}" presName="composite" presStyleCnt="0"/>
      <dgm:spPr/>
    </dgm:pt>
    <dgm:pt modelId="{A00DFBD9-ECC1-44A5-9FA8-3C24C6361452}" type="pres">
      <dgm:prSet presAssocID="{373401DD-FF02-4891-95CD-BA5C9E24C8C2}" presName="parentText" presStyleLbl="alignNode1" presStyleIdx="1" presStyleCnt="3">
        <dgm:presLayoutVars>
          <dgm:chMax val="1"/>
          <dgm:bulletEnabled val="1"/>
        </dgm:presLayoutVars>
      </dgm:prSet>
      <dgm:spPr/>
      <dgm:t>
        <a:bodyPr/>
        <a:lstStyle/>
        <a:p>
          <a:endParaRPr lang="en-US"/>
        </a:p>
      </dgm:t>
    </dgm:pt>
    <dgm:pt modelId="{4A4DBA88-5EE7-4330-B79F-8EC04970D253}" type="pres">
      <dgm:prSet presAssocID="{373401DD-FF02-4891-95CD-BA5C9E24C8C2}" presName="descendantText" presStyleLbl="alignAcc1" presStyleIdx="1" presStyleCnt="3">
        <dgm:presLayoutVars>
          <dgm:bulletEnabled val="1"/>
        </dgm:presLayoutVars>
      </dgm:prSet>
      <dgm:spPr/>
      <dgm:t>
        <a:bodyPr/>
        <a:lstStyle/>
        <a:p>
          <a:endParaRPr lang="en-US"/>
        </a:p>
      </dgm:t>
    </dgm:pt>
    <dgm:pt modelId="{56BAE759-217C-4833-B929-86B33A0B88BE}" type="pres">
      <dgm:prSet presAssocID="{EEA9A2A5-87B9-47B7-9D4E-7487BFE7806B}" presName="sp" presStyleCnt="0"/>
      <dgm:spPr/>
    </dgm:pt>
    <dgm:pt modelId="{B1E99322-DC1A-40F5-9084-3B41F79184BB}" type="pres">
      <dgm:prSet presAssocID="{9CD24F0F-BACA-4DB3-A299-A5B5DC5CBF41}" presName="composite" presStyleCnt="0"/>
      <dgm:spPr/>
    </dgm:pt>
    <dgm:pt modelId="{DFD6C6E1-2826-4E82-8FB2-AFF588B7DC3B}" type="pres">
      <dgm:prSet presAssocID="{9CD24F0F-BACA-4DB3-A299-A5B5DC5CBF41}" presName="parentText" presStyleLbl="alignNode1" presStyleIdx="2" presStyleCnt="3">
        <dgm:presLayoutVars>
          <dgm:chMax val="1"/>
          <dgm:bulletEnabled val="1"/>
        </dgm:presLayoutVars>
      </dgm:prSet>
      <dgm:spPr/>
      <dgm:t>
        <a:bodyPr/>
        <a:lstStyle/>
        <a:p>
          <a:endParaRPr lang="en-US"/>
        </a:p>
      </dgm:t>
    </dgm:pt>
    <dgm:pt modelId="{0B116890-5D32-4311-8837-716D7FACCB18}" type="pres">
      <dgm:prSet presAssocID="{9CD24F0F-BACA-4DB3-A299-A5B5DC5CBF41}" presName="descendantText" presStyleLbl="alignAcc1" presStyleIdx="2" presStyleCnt="3">
        <dgm:presLayoutVars>
          <dgm:bulletEnabled val="1"/>
        </dgm:presLayoutVars>
      </dgm:prSet>
      <dgm:spPr/>
      <dgm:t>
        <a:bodyPr/>
        <a:lstStyle/>
        <a:p>
          <a:endParaRPr lang="en-US"/>
        </a:p>
      </dgm:t>
    </dgm:pt>
  </dgm:ptLst>
  <dgm:cxnLst>
    <dgm:cxn modelId="{9F734430-2804-48A4-853C-F210305AD1A6}" type="presOf" srcId="{6A6C716F-8BAC-4F71-A543-B6A3D993F600}" destId="{0B116890-5D32-4311-8837-716D7FACCB18}" srcOrd="0" destOrd="1" presId="urn:microsoft.com/office/officeart/2005/8/layout/chevron2"/>
    <dgm:cxn modelId="{F1D9FFF1-383F-4AE7-AF10-F2406AB64369}" type="presOf" srcId="{6713C34E-B68C-45C5-AF86-4E94C3BA722A}" destId="{4A4DBA88-5EE7-4330-B79F-8EC04970D253}" srcOrd="0" destOrd="0" presId="urn:microsoft.com/office/officeart/2005/8/layout/chevron2"/>
    <dgm:cxn modelId="{F0042633-8AEE-4238-9DA2-F7EB72F6B312}" srcId="{54F7DFCB-3887-428C-BA8E-1D1349E84FD3}" destId="{6E6D86D4-3A98-4DD4-9C72-53D56A99D204}" srcOrd="0" destOrd="0" parTransId="{8A7E9CA1-2B8E-403C-A30A-58C7E4770471}" sibTransId="{292094BE-4D9F-4DC1-879D-9A694F1BFF72}"/>
    <dgm:cxn modelId="{F6FEDDF6-6F3F-468A-8ED1-80D803E598BD}" srcId="{9CD24F0F-BACA-4DB3-A299-A5B5DC5CBF41}" destId="{6A6C716F-8BAC-4F71-A543-B6A3D993F600}" srcOrd="1" destOrd="0" parTransId="{CFBB00C0-0E17-402F-AABA-B83E2E0F124B}" sibTransId="{031C412E-CD16-433A-954D-4EAF53F9C099}"/>
    <dgm:cxn modelId="{A61D17C6-84A6-48F7-A99B-221228558125}" srcId="{54F7DFCB-3887-428C-BA8E-1D1349E84FD3}" destId="{431C5CAA-22D8-46A5-B52C-C65DC864A6F7}" srcOrd="1" destOrd="0" parTransId="{B28422FB-8296-4422-B58A-8771357EC187}" sibTransId="{0B993C32-E158-45BA-8304-F9456C2FF7FC}"/>
    <dgm:cxn modelId="{9AAA2E0F-329D-4B12-A5A5-3D143F1BEB1B}" type="presOf" srcId="{E615394D-0ABB-4100-B3E0-589F8CED97FC}" destId="{4A4DBA88-5EE7-4330-B79F-8EC04970D253}" srcOrd="0" destOrd="1" presId="urn:microsoft.com/office/officeart/2005/8/layout/chevron2"/>
    <dgm:cxn modelId="{EC806C3C-1AB3-4D36-9FC5-56F7618C86FB}" type="presOf" srcId="{6E6D86D4-3A98-4DD4-9C72-53D56A99D204}" destId="{B0F3FFBE-57FE-4CAA-95F3-28C02DAFDC2B}" srcOrd="0" destOrd="0" presId="urn:microsoft.com/office/officeart/2005/8/layout/chevron2"/>
    <dgm:cxn modelId="{2850071F-2B8F-4BE7-979D-FB8FB3A12D42}" type="presOf" srcId="{293AEB78-5704-4A1E-9C3F-B137094AFA8D}" destId="{8DC2F62A-FB4D-4BC7-9DB7-DE1B5700AECA}" srcOrd="0" destOrd="0" presId="urn:microsoft.com/office/officeart/2005/8/layout/chevron2"/>
    <dgm:cxn modelId="{9378FC0F-EF0E-4BDE-812B-C8158BB4F714}" srcId="{54F7DFCB-3887-428C-BA8E-1D1349E84FD3}" destId="{9F2DF58B-A536-402E-BE69-887C89441708}" srcOrd="2" destOrd="0" parTransId="{702D88F3-B5AB-4926-95DE-9D8A0A9DDC4E}" sibTransId="{885E3D77-8E7F-4E7D-8696-1E4046D5D19D}"/>
    <dgm:cxn modelId="{7C161949-1E8B-450E-943E-4644AA30F74D}" type="presOf" srcId="{431C5CAA-22D8-46A5-B52C-C65DC864A6F7}" destId="{B0F3FFBE-57FE-4CAA-95F3-28C02DAFDC2B}" srcOrd="0" destOrd="1" presId="urn:microsoft.com/office/officeart/2005/8/layout/chevron2"/>
    <dgm:cxn modelId="{2B2AB27E-89B4-431B-997D-3BDFBC7A47B7}" srcId="{293AEB78-5704-4A1E-9C3F-B137094AFA8D}" destId="{9CD24F0F-BACA-4DB3-A299-A5B5DC5CBF41}" srcOrd="2" destOrd="0" parTransId="{7BED651E-363C-476C-A725-F24783E850C0}" sibTransId="{793798CD-F875-4D19-B915-8F055D270855}"/>
    <dgm:cxn modelId="{4EE49F63-C2CF-4ADB-83BD-9B5D996FB9F4}" type="presOf" srcId="{373401DD-FF02-4891-95CD-BA5C9E24C8C2}" destId="{A00DFBD9-ECC1-44A5-9FA8-3C24C6361452}" srcOrd="0" destOrd="0" presId="urn:microsoft.com/office/officeart/2005/8/layout/chevron2"/>
    <dgm:cxn modelId="{FB22F396-AE55-446F-938F-C2A67305176B}" type="presOf" srcId="{22382CE3-C187-4806-BD96-CC71B3F4870A}" destId="{0B116890-5D32-4311-8837-716D7FACCB18}" srcOrd="0" destOrd="0" presId="urn:microsoft.com/office/officeart/2005/8/layout/chevron2"/>
    <dgm:cxn modelId="{FA777670-2F4D-4BCA-BFB0-3726F1082C76}" srcId="{373401DD-FF02-4891-95CD-BA5C9E24C8C2}" destId="{E615394D-0ABB-4100-B3E0-589F8CED97FC}" srcOrd="1" destOrd="0" parTransId="{7F257DDD-6011-4985-AB7B-AFE7701F21EB}" sibTransId="{B1F351C0-5B39-4EB4-86D2-198F2929135E}"/>
    <dgm:cxn modelId="{BDCF752F-1178-450D-98BC-FA6E1D7EE92B}" type="presOf" srcId="{9F2DF58B-A536-402E-BE69-887C89441708}" destId="{B0F3FFBE-57FE-4CAA-95F3-28C02DAFDC2B}" srcOrd="0" destOrd="2" presId="urn:microsoft.com/office/officeart/2005/8/layout/chevron2"/>
    <dgm:cxn modelId="{E9A79F02-C137-4A8D-BC7F-381AF8F4C360}" srcId="{373401DD-FF02-4891-95CD-BA5C9E24C8C2}" destId="{6713C34E-B68C-45C5-AF86-4E94C3BA722A}" srcOrd="0" destOrd="0" parTransId="{405D8393-52C1-4EAA-B18B-6D50CC6755BD}" sibTransId="{BF0D1205-6DF5-49CC-AE99-B9E7965008BA}"/>
    <dgm:cxn modelId="{31D83B71-F7FB-428C-BBBE-25623B75606B}" type="presOf" srcId="{9CD24F0F-BACA-4DB3-A299-A5B5DC5CBF41}" destId="{DFD6C6E1-2826-4E82-8FB2-AFF588B7DC3B}" srcOrd="0" destOrd="0" presId="urn:microsoft.com/office/officeart/2005/8/layout/chevron2"/>
    <dgm:cxn modelId="{00ED64C0-DFA9-46CE-8F14-D91430AA67C4}" type="presOf" srcId="{54F7DFCB-3887-428C-BA8E-1D1349E84FD3}" destId="{F2763D1B-CD45-4BDD-997E-395943E0A069}" srcOrd="0" destOrd="0" presId="urn:microsoft.com/office/officeart/2005/8/layout/chevron2"/>
    <dgm:cxn modelId="{50642E9D-3504-4F9B-AB95-12E7FB14C671}" srcId="{293AEB78-5704-4A1E-9C3F-B137094AFA8D}" destId="{373401DD-FF02-4891-95CD-BA5C9E24C8C2}" srcOrd="1" destOrd="0" parTransId="{AA0F57F9-17B3-4542-97B8-F534B9A483E1}" sibTransId="{EEA9A2A5-87B9-47B7-9D4E-7487BFE7806B}"/>
    <dgm:cxn modelId="{6F08C98A-B8F6-4858-BBF3-6770213DB6CC}" srcId="{9CD24F0F-BACA-4DB3-A299-A5B5DC5CBF41}" destId="{22382CE3-C187-4806-BD96-CC71B3F4870A}" srcOrd="0" destOrd="0" parTransId="{4F8B7106-01BC-43B9-BCBB-F1827B50BCEA}" sibTransId="{741B6314-8ADE-4299-AB2B-E98EE2A55284}"/>
    <dgm:cxn modelId="{1E332C7B-AD3F-4F6C-8E58-AC48AFCB6B25}" srcId="{293AEB78-5704-4A1E-9C3F-B137094AFA8D}" destId="{54F7DFCB-3887-428C-BA8E-1D1349E84FD3}" srcOrd="0" destOrd="0" parTransId="{3247D496-D86E-4B89-AF57-4260E99CD912}" sibTransId="{DDE2E003-C918-4F10-8C28-961FFF84A06E}"/>
    <dgm:cxn modelId="{0A816921-FEDF-41A5-BD02-9AC520974908}" type="presParOf" srcId="{8DC2F62A-FB4D-4BC7-9DB7-DE1B5700AECA}" destId="{7908C68F-A810-463E-8DC8-9DA3AD0CB63D}" srcOrd="0" destOrd="0" presId="urn:microsoft.com/office/officeart/2005/8/layout/chevron2"/>
    <dgm:cxn modelId="{BB418609-3CD0-4CCD-8491-C1BF55038258}" type="presParOf" srcId="{7908C68F-A810-463E-8DC8-9DA3AD0CB63D}" destId="{F2763D1B-CD45-4BDD-997E-395943E0A069}" srcOrd="0" destOrd="0" presId="urn:microsoft.com/office/officeart/2005/8/layout/chevron2"/>
    <dgm:cxn modelId="{FFB8E912-D46D-433E-AB3C-53EA330550B4}" type="presParOf" srcId="{7908C68F-A810-463E-8DC8-9DA3AD0CB63D}" destId="{B0F3FFBE-57FE-4CAA-95F3-28C02DAFDC2B}" srcOrd="1" destOrd="0" presId="urn:microsoft.com/office/officeart/2005/8/layout/chevron2"/>
    <dgm:cxn modelId="{17E93A89-D44A-4253-A8D1-516E87105F8F}" type="presParOf" srcId="{8DC2F62A-FB4D-4BC7-9DB7-DE1B5700AECA}" destId="{4D9E5553-BC89-4D5D-9114-35EBBF29631C}" srcOrd="1" destOrd="0" presId="urn:microsoft.com/office/officeart/2005/8/layout/chevron2"/>
    <dgm:cxn modelId="{2722258D-036A-4A29-A7CF-991CB3976AFF}" type="presParOf" srcId="{8DC2F62A-FB4D-4BC7-9DB7-DE1B5700AECA}" destId="{AA3AA933-FE6B-4290-9EC8-A1B69462319F}" srcOrd="2" destOrd="0" presId="urn:microsoft.com/office/officeart/2005/8/layout/chevron2"/>
    <dgm:cxn modelId="{8B202025-750E-47A2-BCEB-52DDA69644ED}" type="presParOf" srcId="{AA3AA933-FE6B-4290-9EC8-A1B69462319F}" destId="{A00DFBD9-ECC1-44A5-9FA8-3C24C6361452}" srcOrd="0" destOrd="0" presId="urn:microsoft.com/office/officeart/2005/8/layout/chevron2"/>
    <dgm:cxn modelId="{E84E86BD-9356-4831-83A9-2F2D022AFD36}" type="presParOf" srcId="{AA3AA933-FE6B-4290-9EC8-A1B69462319F}" destId="{4A4DBA88-5EE7-4330-B79F-8EC04970D253}" srcOrd="1" destOrd="0" presId="urn:microsoft.com/office/officeart/2005/8/layout/chevron2"/>
    <dgm:cxn modelId="{99548880-C3A8-494E-996B-1631346F76FE}" type="presParOf" srcId="{8DC2F62A-FB4D-4BC7-9DB7-DE1B5700AECA}" destId="{56BAE759-217C-4833-B929-86B33A0B88BE}" srcOrd="3" destOrd="0" presId="urn:microsoft.com/office/officeart/2005/8/layout/chevron2"/>
    <dgm:cxn modelId="{464684F6-ED69-48BA-ACC9-EB206888594C}" type="presParOf" srcId="{8DC2F62A-FB4D-4BC7-9DB7-DE1B5700AECA}" destId="{B1E99322-DC1A-40F5-9084-3B41F79184BB}" srcOrd="4" destOrd="0" presId="urn:microsoft.com/office/officeart/2005/8/layout/chevron2"/>
    <dgm:cxn modelId="{8AC09B3D-BE64-4A1D-8BB3-2B54576163F7}" type="presParOf" srcId="{B1E99322-DC1A-40F5-9084-3B41F79184BB}" destId="{DFD6C6E1-2826-4E82-8FB2-AFF588B7DC3B}" srcOrd="0" destOrd="0" presId="urn:microsoft.com/office/officeart/2005/8/layout/chevron2"/>
    <dgm:cxn modelId="{722FCA56-AC8A-47F1-93D4-5F6FE1B693B6}" type="presParOf" srcId="{B1E99322-DC1A-40F5-9084-3B41F79184BB}" destId="{0B116890-5D32-4311-8837-716D7FACCB1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63D1B-CD45-4BDD-997E-395943E0A069}">
      <dsp:nvSpPr>
        <dsp:cNvPr id="0" name=""/>
        <dsp:cNvSpPr/>
      </dsp:nvSpPr>
      <dsp:spPr>
        <a:xfrm rot="5400000">
          <a:off x="-274184" y="274416"/>
          <a:ext cx="1827894" cy="127952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Decision Making</a:t>
          </a:r>
        </a:p>
      </dsp:txBody>
      <dsp:txXfrm rot="-5400000">
        <a:off x="1" y="639995"/>
        <a:ext cx="1279525" cy="548369"/>
      </dsp:txXfrm>
    </dsp:sp>
    <dsp:sp modelId="{B0F3FFBE-57FE-4CAA-95F3-28C02DAFDC2B}">
      <dsp:nvSpPr>
        <dsp:cNvPr id="0" name=""/>
        <dsp:cNvSpPr/>
      </dsp:nvSpPr>
      <dsp:spPr>
        <a:xfrm rot="5400000">
          <a:off x="5865032" y="-4585274"/>
          <a:ext cx="1188131" cy="1035914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Uses the best information available.</a:t>
          </a:r>
        </a:p>
        <a:p>
          <a:pPr marL="228600" lvl="1" indent="-228600" algn="l" defTabSz="977900">
            <a:lnSpc>
              <a:spcPct val="90000"/>
            </a:lnSpc>
            <a:spcBef>
              <a:spcPct val="0"/>
            </a:spcBef>
            <a:spcAft>
              <a:spcPct val="15000"/>
            </a:spcAft>
            <a:buChar char="••"/>
          </a:pPr>
          <a:r>
            <a:rPr lang="en-US" sz="2200" kern="1200" dirty="0"/>
            <a:t>Utilizes the best judgment to make a timely decision.</a:t>
          </a:r>
        </a:p>
        <a:p>
          <a:pPr marL="228600" lvl="1" indent="-228600" algn="l" defTabSz="977900">
            <a:lnSpc>
              <a:spcPct val="90000"/>
            </a:lnSpc>
            <a:spcBef>
              <a:spcPct val="0"/>
            </a:spcBef>
            <a:spcAft>
              <a:spcPct val="15000"/>
            </a:spcAft>
            <a:buChar char="••"/>
          </a:pPr>
          <a:r>
            <a:rPr lang="en-US" sz="2200" kern="1200" dirty="0"/>
            <a:t>Clarity + Confidence</a:t>
          </a:r>
        </a:p>
      </dsp:txBody>
      <dsp:txXfrm rot="-5400000">
        <a:off x="1279526" y="58232"/>
        <a:ext cx="10301144" cy="1072131"/>
      </dsp:txXfrm>
    </dsp:sp>
    <dsp:sp modelId="{A00DFBD9-ECC1-44A5-9FA8-3C24C6361452}">
      <dsp:nvSpPr>
        <dsp:cNvPr id="0" name=""/>
        <dsp:cNvSpPr/>
      </dsp:nvSpPr>
      <dsp:spPr>
        <a:xfrm rot="5400000">
          <a:off x="-274184" y="1910323"/>
          <a:ext cx="1827894" cy="1279525"/>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Accountability </a:t>
          </a:r>
        </a:p>
      </dsp:txBody>
      <dsp:txXfrm rot="-5400000">
        <a:off x="1" y="2275902"/>
        <a:ext cx="1279525" cy="548369"/>
      </dsp:txXfrm>
    </dsp:sp>
    <dsp:sp modelId="{4A4DBA88-5EE7-4330-B79F-8EC04970D253}">
      <dsp:nvSpPr>
        <dsp:cNvPr id="0" name=""/>
        <dsp:cNvSpPr/>
      </dsp:nvSpPr>
      <dsp:spPr>
        <a:xfrm rot="5400000">
          <a:off x="5865032" y="-2949367"/>
          <a:ext cx="1188131" cy="10359144"/>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Establishes clear responsibilities and processes for deciding.</a:t>
          </a:r>
        </a:p>
        <a:p>
          <a:pPr marL="228600" lvl="1" indent="-228600" algn="l" defTabSz="977900">
            <a:lnSpc>
              <a:spcPct val="90000"/>
            </a:lnSpc>
            <a:spcBef>
              <a:spcPct val="0"/>
            </a:spcBef>
            <a:spcAft>
              <a:spcPct val="15000"/>
            </a:spcAft>
            <a:buChar char="••"/>
          </a:pPr>
          <a:r>
            <a:rPr lang="en-US" sz="2200" kern="1200" dirty="0"/>
            <a:t>Has clear processes for monitoring, communicating progress and measuring results.</a:t>
          </a:r>
        </a:p>
      </dsp:txBody>
      <dsp:txXfrm rot="-5400000">
        <a:off x="1279526" y="1694139"/>
        <a:ext cx="10301144" cy="1072131"/>
      </dsp:txXfrm>
    </dsp:sp>
    <dsp:sp modelId="{DFD6C6E1-2826-4E82-8FB2-AFF588B7DC3B}">
      <dsp:nvSpPr>
        <dsp:cNvPr id="0" name=""/>
        <dsp:cNvSpPr/>
      </dsp:nvSpPr>
      <dsp:spPr>
        <a:xfrm rot="5400000">
          <a:off x="-274184" y="3546230"/>
          <a:ext cx="1827894" cy="1279525"/>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Asking Questions</a:t>
          </a:r>
        </a:p>
      </dsp:txBody>
      <dsp:txXfrm rot="-5400000">
        <a:off x="1" y="3911809"/>
        <a:ext cx="1279525" cy="548369"/>
      </dsp:txXfrm>
    </dsp:sp>
    <dsp:sp modelId="{0B116890-5D32-4311-8837-716D7FACCB18}">
      <dsp:nvSpPr>
        <dsp:cNvPr id="0" name=""/>
        <dsp:cNvSpPr/>
      </dsp:nvSpPr>
      <dsp:spPr>
        <a:xfrm rot="5400000">
          <a:off x="5865032" y="-1313459"/>
          <a:ext cx="1188131" cy="10359144"/>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Probes the thought process of others.</a:t>
          </a:r>
        </a:p>
        <a:p>
          <a:pPr marL="228600" lvl="1" indent="-228600" algn="l" defTabSz="977900">
            <a:lnSpc>
              <a:spcPct val="90000"/>
            </a:lnSpc>
            <a:spcBef>
              <a:spcPct val="0"/>
            </a:spcBef>
            <a:spcAft>
              <a:spcPct val="15000"/>
            </a:spcAft>
            <a:buChar char="••"/>
          </a:pPr>
          <a:r>
            <a:rPr lang="en-US" sz="2200" kern="1200" dirty="0"/>
            <a:t>Asks the right questions to uncover root causes to problems and creates better solutions.</a:t>
          </a:r>
        </a:p>
      </dsp:txBody>
      <dsp:txXfrm rot="-5400000">
        <a:off x="1279526" y="3330047"/>
        <a:ext cx="10301144" cy="10721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54C976-A254-4A37-8438-A5E5F42EB68E}" type="datetimeFigureOut">
              <a:rPr lang="en-US" smtClean="0"/>
              <a:t>4/9/2018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D8B957-9B0D-4CA3-A835-D563377230D5}" type="slidenum">
              <a:rPr lang="en-US" smtClean="0"/>
              <a:t>‹#›</a:t>
            </a:fld>
            <a:endParaRPr lang="en-US"/>
          </a:p>
        </p:txBody>
      </p:sp>
    </p:spTree>
    <p:extLst>
      <p:ext uri="{BB962C8B-B14F-4D97-AF65-F5344CB8AC3E}">
        <p14:creationId xmlns:p14="http://schemas.microsoft.com/office/powerpoint/2010/main" val="91306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69A10F-5603-44F3-9304-C6F0BDA3B3D8}" type="datetimeFigureOut">
              <a:rPr lang="en-US" smtClean="0"/>
              <a:t>4/9/2018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2C39C6-B268-4211-AC8E-729DA8951A89}" type="slidenum">
              <a:rPr lang="en-US" smtClean="0"/>
              <a:t>‹#›</a:t>
            </a:fld>
            <a:endParaRPr lang="en-US"/>
          </a:p>
        </p:txBody>
      </p:sp>
    </p:spTree>
    <p:extLst>
      <p:ext uri="{BB962C8B-B14F-4D97-AF65-F5344CB8AC3E}">
        <p14:creationId xmlns:p14="http://schemas.microsoft.com/office/powerpoint/2010/main" val="234625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uccess.com/article/maximum-leadership-tough-talk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uccess.com/article/the-perils-of-procrastin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ccess.com/article/john-c-maxwell-6-strategies-to-empower-your-team-member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3CA53E-DE53-49E1-A0BD-C289E43F6C59}" type="slidenum">
              <a:rPr lang="en-US" smtClean="0"/>
              <a:t>1</a:t>
            </a:fld>
            <a:endParaRPr lang="en-US"/>
          </a:p>
        </p:txBody>
      </p:sp>
    </p:spTree>
    <p:extLst>
      <p:ext uri="{BB962C8B-B14F-4D97-AF65-F5344CB8AC3E}">
        <p14:creationId xmlns:p14="http://schemas.microsoft.com/office/powerpoint/2010/main" val="26546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am I looking to achieve?</a:t>
            </a:r>
            <a:br>
              <a:rPr lang="en-US" dirty="0"/>
            </a:br>
            <a:r>
              <a:rPr lang="en-US" dirty="0"/>
              <a:t>What has to happen after this project is done for this to be successful?</a:t>
            </a:r>
          </a:p>
        </p:txBody>
      </p:sp>
      <p:sp>
        <p:nvSpPr>
          <p:cNvPr id="4" name="Slide Number Placeholder 3"/>
          <p:cNvSpPr>
            <a:spLocks noGrp="1"/>
          </p:cNvSpPr>
          <p:nvPr>
            <p:ph type="sldNum" sz="quarter" idx="10"/>
          </p:nvPr>
        </p:nvSpPr>
        <p:spPr/>
        <p:txBody>
          <a:bodyPr/>
          <a:lstStyle/>
          <a:p>
            <a:fld id="{B82C39C6-B268-4211-AC8E-729DA8951A89}" type="slidenum">
              <a:rPr lang="en-US" smtClean="0"/>
              <a:t>6</a:t>
            </a:fld>
            <a:endParaRPr lang="en-US"/>
          </a:p>
        </p:txBody>
      </p:sp>
    </p:spTree>
    <p:extLst>
      <p:ext uri="{BB962C8B-B14F-4D97-AF65-F5344CB8AC3E}">
        <p14:creationId xmlns:p14="http://schemas.microsoft.com/office/powerpoint/2010/main" val="131867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But our careers are filled with difficult, sometimes unpopular choices, and our success rests on how we handle them. I once heard Colin Powell say, “Trying to get everyone to like you is a sign of mediocrity. You’ll avoid the tough decisions, you’ll avoid confronting people who need to be confronted, and you’ll avoid offering different rewards based on different performance because some people might get upset.” </a:t>
            </a:r>
          </a:p>
          <a:p>
            <a:r>
              <a:rPr lang="en-US" sz="1200" b="0" i="0" u="none" strike="noStrike" kern="1200" dirty="0">
                <a:solidFill>
                  <a:schemeClr val="tx1"/>
                </a:solidFill>
                <a:effectLst/>
                <a:latin typeface="+mn-lt"/>
                <a:ea typeface="+mn-ea"/>
                <a:cs typeface="+mn-cs"/>
              </a:rPr>
              <a:t>We’re tempted to postpone and avoid tough decisions and </a:t>
            </a:r>
            <a:r>
              <a:rPr lang="en-US" sz="1200" b="0" i="0" u="none" strike="noStrike" kern="1200" dirty="0">
                <a:solidFill>
                  <a:schemeClr val="tx1"/>
                </a:solidFill>
                <a:effectLst/>
                <a:latin typeface="+mn-lt"/>
                <a:ea typeface="+mn-ea"/>
                <a:cs typeface="+mn-cs"/>
                <a:hlinkClick r:id="rId3" tooltip="John C. Maxwell: Tough Talks | SUCCESS.com"/>
              </a:rPr>
              <a:t>hard conversations</a:t>
            </a:r>
            <a:r>
              <a:rPr lang="en-US" sz="1200" b="0" i="0" u="none" strike="noStrike" kern="1200" dirty="0">
                <a:solidFill>
                  <a:schemeClr val="tx1"/>
                </a:solidFill>
                <a:effectLst/>
                <a:latin typeface="+mn-lt"/>
                <a:ea typeface="+mn-ea"/>
                <a:cs typeface="+mn-cs"/>
              </a:rPr>
              <a:t>. The great American financier T. Boone Pickens once cautioned: “Don’t fall victim to what I call the ‘ready-aim-aim-aim-aim syndrome.’ You must be willing to fire.” Decide. Act. That’s your job as a leader. </a:t>
            </a:r>
          </a:p>
          <a:p>
            <a:r>
              <a:rPr lang="en-US" sz="1200" b="0" i="0" u="none" strike="noStrike" kern="1200" dirty="0">
                <a:solidFill>
                  <a:schemeClr val="tx1"/>
                </a:solidFill>
                <a:effectLst/>
                <a:latin typeface="+mn-lt"/>
                <a:ea typeface="+mn-ea"/>
                <a:cs typeface="+mn-cs"/>
              </a:rPr>
              <a:t>How do you find the motivation to do what you wish you could avoid? How do you learn to do what others don’t want to do and say what others don’t want to say? </a:t>
            </a:r>
          </a:p>
          <a:p>
            <a:r>
              <a:rPr lang="en-US" sz="1200" b="0" i="0" u="none" strike="noStrike" kern="1200" dirty="0">
                <a:solidFill>
                  <a:schemeClr val="tx1"/>
                </a:solidFill>
                <a:effectLst/>
                <a:latin typeface="+mn-lt"/>
                <a:ea typeface="+mn-ea"/>
                <a:cs typeface="+mn-cs"/>
              </a:rPr>
              <a:t>In a nod back to that grade school analogy, I’m giving you some homework. This worksheet will help you identify the decisions you have to make and the steps you must take in order to make them. Ready?</a:t>
            </a:r>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20</a:t>
            </a:fld>
            <a:endParaRPr lang="en-US"/>
          </a:p>
        </p:txBody>
      </p:sp>
    </p:spTree>
    <p:extLst>
      <p:ext uri="{BB962C8B-B14F-4D97-AF65-F5344CB8AC3E}">
        <p14:creationId xmlns:p14="http://schemas.microsoft.com/office/powerpoint/2010/main" val="18699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bottom line is this: Nothing changes if nothing changes. </a:t>
            </a:r>
            <a:r>
              <a:rPr lang="en-US" sz="1200" b="0" i="0" u="none" strike="noStrike" kern="1200" dirty="0">
                <a:solidFill>
                  <a:schemeClr val="tx1"/>
                </a:solidFill>
                <a:effectLst/>
                <a:latin typeface="+mn-lt"/>
                <a:ea typeface="+mn-ea"/>
                <a:cs typeface="+mn-cs"/>
                <a:hlinkClick r:id="rId3" tooltip="The Perils of Procrastination | SUCCESS.com"/>
              </a:rPr>
              <a:t>Procrastination</a:t>
            </a:r>
            <a:r>
              <a:rPr lang="en-US" sz="1200" b="0" i="0" u="none" strike="noStrike" kern="1200" dirty="0">
                <a:solidFill>
                  <a:schemeClr val="tx1"/>
                </a:solidFill>
                <a:effectLst/>
                <a:latin typeface="+mn-lt"/>
                <a:ea typeface="+mn-ea"/>
                <a:cs typeface="+mn-cs"/>
              </a:rPr>
              <a:t> kills leadership effectiveness today and leadership potential tomorrow. Whatever is your biggest problem now will be your biggest problem next week and your biggest problem next month unless you </a:t>
            </a:r>
            <a:r>
              <a:rPr lang="en-US" sz="1200" b="0" i="1" u="none" strike="noStrike" kern="1200" dirty="0">
                <a:solidFill>
                  <a:schemeClr val="tx1"/>
                </a:solidFill>
                <a:effectLst/>
                <a:latin typeface="+mn-lt"/>
                <a:ea typeface="+mn-ea"/>
                <a:cs typeface="+mn-cs"/>
              </a:rPr>
              <a:t>do something about it. </a:t>
            </a:r>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21</a:t>
            </a:fld>
            <a:endParaRPr lang="en-US"/>
          </a:p>
        </p:txBody>
      </p:sp>
    </p:spTree>
    <p:extLst>
      <p:ext uri="{BB962C8B-B14F-4D97-AF65-F5344CB8AC3E}">
        <p14:creationId xmlns:p14="http://schemas.microsoft.com/office/powerpoint/2010/main" val="347592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Act immediately. </a:t>
            </a:r>
            <a:r>
              <a:rPr lang="en-US" sz="1200" b="0" i="0" u="none" strike="noStrike" kern="1200" dirty="0">
                <a:solidFill>
                  <a:schemeClr val="tx1"/>
                </a:solidFill>
                <a:effectLst/>
                <a:latin typeface="+mn-lt"/>
                <a:ea typeface="+mn-ea"/>
                <a:cs typeface="+mn-cs"/>
              </a:rPr>
              <a:t>Although it is your responsibility to deliberate options and make educated decisions, you’ll also encounter situations in which you must think on your feet. Great leaders act with limited information. Don’t hedge! Take action using your knowledge and instincts to guide you. </a:t>
            </a:r>
          </a:p>
          <a:p>
            <a:r>
              <a:rPr lang="en-US" sz="1200" b="1" i="0" u="none" strike="noStrike" kern="1200" dirty="0">
                <a:solidFill>
                  <a:schemeClr val="tx1"/>
                </a:solidFill>
                <a:effectLst/>
                <a:latin typeface="+mn-lt"/>
                <a:ea typeface="+mn-ea"/>
                <a:cs typeface="+mn-cs"/>
              </a:rPr>
              <a:t>Be confident. </a:t>
            </a:r>
            <a:r>
              <a:rPr lang="en-US" sz="1200" b="0" i="0" u="none" strike="noStrike" kern="1200" dirty="0">
                <a:solidFill>
                  <a:schemeClr val="tx1"/>
                </a:solidFill>
                <a:effectLst/>
                <a:latin typeface="+mn-lt"/>
                <a:ea typeface="+mn-ea"/>
                <a:cs typeface="+mn-cs"/>
              </a:rPr>
              <a:t>Don’t waste time and energy second-guessing yourself. Someone once told me that I have no rearview mirror. I believe that’s true: I have little desire to look backward. I make decisions and move on. You should, too.</a:t>
            </a:r>
          </a:p>
          <a:p>
            <a:r>
              <a:rPr lang="en-US" sz="1200" b="1" i="0" u="none" strike="noStrike" kern="1200" dirty="0">
                <a:solidFill>
                  <a:schemeClr val="tx1"/>
                </a:solidFill>
                <a:effectLst/>
                <a:latin typeface="+mn-lt"/>
                <a:ea typeface="+mn-ea"/>
                <a:cs typeface="+mn-cs"/>
              </a:rPr>
              <a:t>Think payoff.</a:t>
            </a:r>
            <a:r>
              <a:rPr lang="en-US" sz="1200" b="0" i="0" u="none" strike="noStrike" kern="1200" dirty="0">
                <a:solidFill>
                  <a:schemeClr val="tx1"/>
                </a:solidFill>
                <a:effectLst/>
                <a:latin typeface="+mn-lt"/>
                <a:ea typeface="+mn-ea"/>
                <a:cs typeface="+mn-cs"/>
              </a:rPr>
              <a:t> Your motivation to act comes from the benefits you envision. Is your </a:t>
            </a:r>
            <a:r>
              <a:rPr lang="en-US" sz="1200" b="0" i="0" u="none" strike="noStrike" kern="1200" dirty="0">
                <a:solidFill>
                  <a:schemeClr val="tx1"/>
                </a:solidFill>
                <a:effectLst/>
                <a:latin typeface="+mn-lt"/>
                <a:ea typeface="+mn-ea"/>
                <a:cs typeface="+mn-cs"/>
                <a:hlinkClick r:id="rId3" tooltip="John C. Maxwell: 6 Strategies to Empower Your Team Members | SUCCESS.com"/>
              </a:rPr>
              <a:t>team morale</a:t>
            </a:r>
            <a:r>
              <a:rPr lang="en-US" sz="1200" b="0" i="0" u="none" strike="noStrike" kern="1200" dirty="0">
                <a:solidFill>
                  <a:schemeClr val="tx1"/>
                </a:solidFill>
                <a:effectLst/>
                <a:latin typeface="+mn-lt"/>
                <a:ea typeface="+mn-ea"/>
                <a:cs typeface="+mn-cs"/>
              </a:rPr>
              <a:t> likely to improve? Will productivity increase? Will you see an impact on the bottom line? Focus on those positives. It’s like going to the dentist—you may not look forward to the process, but the outcome is highly beneficial.</a:t>
            </a:r>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26</a:t>
            </a:fld>
            <a:endParaRPr lang="en-US"/>
          </a:p>
        </p:txBody>
      </p:sp>
    </p:spTree>
    <p:extLst>
      <p:ext uri="{BB962C8B-B14F-4D97-AF65-F5344CB8AC3E}">
        <p14:creationId xmlns:p14="http://schemas.microsoft.com/office/powerpoint/2010/main" val="103229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4B2D8-6350-4F55-B6D8-1B6B5EA3C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83802C1-FC32-4546-BA7C-EEDB9CB1C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A52DBA-64FA-471E-AAA0-A131A4F2192F}"/>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9D30550F-332B-4555-9416-D0EF98DD7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386825-27B8-48AE-A131-1FC24A0D3ED0}"/>
              </a:ext>
            </a:extLst>
          </p:cNvPr>
          <p:cNvSpPr>
            <a:spLocks noGrp="1"/>
          </p:cNvSpPr>
          <p:nvPr>
            <p:ph type="sldNum" sz="quarter" idx="12"/>
          </p:nvPr>
        </p:nvSpPr>
        <p:spPr/>
        <p:txBody>
          <a:bodyPr/>
          <a:lstStyle/>
          <a:p>
            <a:fld id="{C0FF3251-82BD-4700-9A83-7B1FAFFA48C2}" type="slidenum">
              <a:rPr lang="en-US" smtClean="0"/>
              <a:t>‹#›</a:t>
            </a:fld>
            <a:endParaRPr lang="en-US"/>
          </a:p>
        </p:txBody>
      </p:sp>
    </p:spTree>
    <p:extLst>
      <p:ext uri="{BB962C8B-B14F-4D97-AF65-F5344CB8AC3E}">
        <p14:creationId xmlns:p14="http://schemas.microsoft.com/office/powerpoint/2010/main" val="297464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F942C-F710-499F-9CC5-49420185E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04BE9FE-2F09-469C-B4E6-7D2F8AD0C6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2ED8A5-8A91-48A7-8C94-4F0386AE5548}"/>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4737EC7F-FB7E-41FC-B210-FFB02EBD7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4F907-DCBE-49A4-A767-B1CED5D3E678}"/>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xmlns="" id="{478BDBDD-BB46-451E-8A7B-C5059E9C03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5971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2D2D1C8-5A3F-4480-96B9-35C258A76E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3315F9D-F3CC-478B-B6EE-25AB85C60C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6795D5-C6BF-4DE3-976E-515F8239A623}"/>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DD877F83-FC3E-4BD4-923F-2D67CE3FB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092494-5F81-44DA-B4E6-B9096835C8AF}"/>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xmlns="" id="{E7F53387-4E90-4CCB-A825-BBAD7BA27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9330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66D0C-C137-4DA8-B7BC-BF31D29A2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D63AD93-9153-42F9-A37C-17E379B32E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635B0F-ACA5-40E5-B27E-9D2838DD736D}"/>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C700AB43-D3F1-43D8-B266-72F8980AD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64A2FC-CEE1-4BF8-AA3C-38680C4F1E00}"/>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xmlns="" id="{98C598B5-5854-4E84-9656-56F4590A46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80354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ADF59-8B9F-4F77-AE51-509A0A00E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AF30599-6894-4981-B2A4-2ADB6E8CF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B3E1D1C-9453-4944-BF6B-5D14FD098D7B}"/>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F4E81205-4DE1-427F-A4D0-66FD3BBCB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D6156B-79C6-4F11-A02A-10B0ECAB093F}"/>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xmlns="" id="{F28ABDE0-E698-4185-89FA-2D8B79D8F3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9635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98D793-BB7D-4EEE-8AA8-0073E54E9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DD4F2B-2C49-480C-8ABB-B60D4EAE9E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4E9FF6C-F74E-478A-B1D1-AC434046E2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2C92079-324F-410A-AFC7-E0A5C973D378}"/>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6" name="Footer Placeholder 5">
            <a:extLst>
              <a:ext uri="{FF2B5EF4-FFF2-40B4-BE49-F238E27FC236}">
                <a16:creationId xmlns:a16="http://schemas.microsoft.com/office/drawing/2014/main" xmlns="" id="{7B63A171-47B9-4198-B9EA-09D0EA08D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56D5AF-B8EC-4082-92E1-DF8CD21C6FEE}"/>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8" name="Picture 7">
            <a:extLst>
              <a:ext uri="{FF2B5EF4-FFF2-40B4-BE49-F238E27FC236}">
                <a16:creationId xmlns:a16="http://schemas.microsoft.com/office/drawing/2014/main" xmlns="" id="{18F7DC7B-09B1-457D-978F-BBB1B03244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5080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F79C9-C6D0-4998-908E-F36C00F62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4E1BC41-3414-4F1D-87D4-F463063F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4C5698C-FD61-4A84-B026-83E7286434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30EED0-7296-4CAE-9317-1464034BD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DD00D9F-B878-4F46-9122-25BEB327B7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856D973-7AEF-4E63-99EB-436BB762F8D7}"/>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8" name="Footer Placeholder 7">
            <a:extLst>
              <a:ext uri="{FF2B5EF4-FFF2-40B4-BE49-F238E27FC236}">
                <a16:creationId xmlns:a16="http://schemas.microsoft.com/office/drawing/2014/main" xmlns="" id="{5ACA50A2-583D-474F-A7CD-91A266C2DA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B68F3B6-058D-4875-BFB5-31C97E697A56}"/>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10" name="Picture 9">
            <a:extLst>
              <a:ext uri="{FF2B5EF4-FFF2-40B4-BE49-F238E27FC236}">
                <a16:creationId xmlns:a16="http://schemas.microsoft.com/office/drawing/2014/main" xmlns="" id="{9CC18DC2-2DC8-4F4F-9F7D-0D77AB170C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7564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B62B0-428B-460D-9065-1FCDC1B7A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F4FA82-135F-437F-BC77-0200BAE00FC0}"/>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4" name="Footer Placeholder 3">
            <a:extLst>
              <a:ext uri="{FF2B5EF4-FFF2-40B4-BE49-F238E27FC236}">
                <a16:creationId xmlns:a16="http://schemas.microsoft.com/office/drawing/2014/main" xmlns="" id="{DAD911B2-DA8D-4452-A15A-56DC21AB35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8DF2B94-7135-49B9-9C88-4BBCBB5EF602}"/>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6" name="Picture 5">
            <a:extLst>
              <a:ext uri="{FF2B5EF4-FFF2-40B4-BE49-F238E27FC236}">
                <a16:creationId xmlns:a16="http://schemas.microsoft.com/office/drawing/2014/main" xmlns="" id="{35F9164C-42EA-4CEE-B272-851600A16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8427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B77AE4-394E-4340-B544-3158F7960787}"/>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3" name="Footer Placeholder 2">
            <a:extLst>
              <a:ext uri="{FF2B5EF4-FFF2-40B4-BE49-F238E27FC236}">
                <a16:creationId xmlns:a16="http://schemas.microsoft.com/office/drawing/2014/main" xmlns="" id="{9678205D-EB7C-4362-A08E-A4472E7A95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9891516-B3DA-43B0-B62A-F811C7FE0230}"/>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5" name="Picture 4">
            <a:extLst>
              <a:ext uri="{FF2B5EF4-FFF2-40B4-BE49-F238E27FC236}">
                <a16:creationId xmlns:a16="http://schemas.microsoft.com/office/drawing/2014/main" xmlns="" id="{6595FEBE-06F5-4745-BA73-EE966DDC9E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17518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9573E-ED8B-4A64-8074-3C17DFE3D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B29ABD2-2F97-4682-AB8F-DD982E3AB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0DC244F-3396-4CE3-888E-EFA61707C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9E44C0E-9B6A-49BC-8ED5-8433EA236CE4}"/>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6" name="Footer Placeholder 5">
            <a:extLst>
              <a:ext uri="{FF2B5EF4-FFF2-40B4-BE49-F238E27FC236}">
                <a16:creationId xmlns:a16="http://schemas.microsoft.com/office/drawing/2014/main" xmlns="" id="{21A8E4B5-5F97-4867-BEF8-21FEC6A4E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4DFB1F-71E8-4880-8AD3-D5E9F77E9737}"/>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8" name="Picture 7">
            <a:extLst>
              <a:ext uri="{FF2B5EF4-FFF2-40B4-BE49-F238E27FC236}">
                <a16:creationId xmlns:a16="http://schemas.microsoft.com/office/drawing/2014/main" xmlns="" id="{5B4BB7CF-14B2-40DB-824E-3F661AB78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6116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BF184-4275-4911-984F-A5EBDAD72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94E6070-BA98-44BE-B2FA-1E5B1CDA0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AF461A0-9F6F-4909-80CD-A007DC3DB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72E98C5-B78A-47AB-B5F6-2B3C7B80007E}"/>
              </a:ext>
            </a:extLst>
          </p:cNvPr>
          <p:cNvSpPr>
            <a:spLocks noGrp="1"/>
          </p:cNvSpPr>
          <p:nvPr>
            <p:ph type="dt" sz="half" idx="10"/>
          </p:nvPr>
        </p:nvSpPr>
        <p:spPr/>
        <p:txBody>
          <a:bodyPr/>
          <a:lstStyle/>
          <a:p>
            <a:fld id="{50C05156-F486-489E-A124-D20AC77BFBC3}" type="datetimeFigureOut">
              <a:rPr lang="en-US" smtClean="0"/>
              <a:t>4/9/2018</a:t>
            </a:fld>
            <a:endParaRPr lang="en-US"/>
          </a:p>
        </p:txBody>
      </p:sp>
      <p:sp>
        <p:nvSpPr>
          <p:cNvPr id="6" name="Footer Placeholder 5">
            <a:extLst>
              <a:ext uri="{FF2B5EF4-FFF2-40B4-BE49-F238E27FC236}">
                <a16:creationId xmlns:a16="http://schemas.microsoft.com/office/drawing/2014/main" xmlns="" id="{60EB9F1E-46D3-4BED-8A17-3319F8EF0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D809441-5E75-4CF7-BB7B-263869D06A28}"/>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8" name="Picture 7">
            <a:extLst>
              <a:ext uri="{FF2B5EF4-FFF2-40B4-BE49-F238E27FC236}">
                <a16:creationId xmlns:a16="http://schemas.microsoft.com/office/drawing/2014/main" xmlns="" id="{8BDE6017-D29F-4C05-BBC6-5CF1D6106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94884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80A15C-886B-4417-8379-60960910E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E10DFED-A1DC-4E04-ABD2-7C330DD5D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BF2BE4-A512-4656-9DAB-F7143F19F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05156-F486-489E-A124-D20AC77BFBC3}" type="datetimeFigureOut">
              <a:rPr lang="en-US" smtClean="0"/>
              <a:t>4/9/2018</a:t>
            </a:fld>
            <a:endParaRPr lang="en-US"/>
          </a:p>
        </p:txBody>
      </p:sp>
      <p:sp>
        <p:nvSpPr>
          <p:cNvPr id="5" name="Footer Placeholder 4">
            <a:extLst>
              <a:ext uri="{FF2B5EF4-FFF2-40B4-BE49-F238E27FC236}">
                <a16:creationId xmlns:a16="http://schemas.microsoft.com/office/drawing/2014/main" xmlns="" id="{13ABDE38-9A0A-4A9F-A78D-A016E1FC3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FDDE796-B6A5-404B-9AAE-8403398B0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F3251-82BD-4700-9A83-7B1FAFFA48C2}" type="slidenum">
              <a:rPr lang="en-US" smtClean="0"/>
              <a:t>‹#›</a:t>
            </a:fld>
            <a:endParaRPr lang="en-US"/>
          </a:p>
        </p:txBody>
      </p:sp>
    </p:spTree>
    <p:extLst>
      <p:ext uri="{BB962C8B-B14F-4D97-AF65-F5344CB8AC3E}">
        <p14:creationId xmlns:p14="http://schemas.microsoft.com/office/powerpoint/2010/main" val="25157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uccess.com/article/5-ways-to-make-sure-you-dont-regret-your-next-decision" TargetMode="External"/><Relationship Id="rId2" Type="http://schemas.openxmlformats.org/officeDocument/2006/relationships/hyperlink" Target="http://www.success.com/article/stop-overthinking-it-9-ways-to-make-decisions-with-confidence" TargetMode="External"/><Relationship Id="rId1" Type="http://schemas.openxmlformats.org/officeDocument/2006/relationships/slideLayout" Target="../slideLayouts/slideLayout2.xml"/><Relationship Id="rId4" Type="http://schemas.openxmlformats.org/officeDocument/2006/relationships/hyperlink" Target="http://www.success.com/article/do-your-actions-reflect-your-value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hyperlink" Target="https://www.mckinsey.com/business-functions/strategy-and-corporate-finance/our-insights/early-stage-research-on-decision-making-styles" TargetMode="External"/><Relationship Id="rId2" Type="http://schemas.openxmlformats.org/officeDocument/2006/relationships/hyperlink" Target="https://www.brighthubpm.com/templates-forms/117945-use-ms-word-to-make-a-decision-tree-template-and-ti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F8578-1C44-4B7C-81BD-3EB3502A7891}"/>
              </a:ext>
            </a:extLst>
          </p:cNvPr>
          <p:cNvSpPr>
            <a:spLocks noGrp="1"/>
          </p:cNvSpPr>
          <p:nvPr>
            <p:ph type="title"/>
          </p:nvPr>
        </p:nvSpPr>
        <p:spPr>
          <a:xfrm>
            <a:off x="849780" y="2344960"/>
            <a:ext cx="10515600" cy="2852737"/>
          </a:xfrm>
        </p:spPr>
        <p:txBody>
          <a:bodyPr>
            <a:noAutofit/>
          </a:bodyPr>
          <a:lstStyle/>
          <a:p>
            <a:pPr algn="ctr"/>
            <a:r>
              <a:rPr lang="en-US" dirty="0"/>
              <a:t>Effective Decision-Making</a:t>
            </a:r>
          </a:p>
        </p:txBody>
      </p:sp>
      <p:sp>
        <p:nvSpPr>
          <p:cNvPr id="3" name="Text Placeholder 2">
            <a:extLst>
              <a:ext uri="{FF2B5EF4-FFF2-40B4-BE49-F238E27FC236}">
                <a16:creationId xmlns:a16="http://schemas.microsoft.com/office/drawing/2014/main" xmlns="" id="{BA5ACD3C-67D0-4782-9977-0AEBC0EDF771}"/>
              </a:ext>
            </a:extLst>
          </p:cNvPr>
          <p:cNvSpPr>
            <a:spLocks noGrp="1"/>
          </p:cNvSpPr>
          <p:nvPr>
            <p:ph type="body" idx="1"/>
          </p:nvPr>
        </p:nvSpPr>
        <p:spPr>
          <a:xfrm>
            <a:off x="840814" y="5122640"/>
            <a:ext cx="10515600" cy="1500187"/>
          </a:xfrm>
        </p:spPr>
        <p:txBody>
          <a:bodyPr>
            <a:normAutofit/>
          </a:bodyPr>
          <a:lstStyle/>
          <a:p>
            <a:pPr algn="ctr"/>
            <a:r>
              <a:rPr lang="en-US" sz="3200" dirty="0"/>
              <a:t>Clarity and Confidence</a:t>
            </a:r>
          </a:p>
        </p:txBody>
      </p:sp>
      <p:pic>
        <p:nvPicPr>
          <p:cNvPr id="5" name="Picture 4">
            <a:extLst>
              <a:ext uri="{FF2B5EF4-FFF2-40B4-BE49-F238E27FC236}">
                <a16:creationId xmlns:a16="http://schemas.microsoft.com/office/drawing/2014/main" xmlns="" id="{461EBBD0-DFBD-499E-8FFF-9EEA40294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585" y="815611"/>
            <a:ext cx="7584689" cy="2208754"/>
          </a:xfrm>
          <a:prstGeom prst="rect">
            <a:avLst/>
          </a:prstGeom>
        </p:spPr>
      </p:pic>
      <p:pic>
        <p:nvPicPr>
          <p:cNvPr id="6" name="Picture 5">
            <a:extLst>
              <a:ext uri="{FF2B5EF4-FFF2-40B4-BE49-F238E27FC236}">
                <a16:creationId xmlns:a16="http://schemas.microsoft.com/office/drawing/2014/main" xmlns="" id="{1377366A-B3A2-4A21-9176-67BC77E9D8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17" y="513079"/>
            <a:ext cx="1778531" cy="670262"/>
          </a:xfrm>
          <a:prstGeom prst="rect">
            <a:avLst/>
          </a:prstGeom>
        </p:spPr>
      </p:pic>
      <p:sp>
        <p:nvSpPr>
          <p:cNvPr id="4" name="TextBox 3"/>
          <p:cNvSpPr txBox="1"/>
          <p:nvPr/>
        </p:nvSpPr>
        <p:spPr>
          <a:xfrm>
            <a:off x="2752165" y="3092824"/>
            <a:ext cx="5638800" cy="830997"/>
          </a:xfrm>
          <a:prstGeom prst="rect">
            <a:avLst/>
          </a:prstGeom>
          <a:noFill/>
        </p:spPr>
        <p:txBody>
          <a:bodyPr wrap="square" rtlCol="0">
            <a:spAutoFit/>
          </a:bodyPr>
          <a:lstStyle/>
          <a:p>
            <a:pPr algn="ctr"/>
            <a:r>
              <a:rPr lang="en-US" sz="4800" dirty="0" smtClean="0">
                <a:solidFill>
                  <a:srgbClr val="2F6690"/>
                </a:solidFill>
                <a:latin typeface="+mj-lt"/>
              </a:rPr>
              <a:t>Module 7</a:t>
            </a:r>
            <a:endParaRPr lang="en-US" sz="4800" dirty="0">
              <a:solidFill>
                <a:srgbClr val="2F6690"/>
              </a:solidFill>
              <a:latin typeface="+mj-lt"/>
            </a:endParaRPr>
          </a:p>
        </p:txBody>
      </p:sp>
    </p:spTree>
    <p:extLst>
      <p:ext uri="{BB962C8B-B14F-4D97-AF65-F5344CB8AC3E}">
        <p14:creationId xmlns:p14="http://schemas.microsoft.com/office/powerpoint/2010/main" val="1291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38ADD-D946-4CB4-B462-889BD21E5151}"/>
              </a:ext>
            </a:extLst>
          </p:cNvPr>
          <p:cNvSpPr>
            <a:spLocks noGrp="1"/>
          </p:cNvSpPr>
          <p:nvPr>
            <p:ph type="title"/>
          </p:nvPr>
        </p:nvSpPr>
        <p:spPr/>
        <p:txBody>
          <a:bodyPr/>
          <a:lstStyle/>
          <a:p>
            <a:r>
              <a:rPr lang="en-US" dirty="0">
                <a:solidFill>
                  <a:srgbClr val="2F6690"/>
                </a:solidFill>
              </a:rPr>
              <a:t>Key questions addressed by analytics</a:t>
            </a:r>
          </a:p>
        </p:txBody>
      </p:sp>
      <p:graphicFrame>
        <p:nvGraphicFramePr>
          <p:cNvPr id="4" name="Content Placeholder 3">
            <a:extLst>
              <a:ext uri="{FF2B5EF4-FFF2-40B4-BE49-F238E27FC236}">
                <a16:creationId xmlns:a16="http://schemas.microsoft.com/office/drawing/2014/main" xmlns="" id="{67DCBBE5-060D-4987-8C3F-190DC389EC2C}"/>
              </a:ext>
            </a:extLst>
          </p:cNvPr>
          <p:cNvGraphicFramePr>
            <a:graphicFrameLocks noGrp="1"/>
          </p:cNvGraphicFramePr>
          <p:nvPr>
            <p:ph idx="1"/>
            <p:extLst>
              <p:ext uri="{D42A27DB-BD31-4B8C-83A1-F6EECF244321}">
                <p14:modId xmlns:p14="http://schemas.microsoft.com/office/powerpoint/2010/main" val="1131924956"/>
              </p:ext>
            </p:extLst>
          </p:nvPr>
        </p:nvGraphicFramePr>
        <p:xfrm>
          <a:off x="351691" y="1825624"/>
          <a:ext cx="11662116" cy="4420431"/>
        </p:xfrm>
        <a:graphic>
          <a:graphicData uri="http://schemas.openxmlformats.org/drawingml/2006/table">
            <a:tbl>
              <a:tblPr firstRow="1" bandRow="1">
                <a:tableStyleId>{7DF18680-E054-41AD-8BC1-D1AEF772440D}</a:tableStyleId>
              </a:tblPr>
              <a:tblGrid>
                <a:gridCol w="2915529">
                  <a:extLst>
                    <a:ext uri="{9D8B030D-6E8A-4147-A177-3AD203B41FA5}">
                      <a16:colId xmlns:a16="http://schemas.microsoft.com/office/drawing/2014/main" xmlns="" val="2066764348"/>
                    </a:ext>
                  </a:extLst>
                </a:gridCol>
                <a:gridCol w="2915529">
                  <a:extLst>
                    <a:ext uri="{9D8B030D-6E8A-4147-A177-3AD203B41FA5}">
                      <a16:colId xmlns:a16="http://schemas.microsoft.com/office/drawing/2014/main" xmlns="" val="1852232141"/>
                    </a:ext>
                  </a:extLst>
                </a:gridCol>
                <a:gridCol w="2915529">
                  <a:extLst>
                    <a:ext uri="{9D8B030D-6E8A-4147-A177-3AD203B41FA5}">
                      <a16:colId xmlns:a16="http://schemas.microsoft.com/office/drawing/2014/main" xmlns="" val="2794217746"/>
                    </a:ext>
                  </a:extLst>
                </a:gridCol>
                <a:gridCol w="2915529">
                  <a:extLst>
                    <a:ext uri="{9D8B030D-6E8A-4147-A177-3AD203B41FA5}">
                      <a16:colId xmlns:a16="http://schemas.microsoft.com/office/drawing/2014/main" xmlns="" val="3193699632"/>
                    </a:ext>
                  </a:extLst>
                </a:gridCol>
              </a:tblGrid>
              <a:tr h="803517">
                <a:tc>
                  <a:txBody>
                    <a:bodyPr/>
                    <a:lstStyle/>
                    <a:p>
                      <a:endParaRPr lang="en-US" sz="2000" dirty="0"/>
                    </a:p>
                  </a:txBody>
                  <a:tcPr/>
                </a:tc>
                <a:tc>
                  <a:txBody>
                    <a:bodyPr/>
                    <a:lstStyle/>
                    <a:p>
                      <a:pPr algn="ctr"/>
                      <a:r>
                        <a:rPr lang="en-US" sz="2000" dirty="0"/>
                        <a:t>PAST</a:t>
                      </a:r>
                    </a:p>
                  </a:txBody>
                  <a:tcPr/>
                </a:tc>
                <a:tc>
                  <a:txBody>
                    <a:bodyPr/>
                    <a:lstStyle/>
                    <a:p>
                      <a:pPr algn="ctr"/>
                      <a:r>
                        <a:rPr lang="en-US" sz="2000" dirty="0"/>
                        <a:t>PRESENT</a:t>
                      </a:r>
                    </a:p>
                  </a:txBody>
                  <a:tcPr/>
                </a:tc>
                <a:tc>
                  <a:txBody>
                    <a:bodyPr/>
                    <a:lstStyle/>
                    <a:p>
                      <a:pPr algn="ctr"/>
                      <a:r>
                        <a:rPr lang="en-US" sz="2000" dirty="0"/>
                        <a:t>FUTURE</a:t>
                      </a:r>
                    </a:p>
                  </a:txBody>
                  <a:tcPr/>
                </a:tc>
                <a:extLst>
                  <a:ext uri="{0D108BD9-81ED-4DB2-BD59-A6C34878D82A}">
                    <a16:rowId xmlns:a16="http://schemas.microsoft.com/office/drawing/2014/main" xmlns="" val="1663334333"/>
                  </a:ext>
                </a:extLst>
              </a:tr>
              <a:tr h="803517">
                <a:tc>
                  <a:txBody>
                    <a:bodyPr/>
                    <a:lstStyle/>
                    <a:p>
                      <a:r>
                        <a:rPr lang="en-US" sz="2000" b="1" dirty="0"/>
                        <a:t>INFORMATION</a:t>
                      </a:r>
                    </a:p>
                  </a:txBody>
                  <a:tcPr/>
                </a:tc>
                <a:tc>
                  <a:txBody>
                    <a:bodyPr/>
                    <a:lstStyle/>
                    <a:p>
                      <a:r>
                        <a:rPr lang="en-US" sz="2000" b="1" dirty="0"/>
                        <a:t>What happened?</a:t>
                      </a:r>
                    </a:p>
                  </a:txBody>
                  <a:tcPr/>
                </a:tc>
                <a:tc>
                  <a:txBody>
                    <a:bodyPr/>
                    <a:lstStyle/>
                    <a:p>
                      <a:r>
                        <a:rPr lang="en-US" sz="2000" b="1" dirty="0"/>
                        <a:t>What is happening now?</a:t>
                      </a:r>
                    </a:p>
                  </a:txBody>
                  <a:tcPr/>
                </a:tc>
                <a:tc>
                  <a:txBody>
                    <a:bodyPr/>
                    <a:lstStyle/>
                    <a:p>
                      <a:r>
                        <a:rPr lang="en-US" sz="2000" b="1" dirty="0"/>
                        <a:t>What will happen?</a:t>
                      </a:r>
                    </a:p>
                  </a:txBody>
                  <a:tcPr/>
                </a:tc>
                <a:extLst>
                  <a:ext uri="{0D108BD9-81ED-4DB2-BD59-A6C34878D82A}">
                    <a16:rowId xmlns:a16="http://schemas.microsoft.com/office/drawing/2014/main" xmlns="" val="2968033224"/>
                  </a:ext>
                </a:extLst>
              </a:tr>
              <a:tr h="803517">
                <a:tc>
                  <a:txBody>
                    <a:bodyPr/>
                    <a:lstStyle/>
                    <a:p>
                      <a:endParaRPr lang="en-US" sz="2000"/>
                    </a:p>
                  </a:txBody>
                  <a:tcPr/>
                </a:tc>
                <a:tc>
                  <a:txBody>
                    <a:bodyPr/>
                    <a:lstStyle/>
                    <a:p>
                      <a:pPr algn="ctr"/>
                      <a:r>
                        <a:rPr lang="en-US" sz="2000" dirty="0"/>
                        <a:t>Reporting</a:t>
                      </a:r>
                    </a:p>
                  </a:txBody>
                  <a:tcPr/>
                </a:tc>
                <a:tc>
                  <a:txBody>
                    <a:bodyPr/>
                    <a:lstStyle/>
                    <a:p>
                      <a:pPr algn="ctr"/>
                      <a:r>
                        <a:rPr lang="en-US" sz="2000" dirty="0"/>
                        <a:t>Alerts</a:t>
                      </a:r>
                    </a:p>
                  </a:txBody>
                  <a:tcPr/>
                </a:tc>
                <a:tc>
                  <a:txBody>
                    <a:bodyPr/>
                    <a:lstStyle/>
                    <a:p>
                      <a:pPr algn="ctr"/>
                      <a:r>
                        <a:rPr lang="en-US" sz="2000" dirty="0"/>
                        <a:t>Extrapolation</a:t>
                      </a:r>
                    </a:p>
                  </a:txBody>
                  <a:tcPr/>
                </a:tc>
                <a:extLst>
                  <a:ext uri="{0D108BD9-81ED-4DB2-BD59-A6C34878D82A}">
                    <a16:rowId xmlns:a16="http://schemas.microsoft.com/office/drawing/2014/main" xmlns="" val="2503104767"/>
                  </a:ext>
                </a:extLst>
              </a:tr>
              <a:tr h="1004940">
                <a:tc>
                  <a:txBody>
                    <a:bodyPr/>
                    <a:lstStyle/>
                    <a:p>
                      <a:r>
                        <a:rPr lang="en-US" sz="2000" b="1" dirty="0"/>
                        <a:t>INSIGHT</a:t>
                      </a:r>
                    </a:p>
                  </a:txBody>
                  <a:tcPr/>
                </a:tc>
                <a:tc>
                  <a:txBody>
                    <a:bodyPr/>
                    <a:lstStyle/>
                    <a:p>
                      <a:r>
                        <a:rPr lang="en-US" sz="2000" b="1" dirty="0"/>
                        <a:t>How and why did it happen?</a:t>
                      </a:r>
                    </a:p>
                  </a:txBody>
                  <a:tcPr/>
                </a:tc>
                <a:tc>
                  <a:txBody>
                    <a:bodyPr/>
                    <a:lstStyle/>
                    <a:p>
                      <a:r>
                        <a:rPr lang="en-US" sz="2000" b="1" dirty="0"/>
                        <a:t>What is the next best action?</a:t>
                      </a:r>
                    </a:p>
                  </a:txBody>
                  <a:tcPr/>
                </a:tc>
                <a:tc>
                  <a:txBody>
                    <a:bodyPr/>
                    <a:lstStyle/>
                    <a:p>
                      <a:r>
                        <a:rPr lang="en-US" sz="2000" b="1" dirty="0"/>
                        <a:t>What is the best/worst that can happen?</a:t>
                      </a:r>
                    </a:p>
                  </a:txBody>
                  <a:tcPr/>
                </a:tc>
                <a:extLst>
                  <a:ext uri="{0D108BD9-81ED-4DB2-BD59-A6C34878D82A}">
                    <a16:rowId xmlns:a16="http://schemas.microsoft.com/office/drawing/2014/main" xmlns="" val="3586091472"/>
                  </a:ext>
                </a:extLst>
              </a:tr>
              <a:tr h="1004940">
                <a:tc>
                  <a:txBody>
                    <a:bodyPr/>
                    <a:lstStyle/>
                    <a:p>
                      <a:endParaRPr lang="en-US" sz="2000"/>
                    </a:p>
                  </a:txBody>
                  <a:tcPr/>
                </a:tc>
                <a:tc>
                  <a:txBody>
                    <a:bodyPr/>
                    <a:lstStyle/>
                    <a:p>
                      <a:pPr algn="ctr"/>
                      <a:r>
                        <a:rPr lang="en-US" sz="2000" dirty="0"/>
                        <a:t>Modeling, experimental design</a:t>
                      </a:r>
                    </a:p>
                  </a:txBody>
                  <a:tcPr/>
                </a:tc>
                <a:tc>
                  <a:txBody>
                    <a:bodyPr/>
                    <a:lstStyle/>
                    <a:p>
                      <a:pPr algn="ctr"/>
                      <a:r>
                        <a:rPr lang="en-US" sz="2000" dirty="0"/>
                        <a:t>Recommendation</a:t>
                      </a:r>
                    </a:p>
                  </a:txBody>
                  <a:tcPr/>
                </a:tc>
                <a:tc>
                  <a:txBody>
                    <a:bodyPr/>
                    <a:lstStyle/>
                    <a:p>
                      <a:pPr algn="ctr"/>
                      <a:r>
                        <a:rPr lang="en-US" sz="2000" dirty="0"/>
                        <a:t>Prediction, Optimization, Simulation</a:t>
                      </a:r>
                    </a:p>
                  </a:txBody>
                  <a:tcPr/>
                </a:tc>
                <a:extLst>
                  <a:ext uri="{0D108BD9-81ED-4DB2-BD59-A6C34878D82A}">
                    <a16:rowId xmlns:a16="http://schemas.microsoft.com/office/drawing/2014/main" xmlns="" val="1744592093"/>
                  </a:ext>
                </a:extLst>
              </a:tr>
            </a:tbl>
          </a:graphicData>
        </a:graphic>
      </p:graphicFrame>
      <p:sp>
        <p:nvSpPr>
          <p:cNvPr id="5" name="TextBox 4">
            <a:extLst>
              <a:ext uri="{FF2B5EF4-FFF2-40B4-BE49-F238E27FC236}">
                <a16:creationId xmlns:a16="http://schemas.microsoft.com/office/drawing/2014/main" xmlns="" id="{46754E9C-AB03-4287-8717-C14AA5DFAA5C}"/>
              </a:ext>
            </a:extLst>
          </p:cNvPr>
          <p:cNvSpPr txBox="1"/>
          <p:nvPr/>
        </p:nvSpPr>
        <p:spPr>
          <a:xfrm>
            <a:off x="126609" y="6444790"/>
            <a:ext cx="6555545" cy="307777"/>
          </a:xfrm>
          <a:prstGeom prst="rect">
            <a:avLst/>
          </a:prstGeom>
          <a:noFill/>
        </p:spPr>
        <p:txBody>
          <a:bodyPr wrap="square" rtlCol="0">
            <a:spAutoFit/>
          </a:bodyPr>
          <a:lstStyle/>
          <a:p>
            <a:r>
              <a:rPr lang="en-US" sz="1400" dirty="0"/>
              <a:t>Source: Analytics at Work, Davenport et al., pg. 7.</a:t>
            </a:r>
          </a:p>
        </p:txBody>
      </p:sp>
    </p:spTree>
    <p:extLst>
      <p:ext uri="{BB962C8B-B14F-4D97-AF65-F5344CB8AC3E}">
        <p14:creationId xmlns:p14="http://schemas.microsoft.com/office/powerpoint/2010/main" val="142793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BCCCB8A-42BF-4F40-87E1-28C0590690D0}"/>
              </a:ext>
            </a:extLst>
          </p:cNvPr>
          <p:cNvSpPr/>
          <p:nvPr/>
        </p:nvSpPr>
        <p:spPr>
          <a:xfrm>
            <a:off x="838201" y="592088"/>
            <a:ext cx="8952914" cy="1127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D63A1E6-744A-48AE-A34C-0D9C44FEA34E}"/>
              </a:ext>
            </a:extLst>
          </p:cNvPr>
          <p:cNvSpPr>
            <a:spLocks noGrp="1"/>
          </p:cNvSpPr>
          <p:nvPr>
            <p:ph type="title"/>
          </p:nvPr>
        </p:nvSpPr>
        <p:spPr/>
        <p:txBody>
          <a:bodyPr/>
          <a:lstStyle/>
          <a:p>
            <a:r>
              <a:rPr lang="en-US" dirty="0">
                <a:solidFill>
                  <a:schemeClr val="bg1"/>
                </a:solidFill>
              </a:rPr>
              <a:t>Benefits of being analytical</a:t>
            </a:r>
          </a:p>
        </p:txBody>
      </p:sp>
      <p:sp>
        <p:nvSpPr>
          <p:cNvPr id="3" name="Content Placeholder 2">
            <a:extLst>
              <a:ext uri="{FF2B5EF4-FFF2-40B4-BE49-F238E27FC236}">
                <a16:creationId xmlns:a16="http://schemas.microsoft.com/office/drawing/2014/main" xmlns="" id="{3DA65C45-E5A9-44E5-8FCA-304FA1956601}"/>
              </a:ext>
            </a:extLst>
          </p:cNvPr>
          <p:cNvSpPr>
            <a:spLocks noGrp="1"/>
          </p:cNvSpPr>
          <p:nvPr>
            <p:ph idx="1"/>
          </p:nvPr>
        </p:nvSpPr>
        <p:spPr/>
        <p:txBody>
          <a:bodyPr>
            <a:normAutofit lnSpcReduction="10000"/>
          </a:bodyPr>
          <a:lstStyle/>
          <a:p>
            <a:pPr marL="514350" indent="-514350">
              <a:buFont typeface="+mj-lt"/>
              <a:buAutoNum type="arabicPeriod"/>
            </a:pPr>
            <a:r>
              <a:rPr lang="en-US" dirty="0"/>
              <a:t>Helps manage and steer the bank in turbulent times.</a:t>
            </a:r>
          </a:p>
          <a:p>
            <a:pPr marL="514350" indent="-514350">
              <a:buFont typeface="+mj-lt"/>
              <a:buAutoNum type="arabicPeriod"/>
            </a:pPr>
            <a:endParaRPr lang="en-US" dirty="0"/>
          </a:p>
          <a:p>
            <a:pPr marL="514350" indent="-514350">
              <a:buFont typeface="+mj-lt"/>
              <a:buAutoNum type="arabicPeriod"/>
            </a:pPr>
            <a:r>
              <a:rPr lang="en-US" dirty="0"/>
              <a:t>Know what is “really happening and working.”</a:t>
            </a:r>
          </a:p>
          <a:p>
            <a:pPr marL="514350" indent="-514350">
              <a:buFont typeface="+mj-lt"/>
              <a:buAutoNum type="arabicPeriod"/>
            </a:pPr>
            <a:endParaRPr lang="en-US" dirty="0"/>
          </a:p>
          <a:p>
            <a:pPr marL="514350" indent="-514350">
              <a:buFont typeface="+mj-lt"/>
              <a:buAutoNum type="arabicPeriod"/>
            </a:pPr>
            <a:r>
              <a:rPr lang="en-US" dirty="0"/>
              <a:t>Helps to manage risk.</a:t>
            </a:r>
          </a:p>
          <a:p>
            <a:pPr marL="514350" indent="-514350">
              <a:buFont typeface="+mj-lt"/>
              <a:buAutoNum type="arabicPeriod"/>
            </a:pPr>
            <a:endParaRPr lang="en-US" dirty="0"/>
          </a:p>
          <a:p>
            <a:pPr marL="514350" indent="-514350">
              <a:buFont typeface="+mj-lt"/>
              <a:buAutoNum type="arabicPeriod"/>
            </a:pPr>
            <a:r>
              <a:rPr lang="en-US" dirty="0"/>
              <a:t>Cuts costs and improves efficiency.</a:t>
            </a:r>
          </a:p>
          <a:p>
            <a:pPr marL="514350" indent="-514350">
              <a:buFont typeface="+mj-lt"/>
              <a:buAutoNum type="arabicPeriod"/>
            </a:pPr>
            <a:endParaRPr lang="en-US" dirty="0"/>
          </a:p>
          <a:p>
            <a:pPr marL="514350" indent="-514350">
              <a:buFont typeface="+mj-lt"/>
              <a:buAutoNum type="arabicPeriod"/>
            </a:pPr>
            <a:r>
              <a:rPr lang="en-US" dirty="0"/>
              <a:t>Has a basis for improving decisions over time. </a:t>
            </a:r>
          </a:p>
        </p:txBody>
      </p:sp>
      <p:sp>
        <p:nvSpPr>
          <p:cNvPr id="4" name="Rectangle 3">
            <a:extLst>
              <a:ext uri="{FF2B5EF4-FFF2-40B4-BE49-F238E27FC236}">
                <a16:creationId xmlns:a16="http://schemas.microsoft.com/office/drawing/2014/main" xmlns="" id="{41CC89A2-8525-4A05-829E-2075B5E5EDC6}"/>
              </a:ext>
            </a:extLst>
          </p:cNvPr>
          <p:cNvSpPr/>
          <p:nvPr/>
        </p:nvSpPr>
        <p:spPr>
          <a:xfrm>
            <a:off x="838200" y="1690689"/>
            <a:ext cx="10515600" cy="45272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99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D0702-71A5-4F58-ACEF-E802D1C6DC58}"/>
              </a:ext>
            </a:extLst>
          </p:cNvPr>
          <p:cNvSpPr>
            <a:spLocks noGrp="1"/>
          </p:cNvSpPr>
          <p:nvPr>
            <p:ph type="title"/>
          </p:nvPr>
        </p:nvSpPr>
        <p:spPr>
          <a:xfrm>
            <a:off x="717453" y="225090"/>
            <a:ext cx="10515600" cy="1325563"/>
          </a:xfrm>
        </p:spPr>
        <p:txBody>
          <a:bodyPr/>
          <a:lstStyle/>
          <a:p>
            <a:r>
              <a:rPr lang="en-US" dirty="0">
                <a:solidFill>
                  <a:srgbClr val="2F6690"/>
                </a:solidFill>
              </a:rPr>
              <a:t>Step 1: Set the Stage</a:t>
            </a:r>
          </a:p>
        </p:txBody>
      </p:sp>
      <p:graphicFrame>
        <p:nvGraphicFramePr>
          <p:cNvPr id="4" name="Content Placeholder 3">
            <a:extLst>
              <a:ext uri="{FF2B5EF4-FFF2-40B4-BE49-F238E27FC236}">
                <a16:creationId xmlns:a16="http://schemas.microsoft.com/office/drawing/2014/main" xmlns="" id="{EC1E7E59-212E-4C8E-9213-D13BA8B4BC90}"/>
              </a:ext>
            </a:extLst>
          </p:cNvPr>
          <p:cNvGraphicFramePr>
            <a:graphicFrameLocks noGrp="1"/>
          </p:cNvGraphicFramePr>
          <p:nvPr>
            <p:ph idx="1"/>
            <p:extLst>
              <p:ext uri="{D42A27DB-BD31-4B8C-83A1-F6EECF244321}">
                <p14:modId xmlns:p14="http://schemas.microsoft.com/office/powerpoint/2010/main" val="3776975012"/>
              </p:ext>
            </p:extLst>
          </p:nvPr>
        </p:nvGraphicFramePr>
        <p:xfrm>
          <a:off x="717453" y="1406770"/>
          <a:ext cx="11015002" cy="5190974"/>
        </p:xfrm>
        <a:graphic>
          <a:graphicData uri="http://schemas.openxmlformats.org/drawingml/2006/table">
            <a:tbl>
              <a:tblPr firstRow="1" bandRow="1">
                <a:tableStyleId>{073A0DAA-6AF3-43AB-8588-CEC1D06C72B9}</a:tableStyleId>
              </a:tblPr>
              <a:tblGrid>
                <a:gridCol w="4014275">
                  <a:extLst>
                    <a:ext uri="{9D8B030D-6E8A-4147-A177-3AD203B41FA5}">
                      <a16:colId xmlns:a16="http://schemas.microsoft.com/office/drawing/2014/main" xmlns="" val="3923148283"/>
                    </a:ext>
                  </a:extLst>
                </a:gridCol>
                <a:gridCol w="7000727">
                  <a:extLst>
                    <a:ext uri="{9D8B030D-6E8A-4147-A177-3AD203B41FA5}">
                      <a16:colId xmlns:a16="http://schemas.microsoft.com/office/drawing/2014/main" xmlns="" val="1578901502"/>
                    </a:ext>
                  </a:extLst>
                </a:gridCol>
              </a:tblGrid>
              <a:tr h="613173">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900762655"/>
                  </a:ext>
                </a:extLst>
              </a:tr>
              <a:tr h="613173">
                <a:tc>
                  <a:txBody>
                    <a:bodyPr/>
                    <a:lstStyle/>
                    <a:p>
                      <a:r>
                        <a:rPr lang="en-US" sz="2400" b="1" dirty="0"/>
                        <a:t>Concept of Decision Making</a:t>
                      </a:r>
                    </a:p>
                  </a:txBody>
                  <a:tcPr>
                    <a:solidFill>
                      <a:schemeClr val="tx2">
                        <a:lumMod val="20000"/>
                        <a:lumOff val="80000"/>
                      </a:schemeClr>
                    </a:solidFill>
                  </a:tcPr>
                </a:tc>
                <a:tc>
                  <a:txBody>
                    <a:bodyPr/>
                    <a:lstStyle/>
                    <a:p>
                      <a:r>
                        <a:rPr lang="en-US" sz="2400" dirty="0"/>
                        <a:t>Collaborative Problem Solving</a:t>
                      </a:r>
                    </a:p>
                  </a:txBody>
                  <a:tcPr>
                    <a:solidFill>
                      <a:schemeClr val="tx2">
                        <a:lumMod val="40000"/>
                        <a:lumOff val="60000"/>
                      </a:schemeClr>
                    </a:solidFill>
                  </a:tcPr>
                </a:tc>
                <a:extLst>
                  <a:ext uri="{0D108BD9-81ED-4DB2-BD59-A6C34878D82A}">
                    <a16:rowId xmlns:a16="http://schemas.microsoft.com/office/drawing/2014/main" xmlns="" val="2636071157"/>
                  </a:ext>
                </a:extLst>
              </a:tr>
              <a:tr h="613173">
                <a:tc>
                  <a:txBody>
                    <a:bodyPr/>
                    <a:lstStyle/>
                    <a:p>
                      <a:r>
                        <a:rPr lang="en-US" sz="2400" b="1" dirty="0"/>
                        <a:t>Purpose of Discussion</a:t>
                      </a:r>
                    </a:p>
                  </a:txBody>
                  <a:tcPr>
                    <a:solidFill>
                      <a:schemeClr val="tx2">
                        <a:lumMod val="20000"/>
                        <a:lumOff val="80000"/>
                      </a:schemeClr>
                    </a:solidFill>
                  </a:tcPr>
                </a:tc>
                <a:tc>
                  <a:txBody>
                    <a:bodyPr/>
                    <a:lstStyle/>
                    <a:p>
                      <a:r>
                        <a:rPr lang="en-US" sz="2400" dirty="0"/>
                        <a:t>Testing and Evaluating</a:t>
                      </a:r>
                    </a:p>
                  </a:txBody>
                  <a:tcPr>
                    <a:solidFill>
                      <a:schemeClr val="tx2">
                        <a:lumMod val="40000"/>
                        <a:lumOff val="60000"/>
                      </a:schemeClr>
                    </a:solidFill>
                  </a:tcPr>
                </a:tc>
                <a:extLst>
                  <a:ext uri="{0D108BD9-81ED-4DB2-BD59-A6C34878D82A}">
                    <a16:rowId xmlns:a16="http://schemas.microsoft.com/office/drawing/2014/main" xmlns="" val="167630762"/>
                  </a:ext>
                </a:extLst>
              </a:tr>
              <a:tr h="613173">
                <a:tc>
                  <a:txBody>
                    <a:bodyPr/>
                    <a:lstStyle/>
                    <a:p>
                      <a:r>
                        <a:rPr lang="en-US" sz="2400" b="1" dirty="0"/>
                        <a:t>Participant’s Role</a:t>
                      </a:r>
                    </a:p>
                  </a:txBody>
                  <a:tcPr>
                    <a:solidFill>
                      <a:schemeClr val="tx2">
                        <a:lumMod val="20000"/>
                        <a:lumOff val="80000"/>
                      </a:schemeClr>
                    </a:solidFill>
                  </a:tcPr>
                </a:tc>
                <a:tc>
                  <a:txBody>
                    <a:bodyPr/>
                    <a:lstStyle/>
                    <a:p>
                      <a:r>
                        <a:rPr lang="en-US" sz="2400" dirty="0"/>
                        <a:t>Critical Thinkers</a:t>
                      </a:r>
                    </a:p>
                  </a:txBody>
                  <a:tcPr>
                    <a:solidFill>
                      <a:schemeClr val="tx2">
                        <a:lumMod val="40000"/>
                        <a:lumOff val="60000"/>
                      </a:schemeClr>
                    </a:solidFill>
                  </a:tcPr>
                </a:tc>
                <a:extLst>
                  <a:ext uri="{0D108BD9-81ED-4DB2-BD59-A6C34878D82A}">
                    <a16:rowId xmlns:a16="http://schemas.microsoft.com/office/drawing/2014/main" xmlns="" val="1381379806"/>
                  </a:ext>
                </a:extLst>
              </a:tr>
              <a:tr h="1511936">
                <a:tc>
                  <a:txBody>
                    <a:bodyPr/>
                    <a:lstStyle/>
                    <a:p>
                      <a:r>
                        <a:rPr lang="en-US" sz="2400" b="1" dirty="0"/>
                        <a:t>Pattern of Behavior</a:t>
                      </a:r>
                    </a:p>
                  </a:txBody>
                  <a:tcPr>
                    <a:solidFill>
                      <a:schemeClr val="tx2">
                        <a:lumMod val="20000"/>
                        <a:lumOff val="80000"/>
                      </a:schemeClr>
                    </a:solidFill>
                  </a:tcPr>
                </a:tc>
                <a:tc>
                  <a:txBody>
                    <a:bodyPr/>
                    <a:lstStyle/>
                    <a:p>
                      <a:r>
                        <a:rPr lang="en-US" sz="2400" dirty="0"/>
                        <a:t>Present Balanced Arguments</a:t>
                      </a:r>
                    </a:p>
                    <a:p>
                      <a:r>
                        <a:rPr lang="en-US" sz="2400" dirty="0"/>
                        <a:t>Remain Open to Alternatives</a:t>
                      </a:r>
                    </a:p>
                    <a:p>
                      <a:r>
                        <a:rPr lang="en-US" sz="2400" dirty="0"/>
                        <a:t>Accept Constructive Criticism</a:t>
                      </a:r>
                    </a:p>
                  </a:txBody>
                  <a:tcPr>
                    <a:solidFill>
                      <a:schemeClr val="tx2">
                        <a:lumMod val="40000"/>
                        <a:lumOff val="60000"/>
                      </a:schemeClr>
                    </a:solidFill>
                  </a:tcPr>
                </a:tc>
                <a:extLst>
                  <a:ext uri="{0D108BD9-81ED-4DB2-BD59-A6C34878D82A}">
                    <a16:rowId xmlns:a16="http://schemas.microsoft.com/office/drawing/2014/main" xmlns="" val="3931919669"/>
                  </a:ext>
                </a:extLst>
              </a:tr>
              <a:tr h="613173">
                <a:tc>
                  <a:txBody>
                    <a:bodyPr/>
                    <a:lstStyle/>
                    <a:p>
                      <a:r>
                        <a:rPr lang="en-US" sz="2400" b="1" dirty="0"/>
                        <a:t>Minority Views</a:t>
                      </a:r>
                    </a:p>
                  </a:txBody>
                  <a:tcPr>
                    <a:solidFill>
                      <a:schemeClr val="tx2">
                        <a:lumMod val="20000"/>
                        <a:lumOff val="80000"/>
                      </a:schemeClr>
                    </a:solidFill>
                  </a:tcPr>
                </a:tc>
                <a:tc>
                  <a:txBody>
                    <a:bodyPr/>
                    <a:lstStyle/>
                    <a:p>
                      <a:r>
                        <a:rPr lang="en-US" sz="2400" dirty="0"/>
                        <a:t>Cultivated and Valued</a:t>
                      </a:r>
                    </a:p>
                  </a:txBody>
                  <a:tcPr>
                    <a:solidFill>
                      <a:schemeClr val="tx2">
                        <a:lumMod val="40000"/>
                        <a:lumOff val="60000"/>
                      </a:schemeClr>
                    </a:solidFill>
                  </a:tcPr>
                </a:tc>
                <a:extLst>
                  <a:ext uri="{0D108BD9-81ED-4DB2-BD59-A6C34878D82A}">
                    <a16:rowId xmlns:a16="http://schemas.microsoft.com/office/drawing/2014/main" xmlns="" val="348312647"/>
                  </a:ext>
                </a:extLst>
              </a:tr>
              <a:tr h="613173">
                <a:tc>
                  <a:txBody>
                    <a:bodyPr/>
                    <a:lstStyle/>
                    <a:p>
                      <a:r>
                        <a:rPr lang="en-US" sz="2400" b="1" dirty="0"/>
                        <a:t>Outcome</a:t>
                      </a:r>
                    </a:p>
                  </a:txBody>
                  <a:tcPr>
                    <a:solidFill>
                      <a:schemeClr val="tx2">
                        <a:lumMod val="20000"/>
                        <a:lumOff val="80000"/>
                      </a:schemeClr>
                    </a:solidFill>
                  </a:tcPr>
                </a:tc>
                <a:tc>
                  <a:txBody>
                    <a:bodyPr/>
                    <a:lstStyle/>
                    <a:p>
                      <a:r>
                        <a:rPr lang="en-US" sz="2400" dirty="0"/>
                        <a:t>Collective Ownership</a:t>
                      </a:r>
                    </a:p>
                  </a:txBody>
                  <a:tcPr>
                    <a:solidFill>
                      <a:schemeClr val="tx2">
                        <a:lumMod val="40000"/>
                        <a:lumOff val="60000"/>
                      </a:schemeClr>
                    </a:solidFill>
                  </a:tcPr>
                </a:tc>
                <a:extLst>
                  <a:ext uri="{0D108BD9-81ED-4DB2-BD59-A6C34878D82A}">
                    <a16:rowId xmlns:a16="http://schemas.microsoft.com/office/drawing/2014/main" xmlns="" val="169975959"/>
                  </a:ext>
                </a:extLst>
              </a:tr>
            </a:tbl>
          </a:graphicData>
        </a:graphic>
      </p:graphicFrame>
    </p:spTree>
    <p:extLst>
      <p:ext uri="{BB962C8B-B14F-4D97-AF65-F5344CB8AC3E}">
        <p14:creationId xmlns:p14="http://schemas.microsoft.com/office/powerpoint/2010/main" val="287435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F3A8897-36EC-49D3-AD74-F3417FDD92D1}"/>
              </a:ext>
            </a:extLst>
          </p:cNvPr>
          <p:cNvSpPr/>
          <p:nvPr/>
        </p:nvSpPr>
        <p:spPr>
          <a:xfrm>
            <a:off x="548640" y="590843"/>
            <a:ext cx="9312812" cy="858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1F3EBD-5590-4899-A4D0-2C279BD3201B}"/>
              </a:ext>
            </a:extLst>
          </p:cNvPr>
          <p:cNvSpPr>
            <a:spLocks noGrp="1"/>
          </p:cNvSpPr>
          <p:nvPr>
            <p:ph type="title"/>
          </p:nvPr>
        </p:nvSpPr>
        <p:spPr/>
        <p:txBody>
          <a:bodyPr/>
          <a:lstStyle/>
          <a:p>
            <a:r>
              <a:rPr lang="en-US" dirty="0">
                <a:solidFill>
                  <a:schemeClr val="bg1"/>
                </a:solidFill>
              </a:rPr>
              <a:t>Step 2: Recognize Obstacles</a:t>
            </a:r>
          </a:p>
        </p:txBody>
      </p:sp>
      <p:sp>
        <p:nvSpPr>
          <p:cNvPr id="3" name="Content Placeholder 2">
            <a:extLst>
              <a:ext uri="{FF2B5EF4-FFF2-40B4-BE49-F238E27FC236}">
                <a16:creationId xmlns:a16="http://schemas.microsoft.com/office/drawing/2014/main" xmlns="" id="{DB65F7AF-1FEC-4CC1-B0A6-965E8A60CA68}"/>
              </a:ext>
            </a:extLst>
          </p:cNvPr>
          <p:cNvSpPr>
            <a:spLocks noGrp="1"/>
          </p:cNvSpPr>
          <p:nvPr>
            <p:ph idx="1"/>
          </p:nvPr>
        </p:nvSpPr>
        <p:spPr/>
        <p:txBody>
          <a:bodyPr/>
          <a:lstStyle/>
          <a:p>
            <a:r>
              <a:rPr lang="en-US" dirty="0">
                <a:solidFill>
                  <a:srgbClr val="2F6690"/>
                </a:solidFill>
              </a:rPr>
              <a:t>Cognitive Biases:</a:t>
            </a:r>
          </a:p>
          <a:p>
            <a:pPr lvl="1">
              <a:buFont typeface="Wingdings" panose="05000000000000000000" pitchFamily="2" charset="2"/>
              <a:buChar char="Ø"/>
            </a:pPr>
            <a:r>
              <a:rPr lang="en-US" dirty="0"/>
              <a:t>Toward the familiar and toward past success</a:t>
            </a:r>
          </a:p>
          <a:p>
            <a:pPr lvl="1">
              <a:buFont typeface="Wingdings" panose="05000000000000000000" pitchFamily="2" charset="2"/>
              <a:buChar char="Ø"/>
            </a:pPr>
            <a:r>
              <a:rPr lang="en-US" dirty="0"/>
              <a:t>Toward accepting assumptions at face value</a:t>
            </a:r>
          </a:p>
          <a:p>
            <a:pPr lvl="1">
              <a:buFont typeface="Wingdings" panose="05000000000000000000" pitchFamily="2" charset="2"/>
              <a:buChar char="Ø"/>
            </a:pPr>
            <a:r>
              <a:rPr lang="en-US" dirty="0"/>
              <a:t>Toward the status quo</a:t>
            </a:r>
          </a:p>
          <a:p>
            <a:pPr lvl="1">
              <a:buFont typeface="Wingdings" panose="05000000000000000000" pitchFamily="2" charset="2"/>
              <a:buChar char="Ø"/>
            </a:pPr>
            <a:r>
              <a:rPr lang="en-US" dirty="0"/>
              <a:t>Toward confirming our opinion</a:t>
            </a:r>
          </a:p>
          <a:p>
            <a:pPr marL="457200" lvl="1" indent="0">
              <a:buNone/>
            </a:pPr>
            <a:endParaRPr lang="en-US" dirty="0"/>
          </a:p>
          <a:p>
            <a:r>
              <a:rPr lang="en-US" dirty="0">
                <a:solidFill>
                  <a:srgbClr val="2F6690"/>
                </a:solidFill>
              </a:rPr>
              <a:t>Group Dynamics:</a:t>
            </a:r>
          </a:p>
          <a:p>
            <a:pPr lvl="1">
              <a:buFont typeface="Wingdings" panose="05000000000000000000" pitchFamily="2" charset="2"/>
              <a:buChar char="Ø"/>
            </a:pPr>
            <a:r>
              <a:rPr lang="en-US" dirty="0"/>
              <a:t>Excessive group harmony</a:t>
            </a:r>
          </a:p>
          <a:p>
            <a:pPr lvl="1">
              <a:buFont typeface="Wingdings" panose="05000000000000000000" pitchFamily="2" charset="2"/>
              <a:buChar char="Ø"/>
            </a:pPr>
            <a:r>
              <a:rPr lang="en-US" dirty="0"/>
              <a:t>Excessive individualism e.g. wanting to be right</a:t>
            </a:r>
          </a:p>
        </p:txBody>
      </p:sp>
      <p:sp>
        <p:nvSpPr>
          <p:cNvPr id="5" name="Rectangle 4">
            <a:extLst>
              <a:ext uri="{FF2B5EF4-FFF2-40B4-BE49-F238E27FC236}">
                <a16:creationId xmlns:a16="http://schemas.microsoft.com/office/drawing/2014/main" xmlns="" id="{2AD6DAC4-79F7-47A5-A402-767E4821119E}"/>
              </a:ext>
            </a:extLst>
          </p:cNvPr>
          <p:cNvSpPr/>
          <p:nvPr/>
        </p:nvSpPr>
        <p:spPr>
          <a:xfrm>
            <a:off x="548640" y="1448972"/>
            <a:ext cx="11094720" cy="51206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30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F3A8897-36EC-49D3-AD74-F3417FDD92D1}"/>
              </a:ext>
            </a:extLst>
          </p:cNvPr>
          <p:cNvSpPr/>
          <p:nvPr/>
        </p:nvSpPr>
        <p:spPr>
          <a:xfrm>
            <a:off x="548640" y="590843"/>
            <a:ext cx="9312812" cy="858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1F3EBD-5590-4899-A4D0-2C279BD3201B}"/>
              </a:ext>
            </a:extLst>
          </p:cNvPr>
          <p:cNvSpPr>
            <a:spLocks noGrp="1"/>
          </p:cNvSpPr>
          <p:nvPr>
            <p:ph type="title"/>
          </p:nvPr>
        </p:nvSpPr>
        <p:spPr/>
        <p:txBody>
          <a:bodyPr/>
          <a:lstStyle/>
          <a:p>
            <a:r>
              <a:rPr lang="en-US" dirty="0">
                <a:solidFill>
                  <a:schemeClr val="bg1"/>
                </a:solidFill>
              </a:rPr>
              <a:t>Step 3: Frame the Issues at Hand</a:t>
            </a:r>
          </a:p>
        </p:txBody>
      </p:sp>
      <p:sp>
        <p:nvSpPr>
          <p:cNvPr id="3" name="Content Placeholder 2">
            <a:extLst>
              <a:ext uri="{FF2B5EF4-FFF2-40B4-BE49-F238E27FC236}">
                <a16:creationId xmlns:a16="http://schemas.microsoft.com/office/drawing/2014/main" xmlns="" id="{DB65F7AF-1FEC-4CC1-B0A6-965E8A60CA68}"/>
              </a:ext>
            </a:extLst>
          </p:cNvPr>
          <p:cNvSpPr>
            <a:spLocks noGrp="1"/>
          </p:cNvSpPr>
          <p:nvPr>
            <p:ph idx="1"/>
          </p:nvPr>
        </p:nvSpPr>
        <p:spPr/>
        <p:txBody>
          <a:bodyPr>
            <a:normAutofit lnSpcReduction="10000"/>
          </a:bodyPr>
          <a:lstStyle/>
          <a:p>
            <a:r>
              <a:rPr lang="en-US" dirty="0">
                <a:solidFill>
                  <a:srgbClr val="2F6690"/>
                </a:solidFill>
              </a:rPr>
              <a:t>Root Case Analysis:</a:t>
            </a:r>
          </a:p>
          <a:p>
            <a:pPr lvl="1">
              <a:buFont typeface="Wingdings" panose="05000000000000000000" pitchFamily="2" charset="2"/>
              <a:buChar char="Ø"/>
            </a:pPr>
            <a:r>
              <a:rPr lang="en-US" dirty="0"/>
              <a:t>Repeat the statement of fact and ask the question </a:t>
            </a:r>
            <a:r>
              <a:rPr lang="en-US" dirty="0">
                <a:solidFill>
                  <a:srgbClr val="2F6690"/>
                </a:solidFill>
              </a:rPr>
              <a:t>WHY.</a:t>
            </a:r>
          </a:p>
          <a:p>
            <a:pPr lvl="1">
              <a:buFont typeface="Wingdings" panose="05000000000000000000" pitchFamily="2" charset="2"/>
              <a:buChar char="Ø"/>
            </a:pPr>
            <a:r>
              <a:rPr lang="en-US" dirty="0"/>
              <a:t>Tell me more. Say more about that.</a:t>
            </a:r>
          </a:p>
          <a:p>
            <a:pPr lvl="1">
              <a:buFont typeface="Wingdings" panose="05000000000000000000" pitchFamily="2" charset="2"/>
              <a:buChar char="Ø"/>
            </a:pPr>
            <a:r>
              <a:rPr lang="en-US" dirty="0"/>
              <a:t>What are we looking to achieve?</a:t>
            </a:r>
          </a:p>
          <a:p>
            <a:pPr marL="457200" lvl="1" indent="0">
              <a:buNone/>
            </a:pPr>
            <a:endParaRPr lang="en-US" dirty="0"/>
          </a:p>
          <a:p>
            <a:r>
              <a:rPr lang="en-US" dirty="0">
                <a:solidFill>
                  <a:srgbClr val="2F6690"/>
                </a:solidFill>
              </a:rPr>
              <a:t>Identify the Decision-Making Objectives:</a:t>
            </a:r>
          </a:p>
          <a:p>
            <a:pPr marL="914400" lvl="1" indent="-457200">
              <a:buFont typeface="+mj-lt"/>
              <a:buAutoNum type="arabicPeriod"/>
            </a:pPr>
            <a:r>
              <a:rPr lang="en-US" dirty="0"/>
              <a:t>Specify the objective(s) you want to reach.</a:t>
            </a:r>
          </a:p>
          <a:p>
            <a:pPr marL="914400" lvl="1" indent="-457200">
              <a:buFont typeface="+mj-lt"/>
              <a:buAutoNum type="arabicPeriod"/>
            </a:pPr>
            <a:r>
              <a:rPr lang="en-US" dirty="0"/>
              <a:t>Define the performance level that represents a successful outcome.</a:t>
            </a:r>
          </a:p>
          <a:p>
            <a:pPr marL="914400" lvl="1" indent="-457200">
              <a:buFont typeface="+mj-lt"/>
              <a:buAutoNum type="arabicPeriod"/>
            </a:pPr>
            <a:r>
              <a:rPr lang="en-US" dirty="0"/>
              <a:t>“Paint” a picture of what things will look like when the problem is solved/decision is made.</a:t>
            </a:r>
          </a:p>
          <a:p>
            <a:pPr marL="914400" lvl="1" indent="-457200">
              <a:buFont typeface="+mj-lt"/>
              <a:buAutoNum type="arabicPeriod"/>
            </a:pPr>
            <a:r>
              <a:rPr lang="en-US" dirty="0"/>
              <a:t>Make sure your agreed-upon objectives and outcomes are not in conflict.</a:t>
            </a:r>
          </a:p>
        </p:txBody>
      </p:sp>
      <p:sp>
        <p:nvSpPr>
          <p:cNvPr id="5" name="Rectangle 4">
            <a:extLst>
              <a:ext uri="{FF2B5EF4-FFF2-40B4-BE49-F238E27FC236}">
                <a16:creationId xmlns:a16="http://schemas.microsoft.com/office/drawing/2014/main" xmlns="" id="{2AD6DAC4-79F7-47A5-A402-767E4821119E}"/>
              </a:ext>
            </a:extLst>
          </p:cNvPr>
          <p:cNvSpPr/>
          <p:nvPr/>
        </p:nvSpPr>
        <p:spPr>
          <a:xfrm>
            <a:off x="548640" y="1448972"/>
            <a:ext cx="11094720" cy="51206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95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F3A8897-36EC-49D3-AD74-F3417FDD92D1}"/>
              </a:ext>
            </a:extLst>
          </p:cNvPr>
          <p:cNvSpPr/>
          <p:nvPr/>
        </p:nvSpPr>
        <p:spPr>
          <a:xfrm>
            <a:off x="548640" y="590843"/>
            <a:ext cx="9312812" cy="858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1F3EBD-5590-4899-A4D0-2C279BD3201B}"/>
              </a:ext>
            </a:extLst>
          </p:cNvPr>
          <p:cNvSpPr>
            <a:spLocks noGrp="1"/>
          </p:cNvSpPr>
          <p:nvPr>
            <p:ph type="title"/>
          </p:nvPr>
        </p:nvSpPr>
        <p:spPr/>
        <p:txBody>
          <a:bodyPr/>
          <a:lstStyle/>
          <a:p>
            <a:r>
              <a:rPr lang="en-US" dirty="0">
                <a:solidFill>
                  <a:schemeClr val="bg1"/>
                </a:solidFill>
              </a:rPr>
              <a:t>Step 4: Generate Alternatives</a:t>
            </a:r>
          </a:p>
        </p:txBody>
      </p:sp>
      <p:sp>
        <p:nvSpPr>
          <p:cNvPr id="3" name="Content Placeholder 2">
            <a:extLst>
              <a:ext uri="{FF2B5EF4-FFF2-40B4-BE49-F238E27FC236}">
                <a16:creationId xmlns:a16="http://schemas.microsoft.com/office/drawing/2014/main" xmlns="" id="{DB65F7AF-1FEC-4CC1-B0A6-965E8A60CA68}"/>
              </a:ext>
            </a:extLst>
          </p:cNvPr>
          <p:cNvSpPr>
            <a:spLocks noGrp="1"/>
          </p:cNvSpPr>
          <p:nvPr>
            <p:ph idx="1"/>
          </p:nvPr>
        </p:nvSpPr>
        <p:spPr/>
        <p:txBody>
          <a:bodyPr>
            <a:normAutofit/>
          </a:bodyPr>
          <a:lstStyle/>
          <a:p>
            <a:r>
              <a:rPr lang="en-US" dirty="0">
                <a:solidFill>
                  <a:srgbClr val="2F6690"/>
                </a:solidFill>
              </a:rPr>
              <a:t>Brainstorm:</a:t>
            </a:r>
          </a:p>
          <a:p>
            <a:pPr lvl="1">
              <a:buFont typeface="Wingdings" panose="05000000000000000000" pitchFamily="2" charset="2"/>
              <a:buChar char="Ø"/>
            </a:pPr>
            <a:r>
              <a:rPr lang="en-US" dirty="0"/>
              <a:t>Write the problem/issue down and get agreement from everyone that the issue is stated correctly and precisely.</a:t>
            </a:r>
          </a:p>
          <a:p>
            <a:pPr lvl="1">
              <a:buFont typeface="Wingdings" panose="05000000000000000000" pitchFamily="2" charset="2"/>
              <a:buChar char="Ø"/>
            </a:pPr>
            <a:r>
              <a:rPr lang="en-US" dirty="0"/>
              <a:t>Ask people to play devil’s advocate.</a:t>
            </a:r>
          </a:p>
          <a:p>
            <a:pPr lvl="1">
              <a:buFont typeface="Wingdings" panose="05000000000000000000" pitchFamily="2" charset="2"/>
              <a:buChar char="Ø"/>
            </a:pPr>
            <a:r>
              <a:rPr lang="en-US" dirty="0"/>
              <a:t>Ask people to explain in detail why the preferred options should not be adopted. </a:t>
            </a:r>
          </a:p>
          <a:p>
            <a:pPr lvl="1">
              <a:buFont typeface="Wingdings" panose="05000000000000000000" pitchFamily="2" charset="2"/>
              <a:buChar char="Ø"/>
            </a:pPr>
            <a:endParaRPr lang="en-US" dirty="0"/>
          </a:p>
          <a:p>
            <a:r>
              <a:rPr lang="en-US" dirty="0">
                <a:solidFill>
                  <a:srgbClr val="2F6690"/>
                </a:solidFill>
              </a:rPr>
              <a:t>Promote a Fair Process:</a:t>
            </a:r>
          </a:p>
          <a:p>
            <a:pPr lvl="1">
              <a:buFont typeface="Wingdings" panose="05000000000000000000" pitchFamily="2" charset="2"/>
              <a:buChar char="Ø"/>
            </a:pPr>
            <a:r>
              <a:rPr lang="en-US" dirty="0"/>
              <a:t>Appoint a note-taker to show that  you are considering everyone’s ideas and that their input is valued. </a:t>
            </a:r>
          </a:p>
        </p:txBody>
      </p:sp>
      <p:sp>
        <p:nvSpPr>
          <p:cNvPr id="5" name="Rectangle 4">
            <a:extLst>
              <a:ext uri="{FF2B5EF4-FFF2-40B4-BE49-F238E27FC236}">
                <a16:creationId xmlns:a16="http://schemas.microsoft.com/office/drawing/2014/main" xmlns="" id="{2AD6DAC4-79F7-47A5-A402-767E4821119E}"/>
              </a:ext>
            </a:extLst>
          </p:cNvPr>
          <p:cNvSpPr/>
          <p:nvPr/>
        </p:nvSpPr>
        <p:spPr>
          <a:xfrm>
            <a:off x="548640" y="1448972"/>
            <a:ext cx="11094720" cy="51206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31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F3A8897-36EC-49D3-AD74-F3417FDD92D1}"/>
              </a:ext>
            </a:extLst>
          </p:cNvPr>
          <p:cNvSpPr/>
          <p:nvPr/>
        </p:nvSpPr>
        <p:spPr>
          <a:xfrm>
            <a:off x="548640" y="590843"/>
            <a:ext cx="9312812" cy="858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1F3EBD-5590-4899-A4D0-2C279BD3201B}"/>
              </a:ext>
            </a:extLst>
          </p:cNvPr>
          <p:cNvSpPr>
            <a:spLocks noGrp="1"/>
          </p:cNvSpPr>
          <p:nvPr>
            <p:ph type="title"/>
          </p:nvPr>
        </p:nvSpPr>
        <p:spPr/>
        <p:txBody>
          <a:bodyPr/>
          <a:lstStyle/>
          <a:p>
            <a:r>
              <a:rPr lang="en-US" dirty="0">
                <a:solidFill>
                  <a:schemeClr val="bg1"/>
                </a:solidFill>
              </a:rPr>
              <a:t>Step 5: Evaluate Alternatives</a:t>
            </a:r>
          </a:p>
        </p:txBody>
      </p:sp>
      <p:sp>
        <p:nvSpPr>
          <p:cNvPr id="3" name="Content Placeholder 2">
            <a:extLst>
              <a:ext uri="{FF2B5EF4-FFF2-40B4-BE49-F238E27FC236}">
                <a16:creationId xmlns:a16="http://schemas.microsoft.com/office/drawing/2014/main" xmlns="" id="{DB65F7AF-1FEC-4CC1-B0A6-965E8A60CA68}"/>
              </a:ext>
            </a:extLst>
          </p:cNvPr>
          <p:cNvSpPr>
            <a:spLocks noGrp="1"/>
          </p:cNvSpPr>
          <p:nvPr>
            <p:ph idx="1"/>
          </p:nvPr>
        </p:nvSpPr>
        <p:spPr/>
        <p:txBody>
          <a:bodyPr>
            <a:normAutofit/>
          </a:bodyPr>
          <a:lstStyle/>
          <a:p>
            <a:r>
              <a:rPr lang="en-US" dirty="0">
                <a:solidFill>
                  <a:srgbClr val="2F6690"/>
                </a:solidFill>
              </a:rPr>
              <a:t>Variables to Consider:</a:t>
            </a:r>
          </a:p>
          <a:p>
            <a:pPr lvl="1">
              <a:buFont typeface="Wingdings" panose="05000000000000000000" pitchFamily="2" charset="2"/>
              <a:buChar char="Ø"/>
            </a:pPr>
            <a:r>
              <a:rPr lang="en-US" dirty="0"/>
              <a:t>Cost, benefits, intangibles, time, feasibility, resources, risks, ethics</a:t>
            </a:r>
          </a:p>
          <a:p>
            <a:pPr marL="457200" lvl="1" indent="0">
              <a:buNone/>
            </a:pPr>
            <a:endParaRPr lang="en-US" dirty="0"/>
          </a:p>
          <a:p>
            <a:r>
              <a:rPr lang="en-US" dirty="0">
                <a:solidFill>
                  <a:srgbClr val="2F6690"/>
                </a:solidFill>
              </a:rPr>
              <a:t>The Problem of Uncertainty:</a:t>
            </a:r>
          </a:p>
          <a:p>
            <a:pPr marL="971550" lvl="1" indent="-514350">
              <a:buFont typeface="+mj-lt"/>
              <a:buAutoNum type="arabicPeriod"/>
            </a:pPr>
            <a:r>
              <a:rPr lang="en-US" dirty="0"/>
              <a:t>Identify the areas of uncertainty.</a:t>
            </a:r>
          </a:p>
          <a:p>
            <a:pPr marL="971550" lvl="1" indent="-514350">
              <a:buFont typeface="+mj-lt"/>
              <a:buAutoNum type="arabicPeriod"/>
            </a:pPr>
            <a:r>
              <a:rPr lang="en-US" dirty="0"/>
              <a:t>Determine which uncertainties could have the greatest impact on the outcome of your decision.</a:t>
            </a:r>
          </a:p>
          <a:p>
            <a:pPr marL="971550" lvl="1" indent="-514350">
              <a:buFont typeface="+mj-lt"/>
              <a:buAutoNum type="arabicPeriod"/>
            </a:pPr>
            <a:r>
              <a:rPr lang="en-US" dirty="0"/>
              <a:t>Reduce key uncertainties to the extent that you have the time and resources to do so.</a:t>
            </a:r>
          </a:p>
        </p:txBody>
      </p:sp>
      <p:sp>
        <p:nvSpPr>
          <p:cNvPr id="5" name="Rectangle 4">
            <a:extLst>
              <a:ext uri="{FF2B5EF4-FFF2-40B4-BE49-F238E27FC236}">
                <a16:creationId xmlns:a16="http://schemas.microsoft.com/office/drawing/2014/main" xmlns="" id="{2AD6DAC4-79F7-47A5-A402-767E4821119E}"/>
              </a:ext>
            </a:extLst>
          </p:cNvPr>
          <p:cNvSpPr/>
          <p:nvPr/>
        </p:nvSpPr>
        <p:spPr>
          <a:xfrm>
            <a:off x="548640" y="1448972"/>
            <a:ext cx="11094720" cy="51206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55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F3A8897-36EC-49D3-AD74-F3417FDD92D1}"/>
              </a:ext>
            </a:extLst>
          </p:cNvPr>
          <p:cNvSpPr/>
          <p:nvPr/>
        </p:nvSpPr>
        <p:spPr>
          <a:xfrm>
            <a:off x="548640" y="590843"/>
            <a:ext cx="9312812" cy="858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1F3EBD-5590-4899-A4D0-2C279BD3201B}"/>
              </a:ext>
            </a:extLst>
          </p:cNvPr>
          <p:cNvSpPr>
            <a:spLocks noGrp="1"/>
          </p:cNvSpPr>
          <p:nvPr>
            <p:ph type="title"/>
          </p:nvPr>
        </p:nvSpPr>
        <p:spPr/>
        <p:txBody>
          <a:bodyPr/>
          <a:lstStyle/>
          <a:p>
            <a:r>
              <a:rPr lang="en-US" dirty="0">
                <a:solidFill>
                  <a:schemeClr val="bg1"/>
                </a:solidFill>
              </a:rPr>
              <a:t>Step 6: Make the Decision</a:t>
            </a:r>
          </a:p>
        </p:txBody>
      </p:sp>
      <p:sp>
        <p:nvSpPr>
          <p:cNvPr id="3" name="Content Placeholder 2">
            <a:extLst>
              <a:ext uri="{FF2B5EF4-FFF2-40B4-BE49-F238E27FC236}">
                <a16:creationId xmlns:a16="http://schemas.microsoft.com/office/drawing/2014/main" xmlns="" id="{DB65F7AF-1FEC-4CC1-B0A6-965E8A60CA68}"/>
              </a:ext>
            </a:extLst>
          </p:cNvPr>
          <p:cNvSpPr>
            <a:spLocks noGrp="1"/>
          </p:cNvSpPr>
          <p:nvPr>
            <p:ph idx="1"/>
          </p:nvPr>
        </p:nvSpPr>
        <p:spPr>
          <a:xfrm>
            <a:off x="838200" y="1825625"/>
            <a:ext cx="10515600" cy="4667250"/>
          </a:xfrm>
        </p:spPr>
        <p:txBody>
          <a:bodyPr>
            <a:normAutofit lnSpcReduction="10000"/>
          </a:bodyPr>
          <a:lstStyle/>
          <a:p>
            <a:r>
              <a:rPr lang="en-US" dirty="0">
                <a:solidFill>
                  <a:srgbClr val="2F6690"/>
                </a:solidFill>
              </a:rPr>
              <a:t>Questions to Consider:</a:t>
            </a:r>
          </a:p>
          <a:p>
            <a:pPr lvl="1">
              <a:buFont typeface="Wingdings" panose="05000000000000000000" pitchFamily="2" charset="2"/>
              <a:buChar char="Ø"/>
            </a:pPr>
            <a:r>
              <a:rPr lang="en-US" dirty="0"/>
              <a:t>What actions will arise from the decision?</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Did we involve all necessary stakeholders?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What information was used to make the decision?</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How does the decision contribute to the bank’s performance?</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Did we base our decision on facts and not untested assumptions?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Is the decision supported once made?</a:t>
            </a:r>
          </a:p>
        </p:txBody>
      </p:sp>
      <p:sp>
        <p:nvSpPr>
          <p:cNvPr id="5" name="Rectangle 4">
            <a:extLst>
              <a:ext uri="{FF2B5EF4-FFF2-40B4-BE49-F238E27FC236}">
                <a16:creationId xmlns:a16="http://schemas.microsoft.com/office/drawing/2014/main" xmlns="" id="{2AD6DAC4-79F7-47A5-A402-767E4821119E}"/>
              </a:ext>
            </a:extLst>
          </p:cNvPr>
          <p:cNvSpPr/>
          <p:nvPr/>
        </p:nvSpPr>
        <p:spPr>
          <a:xfrm>
            <a:off x="548640" y="1448972"/>
            <a:ext cx="11094720" cy="51206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38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F3A8897-36EC-49D3-AD74-F3417FDD92D1}"/>
              </a:ext>
            </a:extLst>
          </p:cNvPr>
          <p:cNvSpPr/>
          <p:nvPr/>
        </p:nvSpPr>
        <p:spPr>
          <a:xfrm>
            <a:off x="548640" y="590843"/>
            <a:ext cx="9312812" cy="858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1F3EBD-5590-4899-A4D0-2C279BD3201B}"/>
              </a:ext>
            </a:extLst>
          </p:cNvPr>
          <p:cNvSpPr>
            <a:spLocks noGrp="1"/>
          </p:cNvSpPr>
          <p:nvPr>
            <p:ph type="title"/>
          </p:nvPr>
        </p:nvSpPr>
        <p:spPr/>
        <p:txBody>
          <a:bodyPr/>
          <a:lstStyle/>
          <a:p>
            <a:r>
              <a:rPr lang="en-US" dirty="0">
                <a:solidFill>
                  <a:schemeClr val="bg1"/>
                </a:solidFill>
              </a:rPr>
              <a:t>Step 7: Communicate the Decision</a:t>
            </a:r>
          </a:p>
        </p:txBody>
      </p:sp>
      <p:sp>
        <p:nvSpPr>
          <p:cNvPr id="3" name="Content Placeholder 2">
            <a:extLst>
              <a:ext uri="{FF2B5EF4-FFF2-40B4-BE49-F238E27FC236}">
                <a16:creationId xmlns:a16="http://schemas.microsoft.com/office/drawing/2014/main" xmlns="" id="{DB65F7AF-1FEC-4CC1-B0A6-965E8A60CA68}"/>
              </a:ext>
            </a:extLst>
          </p:cNvPr>
          <p:cNvSpPr>
            <a:spLocks noGrp="1"/>
          </p:cNvSpPr>
          <p:nvPr>
            <p:ph idx="1"/>
          </p:nvPr>
        </p:nvSpPr>
        <p:spPr>
          <a:xfrm>
            <a:off x="838200" y="1825625"/>
            <a:ext cx="10515600" cy="4667250"/>
          </a:xfrm>
        </p:spPr>
        <p:txBody>
          <a:bodyPr>
            <a:normAutofit/>
          </a:bodyPr>
          <a:lstStyle/>
          <a:p>
            <a:r>
              <a:rPr lang="en-US" dirty="0">
                <a:solidFill>
                  <a:srgbClr val="2F6690"/>
                </a:solidFill>
              </a:rPr>
              <a:t>Actions for Effective Communication:</a:t>
            </a:r>
          </a:p>
          <a:p>
            <a:pPr marL="971550" lvl="1" indent="-514350">
              <a:buFont typeface="+mj-lt"/>
              <a:buAutoNum type="arabicPeriod"/>
            </a:pPr>
            <a:r>
              <a:rPr lang="en-US" dirty="0"/>
              <a:t>Notify people responsible for implementing the decision, if they were not part of the decision making process and notify people affected by the decision. </a:t>
            </a:r>
          </a:p>
          <a:p>
            <a:pPr marL="971550" lvl="1" indent="-514350">
              <a:buFont typeface="+mj-lt"/>
              <a:buAutoNum type="arabicPeriod"/>
            </a:pPr>
            <a:endParaRPr lang="en-US" dirty="0"/>
          </a:p>
          <a:p>
            <a:pPr marL="971550" lvl="1" indent="-514350">
              <a:buFont typeface="+mj-lt"/>
              <a:buAutoNum type="arabicPeriod"/>
            </a:pPr>
            <a:r>
              <a:rPr lang="en-US" dirty="0"/>
              <a:t>Explain the thinking behind the decision.</a:t>
            </a:r>
          </a:p>
          <a:p>
            <a:pPr marL="971550" lvl="1" indent="-514350">
              <a:buFont typeface="+mj-lt"/>
              <a:buAutoNum type="arabicPeriod"/>
            </a:pPr>
            <a:endParaRPr lang="en-US" dirty="0"/>
          </a:p>
          <a:p>
            <a:pPr marL="971550" lvl="1" indent="-514350">
              <a:buFont typeface="+mj-lt"/>
              <a:buAutoNum type="arabicPeriod"/>
            </a:pPr>
            <a:r>
              <a:rPr lang="en-US" dirty="0"/>
              <a:t>Clarify what is expected and what people need to do to support the decision.</a:t>
            </a:r>
          </a:p>
          <a:p>
            <a:pPr marL="971550" lvl="1" indent="-514350">
              <a:buFont typeface="+mj-lt"/>
              <a:buAutoNum type="arabicPeriod"/>
            </a:pPr>
            <a:endParaRPr lang="en-US" dirty="0"/>
          </a:p>
          <a:p>
            <a:pPr marL="971550" lvl="1" indent="-514350">
              <a:buFont typeface="+mj-lt"/>
              <a:buAutoNum type="arabicPeriod"/>
            </a:pPr>
            <a:r>
              <a:rPr lang="en-US" dirty="0"/>
              <a:t>Listen to any concerns or desires for needed resources/support.</a:t>
            </a:r>
          </a:p>
        </p:txBody>
      </p:sp>
      <p:sp>
        <p:nvSpPr>
          <p:cNvPr id="5" name="Rectangle 4">
            <a:extLst>
              <a:ext uri="{FF2B5EF4-FFF2-40B4-BE49-F238E27FC236}">
                <a16:creationId xmlns:a16="http://schemas.microsoft.com/office/drawing/2014/main" xmlns="" id="{2AD6DAC4-79F7-47A5-A402-767E4821119E}"/>
              </a:ext>
            </a:extLst>
          </p:cNvPr>
          <p:cNvSpPr/>
          <p:nvPr/>
        </p:nvSpPr>
        <p:spPr>
          <a:xfrm>
            <a:off x="548640" y="1448972"/>
            <a:ext cx="11094720" cy="51206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28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F3A8897-36EC-49D3-AD74-F3417FDD92D1}"/>
              </a:ext>
            </a:extLst>
          </p:cNvPr>
          <p:cNvSpPr/>
          <p:nvPr/>
        </p:nvSpPr>
        <p:spPr>
          <a:xfrm>
            <a:off x="548640" y="590843"/>
            <a:ext cx="9312812" cy="858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1F3EBD-5590-4899-A4D0-2C279BD3201B}"/>
              </a:ext>
            </a:extLst>
          </p:cNvPr>
          <p:cNvSpPr>
            <a:spLocks noGrp="1"/>
          </p:cNvSpPr>
          <p:nvPr>
            <p:ph type="title"/>
          </p:nvPr>
        </p:nvSpPr>
        <p:spPr/>
        <p:txBody>
          <a:bodyPr/>
          <a:lstStyle/>
          <a:p>
            <a:r>
              <a:rPr lang="en-US" dirty="0">
                <a:solidFill>
                  <a:schemeClr val="bg1"/>
                </a:solidFill>
              </a:rPr>
              <a:t>Step 8: Implement the Decision</a:t>
            </a:r>
          </a:p>
        </p:txBody>
      </p:sp>
      <p:sp>
        <p:nvSpPr>
          <p:cNvPr id="3" name="Content Placeholder 2">
            <a:extLst>
              <a:ext uri="{FF2B5EF4-FFF2-40B4-BE49-F238E27FC236}">
                <a16:creationId xmlns:a16="http://schemas.microsoft.com/office/drawing/2014/main" xmlns="" id="{DB65F7AF-1FEC-4CC1-B0A6-965E8A60CA68}"/>
              </a:ext>
            </a:extLst>
          </p:cNvPr>
          <p:cNvSpPr>
            <a:spLocks noGrp="1"/>
          </p:cNvSpPr>
          <p:nvPr>
            <p:ph idx="1"/>
          </p:nvPr>
        </p:nvSpPr>
        <p:spPr>
          <a:xfrm>
            <a:off x="838200" y="1825625"/>
            <a:ext cx="10515600" cy="4667250"/>
          </a:xfrm>
        </p:spPr>
        <p:txBody>
          <a:bodyPr>
            <a:normAutofit/>
          </a:bodyPr>
          <a:lstStyle/>
          <a:p>
            <a:r>
              <a:rPr lang="en-US" dirty="0"/>
              <a:t>Go for Short-Term Wins</a:t>
            </a:r>
          </a:p>
          <a:p>
            <a:endParaRPr lang="en-US" dirty="0"/>
          </a:p>
          <a:p>
            <a:r>
              <a:rPr lang="en-US" dirty="0"/>
              <a:t>Monitoring the progress during implementation allows you to fix problems before an issues becomes </a:t>
            </a:r>
            <a:r>
              <a:rPr lang="en-US"/>
              <a:t>major.</a:t>
            </a:r>
          </a:p>
          <a:p>
            <a:endParaRPr lang="en-US" dirty="0"/>
          </a:p>
          <a:p>
            <a:r>
              <a:rPr lang="en-US" dirty="0"/>
              <a:t>Be direct, transparent, open and honest with your communication.</a:t>
            </a:r>
          </a:p>
        </p:txBody>
      </p:sp>
      <p:sp>
        <p:nvSpPr>
          <p:cNvPr id="5" name="Rectangle 4">
            <a:extLst>
              <a:ext uri="{FF2B5EF4-FFF2-40B4-BE49-F238E27FC236}">
                <a16:creationId xmlns:a16="http://schemas.microsoft.com/office/drawing/2014/main" xmlns="" id="{2AD6DAC4-79F7-47A5-A402-767E4821119E}"/>
              </a:ext>
            </a:extLst>
          </p:cNvPr>
          <p:cNvSpPr/>
          <p:nvPr/>
        </p:nvSpPr>
        <p:spPr>
          <a:xfrm>
            <a:off x="548640" y="1448972"/>
            <a:ext cx="11094720" cy="51206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58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6936E38-190C-4FB1-AB78-DEFE91CA25B3}"/>
              </a:ext>
            </a:extLst>
          </p:cNvPr>
          <p:cNvSpPr>
            <a:spLocks noGrp="1"/>
          </p:cNvSpPr>
          <p:nvPr>
            <p:ph type="title"/>
          </p:nvPr>
        </p:nvSpPr>
        <p:spPr/>
        <p:txBody>
          <a:bodyPr/>
          <a:lstStyle/>
          <a:p>
            <a:r>
              <a:rPr lang="en-US" dirty="0">
                <a:solidFill>
                  <a:srgbClr val="2F6690"/>
                </a:solidFill>
              </a:rPr>
              <a:t>Module Objectives:</a:t>
            </a:r>
          </a:p>
        </p:txBody>
      </p:sp>
      <p:sp>
        <p:nvSpPr>
          <p:cNvPr id="5" name="Content Placeholder 4">
            <a:extLst>
              <a:ext uri="{FF2B5EF4-FFF2-40B4-BE49-F238E27FC236}">
                <a16:creationId xmlns:a16="http://schemas.microsoft.com/office/drawing/2014/main" xmlns="" id="{ED93BCDC-69B9-4123-8AB1-12A3B7362CEE}"/>
              </a:ext>
            </a:extLst>
          </p:cNvPr>
          <p:cNvSpPr>
            <a:spLocks noGrp="1"/>
          </p:cNvSpPr>
          <p:nvPr>
            <p:ph idx="1"/>
          </p:nvPr>
        </p:nvSpPr>
        <p:spPr>
          <a:xfrm>
            <a:off x="647114" y="1519311"/>
            <a:ext cx="11197882" cy="4973564"/>
          </a:xfrm>
        </p:spPr>
        <p:txBody>
          <a:bodyPr/>
          <a:lstStyle/>
          <a:p>
            <a:r>
              <a:rPr lang="en-US" sz="3200" dirty="0"/>
              <a:t>By the end of this module, you will:</a:t>
            </a:r>
          </a:p>
          <a:p>
            <a:pPr marL="0" indent="0">
              <a:buNone/>
            </a:pPr>
            <a:endParaRPr lang="en-US" sz="3200" dirty="0"/>
          </a:p>
          <a:p>
            <a:pPr lvl="1">
              <a:buFont typeface="Wingdings" panose="05000000000000000000" pitchFamily="2" charset="2"/>
              <a:buChar char="ü"/>
            </a:pPr>
            <a:r>
              <a:rPr lang="en-US" sz="2800" dirty="0"/>
              <a:t>Understand how values impact effective decision making.</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Have a module for making challenging individual decisions.</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Have an approach for making team-based decisions.</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Gain insights into using clarity and confidence when making decisions.</a:t>
            </a:r>
          </a:p>
          <a:p>
            <a:pPr>
              <a:buFont typeface="Wingdings" panose="05000000000000000000" pitchFamily="2" charset="2"/>
              <a:buChar char="ü"/>
            </a:pPr>
            <a:endParaRPr lang="en-US" sz="3200" dirty="0"/>
          </a:p>
          <a:p>
            <a:pPr>
              <a:buFont typeface="Wingdings" panose="05000000000000000000" pitchFamily="2" charset="2"/>
              <a:buChar char="ü"/>
            </a:pPr>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20342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0981F7-ABD5-4EDE-BCEE-30CA55790C91}"/>
              </a:ext>
            </a:extLst>
          </p:cNvPr>
          <p:cNvSpPr/>
          <p:nvPr/>
        </p:nvSpPr>
        <p:spPr>
          <a:xfrm>
            <a:off x="868680" y="741971"/>
            <a:ext cx="10621108" cy="136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CBCFFA26-1D0F-44E2-9FE8-E5637CE162EE}"/>
              </a:ext>
            </a:extLst>
          </p:cNvPr>
          <p:cNvSpPr>
            <a:spLocks noGrp="1"/>
          </p:cNvSpPr>
          <p:nvPr>
            <p:ph type="title"/>
          </p:nvPr>
        </p:nvSpPr>
        <p:spPr>
          <a:xfrm>
            <a:off x="921434" y="780974"/>
            <a:ext cx="10515600" cy="1325563"/>
          </a:xfrm>
        </p:spPr>
        <p:txBody>
          <a:bodyPr/>
          <a:lstStyle/>
          <a:p>
            <a:pPr algn="ctr"/>
            <a:r>
              <a:rPr lang="en-US" b="1" dirty="0">
                <a:solidFill>
                  <a:schemeClr val="bg1"/>
                </a:solidFill>
              </a:rPr>
              <a:t>John C. Maxwell’s Guide for </a:t>
            </a:r>
            <a:br>
              <a:rPr lang="en-US" b="1" dirty="0">
                <a:solidFill>
                  <a:schemeClr val="bg1"/>
                </a:solidFill>
              </a:rPr>
            </a:br>
            <a:r>
              <a:rPr lang="en-US" b="1" dirty="0">
                <a:solidFill>
                  <a:schemeClr val="bg1"/>
                </a:solidFill>
              </a:rPr>
              <a:t>Making Tough Decisions </a:t>
            </a:r>
          </a:p>
        </p:txBody>
      </p:sp>
      <p:sp>
        <p:nvSpPr>
          <p:cNvPr id="6" name="TextBox 5">
            <a:extLst>
              <a:ext uri="{FF2B5EF4-FFF2-40B4-BE49-F238E27FC236}">
                <a16:creationId xmlns:a16="http://schemas.microsoft.com/office/drawing/2014/main" xmlns="" id="{BFBB062A-A3D9-4F5B-BB7F-D440327B411E}"/>
              </a:ext>
            </a:extLst>
          </p:cNvPr>
          <p:cNvSpPr txBox="1"/>
          <p:nvPr/>
        </p:nvSpPr>
        <p:spPr>
          <a:xfrm>
            <a:off x="168812" y="6443003"/>
            <a:ext cx="11746523" cy="307777"/>
          </a:xfrm>
          <a:prstGeom prst="rect">
            <a:avLst/>
          </a:prstGeom>
          <a:noFill/>
        </p:spPr>
        <p:txBody>
          <a:bodyPr wrap="square" rtlCol="0">
            <a:spAutoFit/>
          </a:bodyPr>
          <a:lstStyle/>
          <a:p>
            <a:r>
              <a:rPr lang="en-US" sz="1400" dirty="0"/>
              <a:t>Source: https://www.success.com/article/john-c-maxwell-a-guide-for-making-tough-decisions</a:t>
            </a:r>
          </a:p>
        </p:txBody>
      </p:sp>
      <p:pic>
        <p:nvPicPr>
          <p:cNvPr id="7" name="Picture 6">
            <a:extLst>
              <a:ext uri="{FF2B5EF4-FFF2-40B4-BE49-F238E27FC236}">
                <a16:creationId xmlns:a16="http://schemas.microsoft.com/office/drawing/2014/main" xmlns="" id="{76BE91EE-5B54-40C0-B2C5-619C272E78A3}"/>
              </a:ext>
            </a:extLst>
          </p:cNvPr>
          <p:cNvPicPr>
            <a:picLocks noChangeAspect="1"/>
          </p:cNvPicPr>
          <p:nvPr/>
        </p:nvPicPr>
        <p:blipFill rotWithShape="1">
          <a:blip r:embed="rId3"/>
          <a:srcRect t="30581" r="8721" b="798"/>
          <a:stretch/>
        </p:blipFill>
        <p:spPr>
          <a:xfrm>
            <a:off x="3509669" y="2461845"/>
            <a:ext cx="5775008" cy="3162867"/>
          </a:xfrm>
          <a:prstGeom prst="rect">
            <a:avLst/>
          </a:prstGeom>
        </p:spPr>
      </p:pic>
      <p:sp>
        <p:nvSpPr>
          <p:cNvPr id="9" name="TextBox 8">
            <a:extLst>
              <a:ext uri="{FF2B5EF4-FFF2-40B4-BE49-F238E27FC236}">
                <a16:creationId xmlns:a16="http://schemas.microsoft.com/office/drawing/2014/main" xmlns="" id="{858AC8D3-7372-4E5C-ABF9-5398ABA78F55}"/>
              </a:ext>
            </a:extLst>
          </p:cNvPr>
          <p:cNvSpPr txBox="1"/>
          <p:nvPr/>
        </p:nvSpPr>
        <p:spPr>
          <a:xfrm>
            <a:off x="1614268" y="5846193"/>
            <a:ext cx="9129932" cy="461665"/>
          </a:xfrm>
          <a:prstGeom prst="rect">
            <a:avLst/>
          </a:prstGeom>
          <a:noFill/>
        </p:spPr>
        <p:txBody>
          <a:bodyPr wrap="square" rtlCol="0">
            <a:spAutoFit/>
          </a:bodyPr>
          <a:lstStyle/>
          <a:p>
            <a:pPr algn="ctr"/>
            <a:r>
              <a:rPr lang="en-US" sz="2400" b="1" dirty="0">
                <a:solidFill>
                  <a:schemeClr val="accent1">
                    <a:lumMod val="75000"/>
                  </a:schemeClr>
                </a:solidFill>
              </a:rPr>
              <a:t>“If you can't make them, you can't lead.” </a:t>
            </a:r>
          </a:p>
        </p:txBody>
      </p:sp>
    </p:spTree>
    <p:extLst>
      <p:ext uri="{BB962C8B-B14F-4D97-AF65-F5344CB8AC3E}">
        <p14:creationId xmlns:p14="http://schemas.microsoft.com/office/powerpoint/2010/main" val="1814543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E0479B-7409-4668-899E-4549FBC0B6C1}"/>
              </a:ext>
            </a:extLst>
          </p:cNvPr>
          <p:cNvSpPr>
            <a:spLocks noGrp="1"/>
          </p:cNvSpPr>
          <p:nvPr>
            <p:ph type="title"/>
          </p:nvPr>
        </p:nvSpPr>
        <p:spPr/>
        <p:txBody>
          <a:bodyPr/>
          <a:lstStyle/>
          <a:p>
            <a:r>
              <a:rPr lang="en-US" dirty="0">
                <a:solidFill>
                  <a:srgbClr val="2F6690"/>
                </a:solidFill>
              </a:rPr>
              <a:t>Step 1: Take Responsibility</a:t>
            </a:r>
          </a:p>
        </p:txBody>
      </p:sp>
      <p:sp>
        <p:nvSpPr>
          <p:cNvPr id="3" name="Content Placeholder 2">
            <a:extLst>
              <a:ext uri="{FF2B5EF4-FFF2-40B4-BE49-F238E27FC236}">
                <a16:creationId xmlns:a16="http://schemas.microsoft.com/office/drawing/2014/main" xmlns="" id="{FC3027B4-F882-4573-BB0D-CC0ABF1AC0C7}"/>
              </a:ext>
            </a:extLst>
          </p:cNvPr>
          <p:cNvSpPr>
            <a:spLocks noGrp="1"/>
          </p:cNvSpPr>
          <p:nvPr>
            <p:ph idx="1"/>
          </p:nvPr>
        </p:nvSpPr>
        <p:spPr>
          <a:xfrm>
            <a:off x="838200" y="1690688"/>
            <a:ext cx="10515600" cy="4486275"/>
          </a:xfrm>
        </p:spPr>
        <p:txBody>
          <a:bodyPr>
            <a:normAutofit/>
          </a:bodyPr>
          <a:lstStyle/>
          <a:p>
            <a:pPr marL="0" indent="0">
              <a:buNone/>
            </a:pPr>
            <a:r>
              <a:rPr lang="en-US" dirty="0"/>
              <a:t>Procrastination kills leadership effectiveness today and leadership potential tomorrow.</a:t>
            </a:r>
          </a:p>
          <a:p>
            <a:endParaRPr lang="en-US" dirty="0"/>
          </a:p>
          <a:p>
            <a:r>
              <a:rPr lang="en-US" dirty="0"/>
              <a:t>List three decisions you have been putting off.</a:t>
            </a:r>
          </a:p>
          <a:p>
            <a:pPr marL="0" indent="0">
              <a:buNone/>
            </a:pPr>
            <a:endParaRPr lang="en-US" dirty="0"/>
          </a:p>
          <a:p>
            <a:pPr marL="914400" lvl="1" indent="-457200">
              <a:buFont typeface="+mj-lt"/>
              <a:buAutoNum type="arabicPeriod"/>
            </a:pPr>
            <a:r>
              <a:rPr lang="en-US" dirty="0"/>
              <a:t>_______________________________________________________</a:t>
            </a:r>
          </a:p>
          <a:p>
            <a:pPr marL="914400" lvl="1" indent="-457200">
              <a:buFont typeface="+mj-lt"/>
              <a:buAutoNum type="arabicPeriod"/>
            </a:pPr>
            <a:endParaRPr lang="en-US" dirty="0"/>
          </a:p>
          <a:p>
            <a:pPr marL="914400" lvl="1" indent="-457200">
              <a:buFont typeface="+mj-lt"/>
              <a:buAutoNum type="arabicPeriod"/>
            </a:pPr>
            <a:r>
              <a:rPr lang="en-US" dirty="0"/>
              <a:t>_______________________________________________________</a:t>
            </a:r>
          </a:p>
          <a:p>
            <a:pPr marL="914400" lvl="1" indent="-457200">
              <a:buFont typeface="+mj-lt"/>
              <a:buAutoNum type="arabicPeriod"/>
            </a:pPr>
            <a:endParaRPr lang="en-US" dirty="0"/>
          </a:p>
          <a:p>
            <a:pPr marL="914400" lvl="1" indent="-457200">
              <a:buFont typeface="+mj-lt"/>
              <a:buAutoNum type="arabicPeriod"/>
            </a:pPr>
            <a:r>
              <a:rPr lang="en-US" dirty="0"/>
              <a:t>_______________________________________________________</a:t>
            </a:r>
          </a:p>
        </p:txBody>
      </p:sp>
    </p:spTree>
    <p:extLst>
      <p:ext uri="{BB962C8B-B14F-4D97-AF65-F5344CB8AC3E}">
        <p14:creationId xmlns:p14="http://schemas.microsoft.com/office/powerpoint/2010/main" val="705022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ADB75-9EC3-47BF-9AD4-3EB71C57AC71}"/>
              </a:ext>
            </a:extLst>
          </p:cNvPr>
          <p:cNvSpPr>
            <a:spLocks noGrp="1"/>
          </p:cNvSpPr>
          <p:nvPr>
            <p:ph type="title"/>
          </p:nvPr>
        </p:nvSpPr>
        <p:spPr/>
        <p:txBody>
          <a:bodyPr/>
          <a:lstStyle/>
          <a:p>
            <a:r>
              <a:rPr lang="en-US" dirty="0" smtClean="0">
                <a:solidFill>
                  <a:srgbClr val="2F6690"/>
                </a:solidFill>
              </a:rPr>
              <a:t>Four “Good” Reasons </a:t>
            </a:r>
            <a:r>
              <a:rPr lang="en-US" dirty="0">
                <a:solidFill>
                  <a:srgbClr val="2F6690"/>
                </a:solidFill>
              </a:rPr>
              <a:t>You Procrastinate</a:t>
            </a:r>
          </a:p>
        </p:txBody>
      </p:sp>
      <p:sp>
        <p:nvSpPr>
          <p:cNvPr id="3" name="Content Placeholder 2">
            <a:extLst>
              <a:ext uri="{FF2B5EF4-FFF2-40B4-BE49-F238E27FC236}">
                <a16:creationId xmlns:a16="http://schemas.microsoft.com/office/drawing/2014/main" xmlns="" id="{64DA34E4-D884-4666-9D77-EDB5702F15C2}"/>
              </a:ext>
            </a:extLst>
          </p:cNvPr>
          <p:cNvSpPr>
            <a:spLocks noGrp="1"/>
          </p:cNvSpPr>
          <p:nvPr>
            <p:ph idx="1"/>
          </p:nvPr>
        </p:nvSpPr>
        <p:spPr/>
        <p:txBody>
          <a:bodyPr/>
          <a:lstStyle/>
          <a:p>
            <a:pPr marL="514350" indent="-514350">
              <a:buFont typeface="+mj-lt"/>
              <a:buAutoNum type="arabicPeriod"/>
            </a:pPr>
            <a:r>
              <a:rPr lang="en-US" dirty="0"/>
              <a:t>You’re bored.</a:t>
            </a:r>
          </a:p>
          <a:p>
            <a:pPr marL="514350" indent="-514350">
              <a:buFont typeface="+mj-lt"/>
              <a:buAutoNum type="arabicPeriod"/>
            </a:pPr>
            <a:endParaRPr lang="en-US" dirty="0"/>
          </a:p>
          <a:p>
            <a:pPr marL="514350" indent="-514350">
              <a:buFont typeface="+mj-lt"/>
              <a:buAutoNum type="arabicPeriod"/>
            </a:pPr>
            <a:r>
              <a:rPr lang="en-US" dirty="0"/>
              <a:t>You are overwhelmed with work.</a:t>
            </a:r>
          </a:p>
          <a:p>
            <a:pPr marL="514350" indent="-514350">
              <a:buFont typeface="+mj-lt"/>
              <a:buAutoNum type="arabicPeriod"/>
            </a:pPr>
            <a:endParaRPr lang="en-US" dirty="0"/>
          </a:p>
          <a:p>
            <a:pPr marL="514350" indent="-514350">
              <a:buFont typeface="+mj-lt"/>
              <a:buAutoNum type="arabicPeriod"/>
            </a:pPr>
            <a:r>
              <a:rPr lang="en-US" dirty="0"/>
              <a:t>You are doing work you don’t really enjoy.</a:t>
            </a:r>
          </a:p>
          <a:p>
            <a:pPr marL="514350" indent="-514350">
              <a:buFont typeface="+mj-lt"/>
              <a:buAutoNum type="arabicPeriod"/>
            </a:pPr>
            <a:endParaRPr lang="en-US" dirty="0"/>
          </a:p>
          <a:p>
            <a:pPr marL="514350" indent="-514350">
              <a:buFont typeface="+mj-lt"/>
              <a:buAutoNum type="arabicPeriod"/>
            </a:pPr>
            <a:r>
              <a:rPr lang="en-US" dirty="0"/>
              <a:t>You are easily distracted or don’t know how to establish priorities.</a:t>
            </a:r>
          </a:p>
        </p:txBody>
      </p:sp>
      <p:sp>
        <p:nvSpPr>
          <p:cNvPr id="4" name="TextBox 3">
            <a:extLst>
              <a:ext uri="{FF2B5EF4-FFF2-40B4-BE49-F238E27FC236}">
                <a16:creationId xmlns:a16="http://schemas.microsoft.com/office/drawing/2014/main" xmlns="" id="{A895186E-A0B9-4D67-A5EA-463A7CE225C9}"/>
              </a:ext>
            </a:extLst>
          </p:cNvPr>
          <p:cNvSpPr txBox="1"/>
          <p:nvPr/>
        </p:nvSpPr>
        <p:spPr>
          <a:xfrm>
            <a:off x="196948" y="6414868"/>
            <a:ext cx="8989255" cy="369332"/>
          </a:xfrm>
          <a:prstGeom prst="rect">
            <a:avLst/>
          </a:prstGeom>
          <a:noFill/>
        </p:spPr>
        <p:txBody>
          <a:bodyPr wrap="square" rtlCol="0">
            <a:spAutoFit/>
          </a:bodyPr>
          <a:lstStyle/>
          <a:p>
            <a:r>
              <a:rPr lang="en-US" dirty="0"/>
              <a:t>Source: The Power of Focus, by Jack Canfield et al, pg. 244-246, as adapted. </a:t>
            </a:r>
          </a:p>
        </p:txBody>
      </p:sp>
    </p:spTree>
    <p:extLst>
      <p:ext uri="{BB962C8B-B14F-4D97-AF65-F5344CB8AC3E}">
        <p14:creationId xmlns:p14="http://schemas.microsoft.com/office/powerpoint/2010/main" val="1986450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0B957B-E34E-4BEB-AC8C-CCED131CA074}"/>
              </a:ext>
            </a:extLst>
          </p:cNvPr>
          <p:cNvSpPr>
            <a:spLocks noGrp="1"/>
          </p:cNvSpPr>
          <p:nvPr>
            <p:ph type="title"/>
          </p:nvPr>
        </p:nvSpPr>
        <p:spPr/>
        <p:txBody>
          <a:bodyPr/>
          <a:lstStyle/>
          <a:p>
            <a:r>
              <a:rPr lang="en-US" dirty="0">
                <a:solidFill>
                  <a:srgbClr val="2F6690"/>
                </a:solidFill>
              </a:rPr>
              <a:t>Step 2: Prepare Yourself</a:t>
            </a:r>
          </a:p>
        </p:txBody>
      </p:sp>
      <p:sp>
        <p:nvSpPr>
          <p:cNvPr id="3" name="Content Placeholder 2">
            <a:extLst>
              <a:ext uri="{FF2B5EF4-FFF2-40B4-BE49-F238E27FC236}">
                <a16:creationId xmlns:a16="http://schemas.microsoft.com/office/drawing/2014/main" xmlns="" id="{F29C3DB1-0C70-474B-BE22-D83595E331BE}"/>
              </a:ext>
            </a:extLst>
          </p:cNvPr>
          <p:cNvSpPr>
            <a:spLocks noGrp="1"/>
          </p:cNvSpPr>
          <p:nvPr>
            <p:ph idx="1"/>
          </p:nvPr>
        </p:nvSpPr>
        <p:spPr>
          <a:xfrm>
            <a:off x="838200" y="1690688"/>
            <a:ext cx="10711375" cy="4772123"/>
          </a:xfrm>
        </p:spPr>
        <p:txBody>
          <a:bodyPr>
            <a:normAutofit fontScale="92500" lnSpcReduction="10000"/>
          </a:bodyPr>
          <a:lstStyle/>
          <a:p>
            <a:pPr marL="0" indent="0">
              <a:buNone/>
            </a:pPr>
            <a:r>
              <a:rPr lang="en-US" dirty="0"/>
              <a:t>If you are feeling anxious about decisions you need to make, do some research to boost your decision-making confidence. </a:t>
            </a:r>
          </a:p>
          <a:p>
            <a:endParaRPr lang="en-US" dirty="0"/>
          </a:p>
          <a:p>
            <a:r>
              <a:rPr lang="en-US" b="1" dirty="0">
                <a:solidFill>
                  <a:srgbClr val="2F6690"/>
                </a:solidFill>
              </a:rPr>
              <a:t>Pick one of the problems you listed in Step 1. List the information you need to move forward and the experts and colleagues who can offer insight.</a:t>
            </a:r>
          </a:p>
          <a:p>
            <a:pPr marL="0" indent="0">
              <a:buNone/>
            </a:pPr>
            <a:endParaRPr lang="en-US" dirty="0"/>
          </a:p>
          <a:p>
            <a:r>
              <a:rPr lang="en-US" dirty="0"/>
              <a:t>Info needed: ___________________________________________________ </a:t>
            </a:r>
          </a:p>
          <a:p>
            <a:pPr marL="0" indent="0">
              <a:buNone/>
            </a:pPr>
            <a:r>
              <a:rPr lang="en-US" dirty="0"/>
              <a:t>_______________________________________________________________</a:t>
            </a:r>
          </a:p>
          <a:p>
            <a:pPr marL="0" indent="0">
              <a:buNone/>
            </a:pPr>
            <a:endParaRPr lang="en-US" dirty="0"/>
          </a:p>
          <a:p>
            <a:r>
              <a:rPr lang="en-US" dirty="0"/>
              <a:t>People needed: _________________________________________________</a:t>
            </a:r>
          </a:p>
          <a:p>
            <a:pPr marL="0" indent="0">
              <a:buNone/>
            </a:pPr>
            <a:r>
              <a:rPr lang="en-US" dirty="0"/>
              <a:t>_______________________________________________________________</a:t>
            </a:r>
          </a:p>
          <a:p>
            <a:endParaRPr lang="en-US" dirty="0"/>
          </a:p>
        </p:txBody>
      </p:sp>
    </p:spTree>
    <p:extLst>
      <p:ext uri="{BB962C8B-B14F-4D97-AF65-F5344CB8AC3E}">
        <p14:creationId xmlns:p14="http://schemas.microsoft.com/office/powerpoint/2010/main" val="1461884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97815B-CDFD-42BD-B65A-48E97B39B933}"/>
              </a:ext>
            </a:extLst>
          </p:cNvPr>
          <p:cNvSpPr>
            <a:spLocks noGrp="1"/>
          </p:cNvSpPr>
          <p:nvPr>
            <p:ph type="title"/>
          </p:nvPr>
        </p:nvSpPr>
        <p:spPr/>
        <p:txBody>
          <a:bodyPr/>
          <a:lstStyle/>
          <a:p>
            <a:r>
              <a:rPr lang="en-US" dirty="0">
                <a:solidFill>
                  <a:srgbClr val="2F6690"/>
                </a:solidFill>
              </a:rPr>
              <a:t>Step 3: Reflect</a:t>
            </a:r>
          </a:p>
        </p:txBody>
      </p:sp>
      <p:sp>
        <p:nvSpPr>
          <p:cNvPr id="3" name="Content Placeholder 2">
            <a:extLst>
              <a:ext uri="{FF2B5EF4-FFF2-40B4-BE49-F238E27FC236}">
                <a16:creationId xmlns:a16="http://schemas.microsoft.com/office/drawing/2014/main" xmlns="" id="{B6D24C9C-7B8D-48A4-B3F4-B8DE8906B1DC}"/>
              </a:ext>
            </a:extLst>
          </p:cNvPr>
          <p:cNvSpPr>
            <a:spLocks noGrp="1"/>
          </p:cNvSpPr>
          <p:nvPr>
            <p:ph idx="1"/>
          </p:nvPr>
        </p:nvSpPr>
        <p:spPr>
          <a:xfrm>
            <a:off x="838200" y="1533378"/>
            <a:ext cx="10866120" cy="4959497"/>
          </a:xfrm>
        </p:spPr>
        <p:txBody>
          <a:bodyPr>
            <a:normAutofit fontScale="92500"/>
          </a:bodyPr>
          <a:lstStyle/>
          <a:p>
            <a:pPr marL="0" indent="0">
              <a:buNone/>
            </a:pPr>
            <a:r>
              <a:rPr lang="en-US" dirty="0"/>
              <a:t>Once you’ve completed the first two steps, consider where that knowledge takes you. What insights did you gain? </a:t>
            </a:r>
          </a:p>
          <a:p>
            <a:r>
              <a:rPr lang="en-US" b="1" dirty="0">
                <a:solidFill>
                  <a:srgbClr val="2F6690"/>
                </a:solidFill>
              </a:rPr>
              <a:t>List your realizations:</a:t>
            </a:r>
            <a:endParaRPr lang="en-US" dirty="0">
              <a:solidFill>
                <a:srgbClr val="2F6690"/>
              </a:solidFill>
            </a:endParaRPr>
          </a:p>
          <a:p>
            <a:pPr marL="0" indent="0">
              <a:buNone/>
            </a:pPr>
            <a:r>
              <a:rPr lang="en-US" dirty="0"/>
              <a:t>1. ____________________________________________________________</a:t>
            </a:r>
          </a:p>
          <a:p>
            <a:pPr marL="0" indent="0">
              <a:buNone/>
            </a:pPr>
            <a:r>
              <a:rPr lang="en-US" dirty="0"/>
              <a:t>______________________________________________________________</a:t>
            </a:r>
          </a:p>
          <a:p>
            <a:pPr marL="0" indent="0">
              <a:buNone/>
            </a:pPr>
            <a:r>
              <a:rPr lang="en-US" dirty="0"/>
              <a:t>2. ____________________________________________________________</a:t>
            </a:r>
          </a:p>
          <a:p>
            <a:pPr marL="0" indent="0">
              <a:buNone/>
            </a:pPr>
            <a:r>
              <a:rPr lang="en-US" dirty="0"/>
              <a:t>______________________________________________________________</a:t>
            </a:r>
          </a:p>
          <a:p>
            <a:pPr marL="0" indent="0">
              <a:buNone/>
            </a:pPr>
            <a:r>
              <a:rPr lang="en-US" dirty="0"/>
              <a:t>3. ____________________________________________________________</a:t>
            </a:r>
          </a:p>
          <a:p>
            <a:pPr marL="0" indent="0">
              <a:buNone/>
            </a:pPr>
            <a:r>
              <a:rPr lang="en-US" dirty="0"/>
              <a:t>______________________________________________________________</a:t>
            </a:r>
          </a:p>
          <a:p>
            <a:endParaRPr lang="en-US" dirty="0"/>
          </a:p>
        </p:txBody>
      </p:sp>
    </p:spTree>
    <p:extLst>
      <p:ext uri="{BB962C8B-B14F-4D97-AF65-F5344CB8AC3E}">
        <p14:creationId xmlns:p14="http://schemas.microsoft.com/office/powerpoint/2010/main" val="111325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178CF-AA1F-4493-A4A5-06D9F5088227}"/>
              </a:ext>
            </a:extLst>
          </p:cNvPr>
          <p:cNvSpPr>
            <a:spLocks noGrp="1"/>
          </p:cNvSpPr>
          <p:nvPr>
            <p:ph type="title"/>
          </p:nvPr>
        </p:nvSpPr>
        <p:spPr/>
        <p:txBody>
          <a:bodyPr/>
          <a:lstStyle/>
          <a:p>
            <a:r>
              <a:rPr lang="en-US" dirty="0">
                <a:solidFill>
                  <a:srgbClr val="2F6690"/>
                </a:solidFill>
              </a:rPr>
              <a:t>Step 4: Determine Your Action Plan</a:t>
            </a:r>
          </a:p>
        </p:txBody>
      </p:sp>
      <p:sp>
        <p:nvSpPr>
          <p:cNvPr id="3" name="Content Placeholder 2">
            <a:extLst>
              <a:ext uri="{FF2B5EF4-FFF2-40B4-BE49-F238E27FC236}">
                <a16:creationId xmlns:a16="http://schemas.microsoft.com/office/drawing/2014/main" xmlns="" id="{F92EB2DD-94A7-44B1-97C0-E0D15FDE9F91}"/>
              </a:ext>
            </a:extLst>
          </p:cNvPr>
          <p:cNvSpPr>
            <a:spLocks noGrp="1"/>
          </p:cNvSpPr>
          <p:nvPr>
            <p:ph idx="1"/>
          </p:nvPr>
        </p:nvSpPr>
        <p:spPr>
          <a:xfrm>
            <a:off x="534571" y="1533378"/>
            <a:ext cx="11507373" cy="4959497"/>
          </a:xfrm>
        </p:spPr>
        <p:txBody>
          <a:bodyPr>
            <a:normAutofit fontScale="32500" lnSpcReduction="20000"/>
          </a:bodyPr>
          <a:lstStyle/>
          <a:p>
            <a:pPr marL="0" indent="0">
              <a:buNone/>
            </a:pPr>
            <a:r>
              <a:rPr lang="en-US" sz="8000" dirty="0"/>
              <a:t>What do you need to do </a:t>
            </a:r>
            <a:r>
              <a:rPr lang="en-US" sz="8000" i="1" dirty="0"/>
              <a:t>before</a:t>
            </a:r>
            <a:r>
              <a:rPr lang="en-US" sz="8000" dirty="0"/>
              <a:t> you take action? Should you meet with key influencers? Write a step-by-step strategy? Consult with an expert?</a:t>
            </a:r>
          </a:p>
          <a:p>
            <a:pPr marL="0" indent="0">
              <a:buNone/>
            </a:pPr>
            <a:endParaRPr lang="en-US" sz="7400" dirty="0"/>
          </a:p>
          <a:p>
            <a:r>
              <a:rPr lang="en-US" sz="8000" b="1" dirty="0">
                <a:solidFill>
                  <a:srgbClr val="2F6690"/>
                </a:solidFill>
              </a:rPr>
              <a:t>List your next moves and give yourself a deadline to make them.</a:t>
            </a:r>
            <a:endParaRPr lang="en-US" sz="8000" dirty="0">
              <a:solidFill>
                <a:srgbClr val="2F6690"/>
              </a:solidFill>
            </a:endParaRPr>
          </a:p>
          <a:p>
            <a:pPr marL="0" indent="0">
              <a:buNone/>
            </a:pPr>
            <a:r>
              <a:rPr lang="en-US" sz="8000" dirty="0"/>
              <a:t>Action: ______________________________________________________________</a:t>
            </a:r>
          </a:p>
          <a:p>
            <a:pPr marL="0" indent="0">
              <a:buNone/>
            </a:pPr>
            <a:r>
              <a:rPr lang="en-US" sz="8000" i="1" dirty="0"/>
              <a:t>Deadline:</a:t>
            </a:r>
            <a:r>
              <a:rPr lang="en-US" sz="8000" dirty="0"/>
              <a:t> ____________________________________________________________</a:t>
            </a:r>
          </a:p>
          <a:p>
            <a:pPr marL="0" indent="0">
              <a:buNone/>
            </a:pPr>
            <a:endParaRPr lang="en-US" sz="8000" dirty="0"/>
          </a:p>
          <a:p>
            <a:pPr marL="0" indent="0">
              <a:buNone/>
            </a:pPr>
            <a:r>
              <a:rPr lang="en-US" sz="8000" dirty="0"/>
              <a:t>Action: ______________________________________________________________</a:t>
            </a:r>
          </a:p>
          <a:p>
            <a:pPr marL="0" indent="0">
              <a:buNone/>
            </a:pPr>
            <a:r>
              <a:rPr lang="en-US" sz="8000" i="1" dirty="0"/>
              <a:t>Deadline:</a:t>
            </a:r>
            <a:r>
              <a:rPr lang="en-US" sz="8000" dirty="0"/>
              <a:t> ____________________________________________________________</a:t>
            </a:r>
          </a:p>
          <a:p>
            <a:pPr marL="0" indent="0">
              <a:buNone/>
            </a:pPr>
            <a:endParaRPr lang="en-US" sz="8000" dirty="0"/>
          </a:p>
          <a:p>
            <a:pPr marL="0" indent="0">
              <a:buNone/>
            </a:pPr>
            <a:r>
              <a:rPr lang="en-US" sz="8000" i="1" dirty="0"/>
              <a:t>Action: </a:t>
            </a:r>
            <a:r>
              <a:rPr lang="en-US" sz="8000" dirty="0"/>
              <a:t>______________________________________________________________</a:t>
            </a:r>
          </a:p>
          <a:p>
            <a:pPr marL="0" indent="0">
              <a:buNone/>
            </a:pPr>
            <a:r>
              <a:rPr lang="en-US" sz="8000" i="1" dirty="0"/>
              <a:t>Deadline:</a:t>
            </a:r>
            <a:r>
              <a:rPr lang="en-US" sz="8000" dirty="0"/>
              <a:t> </a:t>
            </a:r>
            <a:r>
              <a:rPr lang="en-US" sz="7400" dirty="0"/>
              <a:t>_________________________________________________________________</a:t>
            </a:r>
          </a:p>
          <a:p>
            <a:endParaRPr lang="en-US" dirty="0"/>
          </a:p>
        </p:txBody>
      </p:sp>
    </p:spTree>
    <p:extLst>
      <p:ext uri="{BB962C8B-B14F-4D97-AF65-F5344CB8AC3E}">
        <p14:creationId xmlns:p14="http://schemas.microsoft.com/office/powerpoint/2010/main" val="1510170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ED7E61A-F10E-4597-A4F8-042E4316A5C5}"/>
              </a:ext>
            </a:extLst>
          </p:cNvPr>
          <p:cNvSpPr/>
          <p:nvPr/>
        </p:nvSpPr>
        <p:spPr>
          <a:xfrm>
            <a:off x="838200" y="4819479"/>
            <a:ext cx="10515600" cy="1673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01C7CF0-B87C-46EE-9ABE-C103F3E1AB1E}"/>
              </a:ext>
            </a:extLst>
          </p:cNvPr>
          <p:cNvSpPr>
            <a:spLocks noGrp="1"/>
          </p:cNvSpPr>
          <p:nvPr>
            <p:ph type="title"/>
          </p:nvPr>
        </p:nvSpPr>
        <p:spPr/>
        <p:txBody>
          <a:bodyPr/>
          <a:lstStyle/>
          <a:p>
            <a:r>
              <a:rPr lang="en-US" dirty="0">
                <a:solidFill>
                  <a:srgbClr val="2F6690"/>
                </a:solidFill>
              </a:rPr>
              <a:t>Additional John Maxwell Tips</a:t>
            </a:r>
          </a:p>
        </p:txBody>
      </p:sp>
      <p:sp>
        <p:nvSpPr>
          <p:cNvPr id="3" name="Content Placeholder 2">
            <a:extLst>
              <a:ext uri="{FF2B5EF4-FFF2-40B4-BE49-F238E27FC236}">
                <a16:creationId xmlns:a16="http://schemas.microsoft.com/office/drawing/2014/main" xmlns="" id="{158734C8-AC71-421D-A664-9235E71EBA13}"/>
              </a:ext>
            </a:extLst>
          </p:cNvPr>
          <p:cNvSpPr>
            <a:spLocks noGrp="1"/>
          </p:cNvSpPr>
          <p:nvPr>
            <p:ph idx="1"/>
          </p:nvPr>
        </p:nvSpPr>
        <p:spPr>
          <a:xfrm>
            <a:off x="838200" y="1825625"/>
            <a:ext cx="10515600" cy="2858917"/>
          </a:xfrm>
        </p:spPr>
        <p:txBody>
          <a:bodyPr>
            <a:normAutofit fontScale="85000" lnSpcReduction="20000"/>
          </a:bodyPr>
          <a:lstStyle/>
          <a:p>
            <a:pPr marL="514350" indent="-514350">
              <a:buFont typeface="+mj-lt"/>
              <a:buAutoNum type="arabicPeriod"/>
            </a:pPr>
            <a:r>
              <a:rPr lang="en-US" dirty="0"/>
              <a:t>Act Immediately.</a:t>
            </a:r>
          </a:p>
          <a:p>
            <a:pPr marL="514350" indent="-514350">
              <a:buFont typeface="+mj-lt"/>
              <a:buAutoNum type="arabicPeriod"/>
            </a:pPr>
            <a:endParaRPr lang="en-US" dirty="0"/>
          </a:p>
          <a:p>
            <a:pPr marL="514350" indent="-514350">
              <a:buFont typeface="+mj-lt"/>
              <a:buAutoNum type="arabicPeriod"/>
            </a:pPr>
            <a:r>
              <a:rPr lang="en-US" dirty="0"/>
              <a:t>Be Confident.</a:t>
            </a:r>
          </a:p>
          <a:p>
            <a:pPr marL="514350" indent="-514350">
              <a:buFont typeface="+mj-lt"/>
              <a:buAutoNum type="arabicPeriod"/>
            </a:pPr>
            <a:endParaRPr lang="en-US" dirty="0"/>
          </a:p>
          <a:p>
            <a:pPr marL="514350" indent="-514350">
              <a:buFont typeface="+mj-lt"/>
              <a:buAutoNum type="arabicPeriod"/>
            </a:pPr>
            <a:r>
              <a:rPr lang="en-US" dirty="0"/>
              <a:t>Think Payoff.</a:t>
            </a:r>
          </a:p>
          <a:p>
            <a:pPr marL="514350" indent="-514350">
              <a:buFont typeface="+mj-lt"/>
              <a:buAutoNum type="arabicPeriod"/>
            </a:pPr>
            <a:endParaRPr lang="en-US" dirty="0"/>
          </a:p>
          <a:p>
            <a:pPr marL="514350" indent="-514350">
              <a:buFont typeface="+mj-lt"/>
              <a:buAutoNum type="arabicPeriod"/>
            </a:pPr>
            <a:r>
              <a:rPr lang="en-US" dirty="0"/>
              <a:t>Avoid Narrowing Your Choices Too Soon. Use the </a:t>
            </a:r>
            <a:r>
              <a:rPr lang="en-US" i="1" dirty="0"/>
              <a:t>What Else or AND </a:t>
            </a:r>
            <a:r>
              <a:rPr lang="en-US" dirty="0"/>
              <a:t>Technique.</a:t>
            </a:r>
          </a:p>
        </p:txBody>
      </p:sp>
      <p:sp>
        <p:nvSpPr>
          <p:cNvPr id="4" name="TextBox 3">
            <a:extLst>
              <a:ext uri="{FF2B5EF4-FFF2-40B4-BE49-F238E27FC236}">
                <a16:creationId xmlns:a16="http://schemas.microsoft.com/office/drawing/2014/main" xmlns="" id="{9CA2772C-F4C3-4910-B528-0D5F25993928}"/>
              </a:ext>
            </a:extLst>
          </p:cNvPr>
          <p:cNvSpPr txBox="1"/>
          <p:nvPr/>
        </p:nvSpPr>
        <p:spPr>
          <a:xfrm>
            <a:off x="838200" y="4951828"/>
            <a:ext cx="10515600" cy="1661993"/>
          </a:xfrm>
          <a:prstGeom prst="rect">
            <a:avLst/>
          </a:prstGeom>
          <a:solidFill>
            <a:schemeClr val="accent1">
              <a:lumMod val="40000"/>
              <a:lumOff val="60000"/>
            </a:schemeClr>
          </a:solidFill>
        </p:spPr>
        <p:txBody>
          <a:bodyPr wrap="square" rtlCol="0">
            <a:spAutoFit/>
          </a:bodyPr>
          <a:lstStyle/>
          <a:p>
            <a:pPr algn="ctr"/>
            <a:r>
              <a:rPr lang="en-US" sz="2800" dirty="0"/>
              <a:t>Ask yourself the following question:</a:t>
            </a:r>
          </a:p>
          <a:p>
            <a:pPr algn="ctr"/>
            <a:r>
              <a:rPr lang="en-US" sz="2800" dirty="0"/>
              <a:t>You </a:t>
            </a:r>
            <a:r>
              <a:rPr lang="en-US" sz="2800" i="1" dirty="0"/>
              <a:t>cannot</a:t>
            </a:r>
            <a:r>
              <a:rPr lang="en-US" sz="2800" dirty="0"/>
              <a:t> choose any of the current options you’re considering. </a:t>
            </a:r>
          </a:p>
          <a:p>
            <a:pPr algn="ctr"/>
            <a:r>
              <a:rPr lang="en-US" sz="2800" b="1" u="sng" dirty="0"/>
              <a:t>What else could you do?</a:t>
            </a:r>
          </a:p>
          <a:p>
            <a:endParaRPr lang="en-US" dirty="0"/>
          </a:p>
        </p:txBody>
      </p:sp>
    </p:spTree>
    <p:extLst>
      <p:ext uri="{BB962C8B-B14F-4D97-AF65-F5344CB8AC3E}">
        <p14:creationId xmlns:p14="http://schemas.microsoft.com/office/powerpoint/2010/main" val="392407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0CEE027-74EA-4C2F-A941-86623C3BB0D9}"/>
              </a:ext>
            </a:extLst>
          </p:cNvPr>
          <p:cNvSpPr/>
          <p:nvPr/>
        </p:nvSpPr>
        <p:spPr>
          <a:xfrm>
            <a:off x="838200" y="4262511"/>
            <a:ext cx="10655105" cy="1575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812261C-FD51-45E8-80E0-0F110EF15A8C}"/>
              </a:ext>
            </a:extLst>
          </p:cNvPr>
          <p:cNvSpPr>
            <a:spLocks noGrp="1"/>
          </p:cNvSpPr>
          <p:nvPr>
            <p:ph type="title"/>
          </p:nvPr>
        </p:nvSpPr>
        <p:spPr/>
        <p:txBody>
          <a:bodyPr/>
          <a:lstStyle/>
          <a:p>
            <a:r>
              <a:rPr lang="en-US" dirty="0">
                <a:solidFill>
                  <a:srgbClr val="2F6690"/>
                </a:solidFill>
              </a:rPr>
              <a:t>The Skills of Clarity + Confidence</a:t>
            </a:r>
          </a:p>
        </p:txBody>
      </p:sp>
      <p:pic>
        <p:nvPicPr>
          <p:cNvPr id="5" name="Picture 4">
            <a:extLst>
              <a:ext uri="{FF2B5EF4-FFF2-40B4-BE49-F238E27FC236}">
                <a16:creationId xmlns:a16="http://schemas.microsoft.com/office/drawing/2014/main" xmlns="" id="{E8B731C6-856D-4DA6-83D6-48457C2B5BEF}"/>
              </a:ext>
            </a:extLst>
          </p:cNvPr>
          <p:cNvPicPr>
            <a:picLocks noChangeAspect="1"/>
          </p:cNvPicPr>
          <p:nvPr/>
        </p:nvPicPr>
        <p:blipFill rotWithShape="1">
          <a:blip r:embed="rId2"/>
          <a:srcRect l="7962" t="33428" r="81769" b="60415"/>
          <a:stretch/>
        </p:blipFill>
        <p:spPr>
          <a:xfrm>
            <a:off x="970670" y="2293034"/>
            <a:ext cx="3370029" cy="1135966"/>
          </a:xfrm>
          <a:prstGeom prst="rect">
            <a:avLst/>
          </a:prstGeom>
        </p:spPr>
      </p:pic>
      <p:pic>
        <p:nvPicPr>
          <p:cNvPr id="6" name="Picture 5">
            <a:extLst>
              <a:ext uri="{FF2B5EF4-FFF2-40B4-BE49-F238E27FC236}">
                <a16:creationId xmlns:a16="http://schemas.microsoft.com/office/drawing/2014/main" xmlns="" id="{87C9C178-0128-4AB3-83C5-3AF1EBEA0EEE}"/>
              </a:ext>
            </a:extLst>
          </p:cNvPr>
          <p:cNvPicPr>
            <a:picLocks noChangeAspect="1"/>
          </p:cNvPicPr>
          <p:nvPr/>
        </p:nvPicPr>
        <p:blipFill rotWithShape="1">
          <a:blip r:embed="rId3"/>
          <a:srcRect l="7961" t="33428" r="75423" b="61236"/>
          <a:stretch/>
        </p:blipFill>
        <p:spPr>
          <a:xfrm>
            <a:off x="6096000" y="2293033"/>
            <a:ext cx="5171500" cy="933743"/>
          </a:xfrm>
          <a:prstGeom prst="rect">
            <a:avLst/>
          </a:prstGeom>
        </p:spPr>
      </p:pic>
      <p:sp>
        <p:nvSpPr>
          <p:cNvPr id="7" name="TextBox 6">
            <a:extLst>
              <a:ext uri="{FF2B5EF4-FFF2-40B4-BE49-F238E27FC236}">
                <a16:creationId xmlns:a16="http://schemas.microsoft.com/office/drawing/2014/main" xmlns="" id="{011B4B61-762A-48F1-A856-7D29E25A543F}"/>
              </a:ext>
            </a:extLst>
          </p:cNvPr>
          <p:cNvSpPr txBox="1"/>
          <p:nvPr/>
        </p:nvSpPr>
        <p:spPr>
          <a:xfrm>
            <a:off x="838200" y="4474047"/>
            <a:ext cx="10515600" cy="1077218"/>
          </a:xfrm>
          <a:prstGeom prst="rect">
            <a:avLst/>
          </a:prstGeom>
          <a:noFill/>
        </p:spPr>
        <p:txBody>
          <a:bodyPr wrap="square" rtlCol="0">
            <a:spAutoFit/>
          </a:bodyPr>
          <a:lstStyle/>
          <a:p>
            <a:pPr algn="ctr"/>
            <a:r>
              <a:rPr lang="en-US" sz="3200" b="1" dirty="0">
                <a:solidFill>
                  <a:schemeClr val="bg1"/>
                </a:solidFill>
              </a:rPr>
              <a:t>How do uncertainty, overthinking and self-doubt hold you back when making decisions?</a:t>
            </a:r>
          </a:p>
        </p:txBody>
      </p:sp>
    </p:spTree>
    <p:extLst>
      <p:ext uri="{BB962C8B-B14F-4D97-AF65-F5344CB8AC3E}">
        <p14:creationId xmlns:p14="http://schemas.microsoft.com/office/powerpoint/2010/main" val="2062925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2261C-FD51-45E8-80E0-0F110EF15A8C}"/>
              </a:ext>
            </a:extLst>
          </p:cNvPr>
          <p:cNvSpPr>
            <a:spLocks noGrp="1"/>
          </p:cNvSpPr>
          <p:nvPr>
            <p:ph type="title"/>
          </p:nvPr>
        </p:nvSpPr>
        <p:spPr/>
        <p:txBody>
          <a:bodyPr/>
          <a:lstStyle/>
          <a:p>
            <a:r>
              <a:rPr lang="en-US" dirty="0">
                <a:solidFill>
                  <a:srgbClr val="2F6690"/>
                </a:solidFill>
              </a:rPr>
              <a:t>The Skills of Clarity + Confidence</a:t>
            </a:r>
          </a:p>
        </p:txBody>
      </p:sp>
      <p:sp>
        <p:nvSpPr>
          <p:cNvPr id="4" name="TextBox 3">
            <a:extLst>
              <a:ext uri="{FF2B5EF4-FFF2-40B4-BE49-F238E27FC236}">
                <a16:creationId xmlns:a16="http://schemas.microsoft.com/office/drawing/2014/main" xmlns="" id="{ABEA79BD-7D0B-4A93-A892-D04383DC7C35}"/>
              </a:ext>
            </a:extLst>
          </p:cNvPr>
          <p:cNvSpPr txBox="1"/>
          <p:nvPr/>
        </p:nvSpPr>
        <p:spPr>
          <a:xfrm>
            <a:off x="970671" y="1927274"/>
            <a:ext cx="10383129" cy="3816429"/>
          </a:xfrm>
          <a:prstGeom prst="rect">
            <a:avLst/>
          </a:prstGeom>
          <a:noFill/>
        </p:spPr>
        <p:txBody>
          <a:bodyPr wrap="square" rtlCol="0">
            <a:spAutoFit/>
          </a:bodyPr>
          <a:lstStyle/>
          <a:p>
            <a:pPr algn="ctr"/>
            <a:r>
              <a:rPr lang="en-US" sz="3200" b="1" dirty="0">
                <a:solidFill>
                  <a:srgbClr val="2F6690"/>
                </a:solidFill>
              </a:rPr>
              <a:t>Perhaps You Are More CLEAR Than You Think…</a:t>
            </a:r>
          </a:p>
          <a:p>
            <a:pPr algn="ctr"/>
            <a:endParaRPr lang="en-US" sz="3200" dirty="0"/>
          </a:p>
          <a:p>
            <a:pPr algn="ctr"/>
            <a:r>
              <a:rPr lang="en-US" sz="3200" dirty="0"/>
              <a:t>Tell me about moments of clarity in your life when you      </a:t>
            </a:r>
            <a:r>
              <a:rPr lang="en-US" sz="3200" b="1" dirty="0"/>
              <a:t>“just knew.” </a:t>
            </a:r>
          </a:p>
          <a:p>
            <a:pPr algn="ctr"/>
            <a:endParaRPr lang="en-US" sz="3200" b="1" dirty="0"/>
          </a:p>
          <a:p>
            <a:pPr marL="457200" indent="-457200" algn="ctr">
              <a:buFont typeface="Wingdings" panose="05000000000000000000" pitchFamily="2" charset="2"/>
              <a:buChar char="Ø"/>
            </a:pPr>
            <a:r>
              <a:rPr lang="en-US" sz="3200" b="1" dirty="0"/>
              <a:t>Knew you made the right decision, knew your took the right job, knew you were going to get that promotion.</a:t>
            </a:r>
          </a:p>
          <a:p>
            <a:endParaRPr lang="en-US" dirty="0"/>
          </a:p>
        </p:txBody>
      </p:sp>
      <p:sp>
        <p:nvSpPr>
          <p:cNvPr id="8" name="Rectangle 7">
            <a:extLst>
              <a:ext uri="{FF2B5EF4-FFF2-40B4-BE49-F238E27FC236}">
                <a16:creationId xmlns:a16="http://schemas.microsoft.com/office/drawing/2014/main" xmlns="" id="{B87FFFB7-D7FD-4D03-9A58-B71A1C71AC2D}"/>
              </a:ext>
            </a:extLst>
          </p:cNvPr>
          <p:cNvSpPr/>
          <p:nvPr/>
        </p:nvSpPr>
        <p:spPr>
          <a:xfrm>
            <a:off x="838200" y="1690688"/>
            <a:ext cx="10725443" cy="43443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735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2261C-FD51-45E8-80E0-0F110EF15A8C}"/>
              </a:ext>
            </a:extLst>
          </p:cNvPr>
          <p:cNvSpPr>
            <a:spLocks noGrp="1"/>
          </p:cNvSpPr>
          <p:nvPr>
            <p:ph type="title"/>
          </p:nvPr>
        </p:nvSpPr>
        <p:spPr/>
        <p:txBody>
          <a:bodyPr/>
          <a:lstStyle/>
          <a:p>
            <a:r>
              <a:rPr lang="en-US" dirty="0">
                <a:solidFill>
                  <a:srgbClr val="2F6690"/>
                </a:solidFill>
              </a:rPr>
              <a:t>The Skills of Clarity + Confidence</a:t>
            </a:r>
          </a:p>
        </p:txBody>
      </p:sp>
      <p:sp>
        <p:nvSpPr>
          <p:cNvPr id="4" name="TextBox 3">
            <a:extLst>
              <a:ext uri="{FF2B5EF4-FFF2-40B4-BE49-F238E27FC236}">
                <a16:creationId xmlns:a16="http://schemas.microsoft.com/office/drawing/2014/main" xmlns="" id="{ABEA79BD-7D0B-4A93-A892-D04383DC7C35}"/>
              </a:ext>
            </a:extLst>
          </p:cNvPr>
          <p:cNvSpPr txBox="1"/>
          <p:nvPr/>
        </p:nvSpPr>
        <p:spPr>
          <a:xfrm>
            <a:off x="970671" y="1927274"/>
            <a:ext cx="10383129" cy="3539430"/>
          </a:xfrm>
          <a:prstGeom prst="rect">
            <a:avLst/>
          </a:prstGeom>
          <a:noFill/>
        </p:spPr>
        <p:txBody>
          <a:bodyPr wrap="square" rtlCol="0">
            <a:spAutoFit/>
          </a:bodyPr>
          <a:lstStyle/>
          <a:p>
            <a:pPr algn="ctr"/>
            <a:r>
              <a:rPr lang="en-US" sz="3200" b="1" dirty="0">
                <a:solidFill>
                  <a:srgbClr val="2F6690"/>
                </a:solidFill>
              </a:rPr>
              <a:t>Perhaps You Are More CONFIDENT Than You Think…</a:t>
            </a:r>
          </a:p>
          <a:p>
            <a:pPr algn="ctr"/>
            <a:endParaRPr lang="en-US" sz="3200" dirty="0"/>
          </a:p>
          <a:p>
            <a:pPr algn="ctr"/>
            <a:r>
              <a:rPr lang="en-US" sz="3200" dirty="0"/>
              <a:t>Tell me about moments of confidence in your life when you stopped thinking and </a:t>
            </a:r>
            <a:r>
              <a:rPr lang="en-US" sz="3200" b="1" dirty="0"/>
              <a:t>“just did it.” </a:t>
            </a:r>
          </a:p>
          <a:p>
            <a:pPr algn="ctr"/>
            <a:endParaRPr lang="en-US" sz="3200" b="1" dirty="0"/>
          </a:p>
          <a:p>
            <a:pPr marL="457200" indent="-457200" algn="ctr">
              <a:buFont typeface="Wingdings" panose="05000000000000000000" pitchFamily="2" charset="2"/>
              <a:buChar char="Ø"/>
            </a:pPr>
            <a:r>
              <a:rPr lang="en-US" sz="3200" b="1" dirty="0"/>
              <a:t>Applied for that internal management position, took a risk that paid off, ventured out of your comfort zone.</a:t>
            </a:r>
            <a:endParaRPr lang="en-US" dirty="0"/>
          </a:p>
        </p:txBody>
      </p:sp>
      <p:sp>
        <p:nvSpPr>
          <p:cNvPr id="8" name="Rectangle 7">
            <a:extLst>
              <a:ext uri="{FF2B5EF4-FFF2-40B4-BE49-F238E27FC236}">
                <a16:creationId xmlns:a16="http://schemas.microsoft.com/office/drawing/2014/main" xmlns="" id="{B87FFFB7-D7FD-4D03-9A58-B71A1C71AC2D}"/>
              </a:ext>
            </a:extLst>
          </p:cNvPr>
          <p:cNvSpPr/>
          <p:nvPr/>
        </p:nvSpPr>
        <p:spPr>
          <a:xfrm>
            <a:off x="838200" y="1690688"/>
            <a:ext cx="10725443" cy="43443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28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0252D-2B56-477B-94D1-011F6B04836E}"/>
              </a:ext>
            </a:extLst>
          </p:cNvPr>
          <p:cNvSpPr>
            <a:spLocks noGrp="1"/>
          </p:cNvSpPr>
          <p:nvPr>
            <p:ph type="title"/>
          </p:nvPr>
        </p:nvSpPr>
        <p:spPr/>
        <p:txBody>
          <a:bodyPr/>
          <a:lstStyle/>
          <a:p>
            <a:r>
              <a:rPr lang="en-US" dirty="0">
                <a:solidFill>
                  <a:srgbClr val="2F6690"/>
                </a:solidFill>
              </a:rPr>
              <a:t>Agenda</a:t>
            </a:r>
          </a:p>
        </p:txBody>
      </p:sp>
      <p:sp>
        <p:nvSpPr>
          <p:cNvPr id="3" name="Content Placeholder 2">
            <a:extLst>
              <a:ext uri="{FF2B5EF4-FFF2-40B4-BE49-F238E27FC236}">
                <a16:creationId xmlns:a16="http://schemas.microsoft.com/office/drawing/2014/main" xmlns="" id="{C1B3F76A-1B92-404F-BA38-25DA5ADF8299}"/>
              </a:ext>
            </a:extLst>
          </p:cNvPr>
          <p:cNvSpPr>
            <a:spLocks noGrp="1"/>
          </p:cNvSpPr>
          <p:nvPr>
            <p:ph idx="1"/>
          </p:nvPr>
        </p:nvSpPr>
        <p:spPr>
          <a:xfrm>
            <a:off x="838200" y="1463040"/>
            <a:ext cx="10515600" cy="5029835"/>
          </a:xfrm>
        </p:spPr>
        <p:txBody>
          <a:bodyPr>
            <a:normAutofit/>
          </a:bodyPr>
          <a:lstStyle/>
          <a:p>
            <a:r>
              <a:rPr lang="en-US" dirty="0"/>
              <a:t>Using Values as a “Guiding Compass”</a:t>
            </a:r>
          </a:p>
          <a:p>
            <a:endParaRPr lang="en-US" dirty="0"/>
          </a:p>
          <a:p>
            <a:r>
              <a:rPr lang="en-US" dirty="0"/>
              <a:t>Introduction to a </a:t>
            </a:r>
            <a:r>
              <a:rPr lang="en-US" dirty="0" smtClean="0"/>
              <a:t>Team-Based </a:t>
            </a:r>
            <a:r>
              <a:rPr lang="en-US" dirty="0"/>
              <a:t>Decision Model</a:t>
            </a:r>
          </a:p>
          <a:p>
            <a:endParaRPr lang="en-US" dirty="0"/>
          </a:p>
          <a:p>
            <a:r>
              <a:rPr lang="en-US" dirty="0"/>
              <a:t>Learn Why Analytics Matter</a:t>
            </a:r>
          </a:p>
          <a:p>
            <a:endParaRPr lang="en-US" dirty="0"/>
          </a:p>
          <a:p>
            <a:r>
              <a:rPr lang="en-US" dirty="0"/>
              <a:t>Gain a Strategy for Making Tough Individual Decisions</a:t>
            </a:r>
          </a:p>
          <a:p>
            <a:endParaRPr lang="en-US" dirty="0"/>
          </a:p>
          <a:p>
            <a:r>
              <a:rPr lang="en-US" dirty="0"/>
              <a:t>Learn How </a:t>
            </a:r>
            <a:r>
              <a:rPr lang="en-US" dirty="0" smtClean="0"/>
              <a:t>to Hone </a:t>
            </a:r>
            <a:r>
              <a:rPr lang="en-US" dirty="0"/>
              <a:t>the Skills of Clarity and Confidence to Make Better Decisions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4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6D5885C-135B-4429-B730-3AD4109F13FF}"/>
              </a:ext>
            </a:extLst>
          </p:cNvPr>
          <p:cNvSpPr>
            <a:spLocks noGrp="1"/>
          </p:cNvSpPr>
          <p:nvPr>
            <p:ph type="title"/>
          </p:nvPr>
        </p:nvSpPr>
        <p:spPr>
          <a:xfrm>
            <a:off x="633047" y="179680"/>
            <a:ext cx="10515600" cy="1325563"/>
          </a:xfrm>
        </p:spPr>
        <p:txBody>
          <a:bodyPr/>
          <a:lstStyle/>
          <a:p>
            <a:r>
              <a:rPr lang="en-US" dirty="0">
                <a:solidFill>
                  <a:srgbClr val="2F6690"/>
                </a:solidFill>
              </a:rPr>
              <a:t>Clarity + Confidence = Sound Decisions</a:t>
            </a:r>
          </a:p>
        </p:txBody>
      </p:sp>
      <p:sp>
        <p:nvSpPr>
          <p:cNvPr id="6" name="Content Placeholder 5">
            <a:extLst>
              <a:ext uri="{FF2B5EF4-FFF2-40B4-BE49-F238E27FC236}">
                <a16:creationId xmlns:a16="http://schemas.microsoft.com/office/drawing/2014/main" xmlns="" id="{3262AED1-BE0A-421D-A0E3-D56AF3694F58}"/>
              </a:ext>
            </a:extLst>
          </p:cNvPr>
          <p:cNvSpPr>
            <a:spLocks noGrp="1"/>
          </p:cNvSpPr>
          <p:nvPr>
            <p:ph idx="1"/>
          </p:nvPr>
        </p:nvSpPr>
        <p:spPr>
          <a:xfrm>
            <a:off x="633047" y="1505243"/>
            <a:ext cx="11226018" cy="4671720"/>
          </a:xfrm>
        </p:spPr>
        <p:txBody>
          <a:bodyPr>
            <a:normAutofit fontScale="77500" lnSpcReduction="20000"/>
          </a:bodyPr>
          <a:lstStyle/>
          <a:p>
            <a:pPr marL="0" indent="0">
              <a:buNone/>
            </a:pPr>
            <a:r>
              <a:rPr lang="en-US" dirty="0"/>
              <a:t>Making important life decisions can be stressful. But with a sound strategy, </a:t>
            </a:r>
            <a:r>
              <a:rPr lang="en-US" dirty="0">
                <a:hlinkClick r:id="rId2"/>
              </a:rPr>
              <a:t>you can make any call with confidence</a:t>
            </a:r>
            <a:r>
              <a:rPr lang="en-US" dirty="0"/>
              <a:t>. In order to make the right choice, you must:</a:t>
            </a:r>
          </a:p>
          <a:p>
            <a:pPr marL="0" indent="0">
              <a:buNone/>
            </a:pPr>
            <a:endParaRPr lang="en-US" dirty="0"/>
          </a:p>
          <a:p>
            <a:pPr marL="514350" indent="-514350">
              <a:buFont typeface="+mj-lt"/>
              <a:buAutoNum type="arabicPeriod"/>
            </a:pPr>
            <a:r>
              <a:rPr lang="en-US" b="1" dirty="0"/>
              <a:t>Gain clarity as to why you </a:t>
            </a:r>
            <a:r>
              <a:rPr lang="en-US" b="1" dirty="0" smtClean="0"/>
              <a:t>must make </a:t>
            </a:r>
            <a:r>
              <a:rPr lang="en-US" b="1" dirty="0"/>
              <a:t>the decision in the first place.</a:t>
            </a:r>
          </a:p>
          <a:p>
            <a:pPr marL="514350" indent="-514350">
              <a:buFont typeface="+mj-lt"/>
              <a:buAutoNum type="arabicPeriod"/>
            </a:pPr>
            <a:endParaRPr lang="en-US" dirty="0"/>
          </a:p>
          <a:p>
            <a:pPr marL="514350" indent="-514350">
              <a:buFont typeface="+mj-lt"/>
              <a:buAutoNum type="arabicPeriod"/>
            </a:pPr>
            <a:r>
              <a:rPr lang="en-US" b="1" dirty="0"/>
              <a:t>Identify your desired result.</a:t>
            </a:r>
          </a:p>
          <a:p>
            <a:pPr marL="514350" indent="-514350">
              <a:buFont typeface="+mj-lt"/>
              <a:buAutoNum type="arabicPeriod"/>
            </a:pPr>
            <a:endParaRPr lang="en-US" dirty="0"/>
          </a:p>
          <a:p>
            <a:pPr marL="514350" indent="-514350">
              <a:buFont typeface="+mj-lt"/>
              <a:buAutoNum type="arabicPeriod"/>
            </a:pPr>
            <a:r>
              <a:rPr lang="en-US" b="1" dirty="0"/>
              <a:t>Understand the options available.</a:t>
            </a:r>
            <a:r>
              <a:rPr lang="en-US" dirty="0"/>
              <a:t> </a:t>
            </a:r>
            <a:r>
              <a:rPr lang="en-US" b="1" dirty="0">
                <a:hlinkClick r:id="rId3"/>
              </a:rPr>
              <a:t>Choices carry costs</a:t>
            </a:r>
            <a:r>
              <a:rPr lang="en-US" dirty="0">
                <a:hlinkClick r:id="rId3"/>
              </a:rPr>
              <a:t>.</a:t>
            </a:r>
            <a:r>
              <a:rPr lang="en-US" dirty="0"/>
              <a:t> What are the relative costs? Do you really know all of the factors, metrics and variables that should be taken into account? It can be challenging to assemble all of the evidence needed for big decisions.</a:t>
            </a:r>
          </a:p>
          <a:p>
            <a:pPr marL="514350" indent="-514350">
              <a:buFont typeface="+mj-lt"/>
              <a:buAutoNum type="arabicPeriod"/>
            </a:pPr>
            <a:endParaRPr lang="en-US" dirty="0"/>
          </a:p>
          <a:p>
            <a:pPr marL="514350" indent="-514350">
              <a:buFont typeface="+mj-lt"/>
              <a:buAutoNum type="arabicPeriod"/>
            </a:pPr>
            <a:r>
              <a:rPr lang="en-US" b="1" dirty="0">
                <a:hlinkClick r:id="rId4"/>
              </a:rPr>
              <a:t>Choose according to a system of values.</a:t>
            </a:r>
            <a:r>
              <a:rPr lang="en-US" dirty="0"/>
              <a:t> Are you letting politics get in the way? Are past experiences that affect your judgment still relevant? Given the speed at which the world is changing, it is more than likely they are not.</a:t>
            </a:r>
          </a:p>
          <a:p>
            <a:pPr marL="0" indent="0">
              <a:buNone/>
            </a:pPr>
            <a:endParaRPr lang="en-US" dirty="0"/>
          </a:p>
        </p:txBody>
      </p:sp>
      <p:sp>
        <p:nvSpPr>
          <p:cNvPr id="7" name="TextBox 6">
            <a:extLst>
              <a:ext uri="{FF2B5EF4-FFF2-40B4-BE49-F238E27FC236}">
                <a16:creationId xmlns:a16="http://schemas.microsoft.com/office/drawing/2014/main" xmlns="" id="{BE882718-D4FA-4217-A39F-EF7BB4A76991}"/>
              </a:ext>
            </a:extLst>
          </p:cNvPr>
          <p:cNvSpPr txBox="1"/>
          <p:nvPr/>
        </p:nvSpPr>
        <p:spPr>
          <a:xfrm>
            <a:off x="211015" y="6330786"/>
            <a:ext cx="9031459" cy="369332"/>
          </a:xfrm>
          <a:prstGeom prst="rect">
            <a:avLst/>
          </a:prstGeom>
          <a:noFill/>
        </p:spPr>
        <p:txBody>
          <a:bodyPr wrap="square" rtlCol="0">
            <a:spAutoFit/>
          </a:bodyPr>
          <a:lstStyle/>
          <a:p>
            <a:r>
              <a:rPr lang="en-US" dirty="0"/>
              <a:t>Source: https://www.success.com/article/4-steps-to-make-decisions-with-confidence</a:t>
            </a:r>
          </a:p>
        </p:txBody>
      </p:sp>
    </p:spTree>
    <p:extLst>
      <p:ext uri="{BB962C8B-B14F-4D97-AF65-F5344CB8AC3E}">
        <p14:creationId xmlns:p14="http://schemas.microsoft.com/office/powerpoint/2010/main" val="3582105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DC54CD1-3B2D-4797-B592-261FBEF5CCA7}"/>
              </a:ext>
            </a:extLst>
          </p:cNvPr>
          <p:cNvSpPr/>
          <p:nvPr/>
        </p:nvSpPr>
        <p:spPr>
          <a:xfrm>
            <a:off x="5373859" y="913534"/>
            <a:ext cx="621792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E33A8F6-E5AC-4789-A6B0-BE6C64F65E64}"/>
              </a:ext>
            </a:extLst>
          </p:cNvPr>
          <p:cNvSpPr/>
          <p:nvPr/>
        </p:nvSpPr>
        <p:spPr>
          <a:xfrm>
            <a:off x="281354" y="5405449"/>
            <a:ext cx="566459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9844A11-36A1-4947-8FEB-97E86EE07FDC}"/>
              </a:ext>
            </a:extLst>
          </p:cNvPr>
          <p:cNvSpPr>
            <a:spLocks noGrp="1"/>
          </p:cNvSpPr>
          <p:nvPr>
            <p:ph type="title"/>
          </p:nvPr>
        </p:nvSpPr>
        <p:spPr>
          <a:xfrm>
            <a:off x="431409" y="196312"/>
            <a:ext cx="10515600" cy="1325563"/>
          </a:xfrm>
        </p:spPr>
        <p:txBody>
          <a:bodyPr/>
          <a:lstStyle/>
          <a:p>
            <a:r>
              <a:rPr lang="en-US" dirty="0">
                <a:solidFill>
                  <a:srgbClr val="2F6690"/>
                </a:solidFill>
              </a:rPr>
              <a:t>Head, Heart, Gut</a:t>
            </a:r>
          </a:p>
        </p:txBody>
      </p:sp>
      <p:sp>
        <p:nvSpPr>
          <p:cNvPr id="5" name="TextBox 4">
            <a:extLst>
              <a:ext uri="{FF2B5EF4-FFF2-40B4-BE49-F238E27FC236}">
                <a16:creationId xmlns:a16="http://schemas.microsoft.com/office/drawing/2014/main" xmlns="" id="{CF9A3E47-C423-4DA8-97AA-63F51CB0BDE5}"/>
              </a:ext>
            </a:extLst>
          </p:cNvPr>
          <p:cNvSpPr txBox="1"/>
          <p:nvPr/>
        </p:nvSpPr>
        <p:spPr>
          <a:xfrm>
            <a:off x="5542671" y="873721"/>
            <a:ext cx="6217920" cy="954107"/>
          </a:xfrm>
          <a:prstGeom prst="rect">
            <a:avLst/>
          </a:prstGeom>
          <a:noFill/>
        </p:spPr>
        <p:txBody>
          <a:bodyPr wrap="square" rtlCol="0">
            <a:spAutoFit/>
          </a:bodyPr>
          <a:lstStyle/>
          <a:p>
            <a:r>
              <a:rPr lang="en-US" sz="2800" dirty="0">
                <a:solidFill>
                  <a:schemeClr val="bg1"/>
                </a:solidFill>
              </a:rPr>
              <a:t>When your thinking, feeling, and actions are aligned, there is an absence of doubt.</a:t>
            </a:r>
          </a:p>
        </p:txBody>
      </p:sp>
      <p:sp>
        <p:nvSpPr>
          <p:cNvPr id="6" name="TextBox 5">
            <a:extLst>
              <a:ext uri="{FF2B5EF4-FFF2-40B4-BE49-F238E27FC236}">
                <a16:creationId xmlns:a16="http://schemas.microsoft.com/office/drawing/2014/main" xmlns="" id="{148BB4C3-ACE8-4D8F-AB9A-2718DDC2EB41}"/>
              </a:ext>
            </a:extLst>
          </p:cNvPr>
          <p:cNvSpPr txBox="1"/>
          <p:nvPr/>
        </p:nvSpPr>
        <p:spPr>
          <a:xfrm>
            <a:off x="431409" y="5421789"/>
            <a:ext cx="5514535" cy="1384995"/>
          </a:xfrm>
          <a:prstGeom prst="rect">
            <a:avLst/>
          </a:prstGeom>
          <a:noFill/>
        </p:spPr>
        <p:txBody>
          <a:bodyPr wrap="square" rtlCol="0">
            <a:spAutoFit/>
          </a:bodyPr>
          <a:lstStyle/>
          <a:p>
            <a:r>
              <a:rPr lang="en-US" sz="2800" dirty="0">
                <a:solidFill>
                  <a:schemeClr val="bg1"/>
                </a:solidFill>
              </a:rPr>
              <a:t>Ask your head, heart, and gut the same question and listen to the responses.</a:t>
            </a:r>
          </a:p>
        </p:txBody>
      </p:sp>
      <p:pic>
        <p:nvPicPr>
          <p:cNvPr id="7" name="Picture 6">
            <a:extLst>
              <a:ext uri="{FF2B5EF4-FFF2-40B4-BE49-F238E27FC236}">
                <a16:creationId xmlns:a16="http://schemas.microsoft.com/office/drawing/2014/main" xmlns="" id="{1957CB09-BFE3-44F3-904E-3504D701CD1F}"/>
              </a:ext>
            </a:extLst>
          </p:cNvPr>
          <p:cNvPicPr>
            <a:picLocks noChangeAspect="1"/>
          </p:cNvPicPr>
          <p:nvPr/>
        </p:nvPicPr>
        <p:blipFill>
          <a:blip r:embed="rId2"/>
          <a:stretch>
            <a:fillRect/>
          </a:stretch>
        </p:blipFill>
        <p:spPr>
          <a:xfrm>
            <a:off x="1588476" y="1999941"/>
            <a:ext cx="8498059" cy="3209921"/>
          </a:xfrm>
          <a:prstGeom prst="rect">
            <a:avLst/>
          </a:prstGeom>
        </p:spPr>
      </p:pic>
    </p:spTree>
    <p:extLst>
      <p:ext uri="{BB962C8B-B14F-4D97-AF65-F5344CB8AC3E}">
        <p14:creationId xmlns:p14="http://schemas.microsoft.com/office/powerpoint/2010/main" val="2329866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533D2-34D3-4369-9A14-51F31C62140B}"/>
              </a:ext>
            </a:extLst>
          </p:cNvPr>
          <p:cNvSpPr>
            <a:spLocks noGrp="1"/>
          </p:cNvSpPr>
          <p:nvPr>
            <p:ph type="title"/>
          </p:nvPr>
        </p:nvSpPr>
        <p:spPr/>
        <p:txBody>
          <a:bodyPr/>
          <a:lstStyle/>
          <a:p>
            <a:r>
              <a:rPr lang="en-US" dirty="0">
                <a:solidFill>
                  <a:srgbClr val="2F6690"/>
                </a:solidFill>
              </a:rPr>
              <a:t>Decision Making Leadership Takeaways</a:t>
            </a:r>
          </a:p>
        </p:txBody>
      </p:sp>
      <p:graphicFrame>
        <p:nvGraphicFramePr>
          <p:cNvPr id="4" name="Content Placeholder 3">
            <a:extLst>
              <a:ext uri="{FF2B5EF4-FFF2-40B4-BE49-F238E27FC236}">
                <a16:creationId xmlns:a16="http://schemas.microsoft.com/office/drawing/2014/main" xmlns="" id="{5CBC97B3-3E05-4E9D-82B7-E0F31643A6C6}"/>
              </a:ext>
            </a:extLst>
          </p:cNvPr>
          <p:cNvGraphicFramePr>
            <a:graphicFrameLocks noGrp="1"/>
          </p:cNvGraphicFramePr>
          <p:nvPr>
            <p:ph idx="1"/>
            <p:extLst>
              <p:ext uri="{D42A27DB-BD31-4B8C-83A1-F6EECF244321}">
                <p14:modId xmlns:p14="http://schemas.microsoft.com/office/powerpoint/2010/main" val="1996767066"/>
              </p:ext>
            </p:extLst>
          </p:nvPr>
        </p:nvGraphicFramePr>
        <p:xfrm>
          <a:off x="318868" y="1392702"/>
          <a:ext cx="11638670" cy="510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83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5F185-ABA2-49E3-868E-949C30FD05BA}"/>
              </a:ext>
            </a:extLst>
          </p:cNvPr>
          <p:cNvSpPr>
            <a:spLocks noGrp="1"/>
          </p:cNvSpPr>
          <p:nvPr>
            <p:ph type="title"/>
          </p:nvPr>
        </p:nvSpPr>
        <p:spPr/>
        <p:txBody>
          <a:bodyPr/>
          <a:lstStyle/>
          <a:p>
            <a:r>
              <a:rPr lang="en-US" dirty="0">
                <a:solidFill>
                  <a:srgbClr val="2F6690"/>
                </a:solidFill>
              </a:rPr>
              <a:t>Suggested Resources:</a:t>
            </a:r>
          </a:p>
        </p:txBody>
      </p:sp>
      <p:sp>
        <p:nvSpPr>
          <p:cNvPr id="3" name="Content Placeholder 2">
            <a:extLst>
              <a:ext uri="{FF2B5EF4-FFF2-40B4-BE49-F238E27FC236}">
                <a16:creationId xmlns:a16="http://schemas.microsoft.com/office/drawing/2014/main" xmlns="" id="{B014F3AA-D6F4-440E-BE34-0DE0B0895742}"/>
              </a:ext>
            </a:extLst>
          </p:cNvPr>
          <p:cNvSpPr>
            <a:spLocks noGrp="1"/>
          </p:cNvSpPr>
          <p:nvPr>
            <p:ph idx="1"/>
          </p:nvPr>
        </p:nvSpPr>
        <p:spPr>
          <a:xfrm>
            <a:off x="838200" y="1489905"/>
            <a:ext cx="10515600" cy="5002970"/>
          </a:xfrm>
        </p:spPr>
        <p:txBody>
          <a:bodyPr>
            <a:normAutofit fontScale="92500" lnSpcReduction="10000"/>
          </a:bodyPr>
          <a:lstStyle/>
          <a:p>
            <a:r>
              <a:rPr lang="en-US" i="1" dirty="0"/>
              <a:t>Analytics at Work: Smart Decisions, Better Results </a:t>
            </a:r>
            <a:r>
              <a:rPr lang="en-US" dirty="0"/>
              <a:t>by T. Davenport and J. Harris</a:t>
            </a:r>
          </a:p>
          <a:p>
            <a:endParaRPr lang="en-US" dirty="0"/>
          </a:p>
          <a:p>
            <a:r>
              <a:rPr lang="en-US" dirty="0"/>
              <a:t>Decision Making Trees: </a:t>
            </a:r>
            <a:r>
              <a:rPr lang="en-US" dirty="0">
                <a:hlinkClick r:id="rId2"/>
              </a:rPr>
              <a:t>https://www.brighthubpm.com/templates-forms/117945-use-ms-word-to-make-a-decision-tree-template-and-tips/</a:t>
            </a:r>
            <a:endParaRPr lang="en-US" dirty="0"/>
          </a:p>
          <a:p>
            <a:endParaRPr lang="en-US" dirty="0"/>
          </a:p>
          <a:p>
            <a:r>
              <a:rPr lang="en-US" dirty="0"/>
              <a:t>Make Great Decisions: </a:t>
            </a:r>
            <a:r>
              <a:rPr lang="en-US" dirty="0">
                <a:hlinkClick r:id="rId3"/>
              </a:rPr>
              <a:t>https://www.mckinsey.com/business-functions/strategy-and-corporate-finance/our-insights/early-stage-research-on-decision-making-styles</a:t>
            </a:r>
            <a:endParaRPr lang="en-US" dirty="0"/>
          </a:p>
          <a:p>
            <a:endParaRPr lang="en-US" dirty="0"/>
          </a:p>
          <a:p>
            <a:r>
              <a:rPr lang="en-US" dirty="0"/>
              <a:t>https://www.success.com/article/4-steps-to-make-decisions-with-confidence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4485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9932CB-1CC7-4C13-8598-8A8A10D147A8}"/>
              </a:ext>
            </a:extLst>
          </p:cNvPr>
          <p:cNvSpPr/>
          <p:nvPr/>
        </p:nvSpPr>
        <p:spPr>
          <a:xfrm>
            <a:off x="838200" y="5167312"/>
            <a:ext cx="11020865" cy="92399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951764B-698E-4377-8A30-9C665CEAA7ED}"/>
              </a:ext>
            </a:extLst>
          </p:cNvPr>
          <p:cNvSpPr>
            <a:spLocks noGrp="1"/>
          </p:cNvSpPr>
          <p:nvPr>
            <p:ph type="title"/>
          </p:nvPr>
        </p:nvSpPr>
        <p:spPr/>
        <p:txBody>
          <a:bodyPr/>
          <a:lstStyle/>
          <a:p>
            <a:r>
              <a:rPr lang="en-US" dirty="0">
                <a:solidFill>
                  <a:srgbClr val="2F6690"/>
                </a:solidFill>
              </a:rPr>
              <a:t>How do you approach decision-making</a:t>
            </a:r>
          </a:p>
        </p:txBody>
      </p:sp>
      <p:sp>
        <p:nvSpPr>
          <p:cNvPr id="3" name="Content Placeholder 2">
            <a:extLst>
              <a:ext uri="{FF2B5EF4-FFF2-40B4-BE49-F238E27FC236}">
                <a16:creationId xmlns:a16="http://schemas.microsoft.com/office/drawing/2014/main" xmlns="" id="{160C4A62-DF56-489D-9036-5EB87C6F5020}"/>
              </a:ext>
            </a:extLst>
          </p:cNvPr>
          <p:cNvSpPr>
            <a:spLocks noGrp="1"/>
          </p:cNvSpPr>
          <p:nvPr>
            <p:ph idx="1"/>
          </p:nvPr>
        </p:nvSpPr>
        <p:spPr>
          <a:xfrm>
            <a:off x="838200" y="1690688"/>
            <a:ext cx="10515600" cy="3266879"/>
          </a:xfrm>
        </p:spPr>
        <p:txBody>
          <a:bodyPr>
            <a:normAutofit fontScale="92500" lnSpcReduction="10000"/>
          </a:bodyPr>
          <a:lstStyle/>
          <a:p>
            <a:r>
              <a:rPr lang="en-US" dirty="0"/>
              <a:t>Do you consult others when you make decisions?</a:t>
            </a:r>
          </a:p>
          <a:p>
            <a:endParaRPr lang="en-US" dirty="0"/>
          </a:p>
          <a:p>
            <a:r>
              <a:rPr lang="en-US" dirty="0"/>
              <a:t>Do you seek perspectives from your team?</a:t>
            </a:r>
          </a:p>
          <a:p>
            <a:endParaRPr lang="en-US" dirty="0"/>
          </a:p>
          <a:p>
            <a:r>
              <a:rPr lang="en-US" dirty="0"/>
              <a:t>Do you decide alone?</a:t>
            </a:r>
          </a:p>
          <a:p>
            <a:endParaRPr lang="en-US" dirty="0"/>
          </a:p>
          <a:p>
            <a:r>
              <a:rPr lang="en-US" dirty="0"/>
              <a:t>Do you go with your initial “gut” response to a decision?</a:t>
            </a:r>
          </a:p>
        </p:txBody>
      </p:sp>
      <p:sp>
        <p:nvSpPr>
          <p:cNvPr id="4" name="TextBox 3">
            <a:extLst>
              <a:ext uri="{FF2B5EF4-FFF2-40B4-BE49-F238E27FC236}">
                <a16:creationId xmlns:a16="http://schemas.microsoft.com/office/drawing/2014/main" xmlns="" id="{71CF6FB9-37F6-4099-ABDF-3EA5E0A6911F}"/>
              </a:ext>
            </a:extLst>
          </p:cNvPr>
          <p:cNvSpPr txBox="1"/>
          <p:nvPr/>
        </p:nvSpPr>
        <p:spPr>
          <a:xfrm>
            <a:off x="838200" y="5162843"/>
            <a:ext cx="10922391" cy="892552"/>
          </a:xfrm>
          <a:prstGeom prst="rect">
            <a:avLst/>
          </a:prstGeom>
          <a:noFill/>
        </p:spPr>
        <p:txBody>
          <a:bodyPr wrap="square" rtlCol="0">
            <a:spAutoFit/>
          </a:bodyPr>
          <a:lstStyle/>
          <a:p>
            <a:pPr algn="ctr"/>
            <a:r>
              <a:rPr lang="en-US" sz="2600" dirty="0">
                <a:solidFill>
                  <a:schemeClr val="bg1">
                    <a:lumMod val="85000"/>
                  </a:schemeClr>
                </a:solidFill>
              </a:rPr>
              <a:t>“When your values are clear to you, making decisions becomes easier.” </a:t>
            </a:r>
          </a:p>
          <a:p>
            <a:pPr algn="ctr"/>
            <a:r>
              <a:rPr lang="en-US" sz="2600" dirty="0">
                <a:solidFill>
                  <a:schemeClr val="bg1">
                    <a:lumMod val="85000"/>
                  </a:schemeClr>
                </a:solidFill>
              </a:rPr>
              <a:t>– Roy Disney, nephew to Walt</a:t>
            </a:r>
            <a:r>
              <a:rPr lang="en-US" dirty="0">
                <a:solidFill>
                  <a:schemeClr val="bg1">
                    <a:lumMod val="85000"/>
                  </a:schemeClr>
                </a:solidFill>
              </a:rPr>
              <a:t>.</a:t>
            </a:r>
          </a:p>
        </p:txBody>
      </p:sp>
    </p:spTree>
    <p:extLst>
      <p:ext uri="{BB962C8B-B14F-4D97-AF65-F5344CB8AC3E}">
        <p14:creationId xmlns:p14="http://schemas.microsoft.com/office/powerpoint/2010/main" val="143070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81AC061-0FBE-4420-AB8E-E45A28E39284}"/>
              </a:ext>
            </a:extLst>
          </p:cNvPr>
          <p:cNvSpPr/>
          <p:nvPr/>
        </p:nvSpPr>
        <p:spPr>
          <a:xfrm>
            <a:off x="618978" y="6217920"/>
            <a:ext cx="11165059" cy="407963"/>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ACB3C5B-23EF-400D-A9DC-7E9ADB4DA4D3}"/>
              </a:ext>
            </a:extLst>
          </p:cNvPr>
          <p:cNvSpPr>
            <a:spLocks noGrp="1"/>
          </p:cNvSpPr>
          <p:nvPr>
            <p:ph type="title"/>
          </p:nvPr>
        </p:nvSpPr>
        <p:spPr/>
        <p:txBody>
          <a:bodyPr/>
          <a:lstStyle/>
          <a:p>
            <a:r>
              <a:rPr lang="en-US" dirty="0">
                <a:solidFill>
                  <a:srgbClr val="2F6690"/>
                </a:solidFill>
              </a:rPr>
              <a:t>Values are your “Guiding Compass”</a:t>
            </a:r>
          </a:p>
        </p:txBody>
      </p:sp>
      <p:sp>
        <p:nvSpPr>
          <p:cNvPr id="3" name="Content Placeholder 2">
            <a:extLst>
              <a:ext uri="{FF2B5EF4-FFF2-40B4-BE49-F238E27FC236}">
                <a16:creationId xmlns:a16="http://schemas.microsoft.com/office/drawing/2014/main" xmlns="" id="{B8A019A3-413C-4883-9AD2-BC4D3837DE72}"/>
              </a:ext>
            </a:extLst>
          </p:cNvPr>
          <p:cNvSpPr>
            <a:spLocks noGrp="1"/>
          </p:cNvSpPr>
          <p:nvPr>
            <p:ph idx="1"/>
          </p:nvPr>
        </p:nvSpPr>
        <p:spPr>
          <a:xfrm>
            <a:off x="337624" y="1505243"/>
            <a:ext cx="11535507" cy="5120640"/>
          </a:xfrm>
        </p:spPr>
        <p:txBody>
          <a:bodyPr>
            <a:normAutofit/>
          </a:bodyPr>
          <a:lstStyle/>
          <a:p>
            <a:r>
              <a:rPr lang="en-US" dirty="0"/>
              <a:t>When the values of your bank are understood and followed, making the right decisions and creating buy-in from your employees are typically easier.</a:t>
            </a:r>
          </a:p>
          <a:p>
            <a:endParaRPr lang="en-US" dirty="0"/>
          </a:p>
          <a:p>
            <a:r>
              <a:rPr lang="en-US" dirty="0"/>
              <a:t>Whenever possible, everyone should know </a:t>
            </a:r>
            <a:r>
              <a:rPr lang="en-US" b="1" dirty="0">
                <a:solidFill>
                  <a:srgbClr val="2F6690"/>
                </a:solidFill>
              </a:rPr>
              <a:t>WHY</a:t>
            </a:r>
            <a:r>
              <a:rPr lang="en-US" dirty="0">
                <a:solidFill>
                  <a:srgbClr val="2F6690"/>
                </a:solidFill>
              </a:rPr>
              <a:t> </a:t>
            </a:r>
            <a:r>
              <a:rPr lang="en-US" dirty="0"/>
              <a:t>the decision was made.</a:t>
            </a:r>
          </a:p>
          <a:p>
            <a:endParaRPr lang="en-US" dirty="0"/>
          </a:p>
          <a:p>
            <a:r>
              <a:rPr lang="en-US" dirty="0"/>
              <a:t>Values answer the question of how you go about your business.</a:t>
            </a:r>
          </a:p>
          <a:p>
            <a:endParaRPr lang="en-US" dirty="0"/>
          </a:p>
          <a:p>
            <a:r>
              <a:rPr lang="en-US" dirty="0"/>
              <a:t>A decision that aligns with a set of values should be the driver of good decisions, not solely because of a policy, rule, or regulation.</a:t>
            </a:r>
          </a:p>
        </p:txBody>
      </p:sp>
      <p:sp>
        <p:nvSpPr>
          <p:cNvPr id="4" name="TextBox 3">
            <a:extLst>
              <a:ext uri="{FF2B5EF4-FFF2-40B4-BE49-F238E27FC236}">
                <a16:creationId xmlns:a16="http://schemas.microsoft.com/office/drawing/2014/main" xmlns="" id="{66990EE3-0A42-4444-AA8A-97295A508B1A}"/>
              </a:ext>
            </a:extLst>
          </p:cNvPr>
          <p:cNvSpPr txBox="1"/>
          <p:nvPr/>
        </p:nvSpPr>
        <p:spPr>
          <a:xfrm>
            <a:off x="407963" y="6217920"/>
            <a:ext cx="11380763" cy="369332"/>
          </a:xfrm>
          <a:prstGeom prst="rect">
            <a:avLst/>
          </a:prstGeom>
          <a:noFill/>
        </p:spPr>
        <p:txBody>
          <a:bodyPr wrap="square" rtlCol="0">
            <a:spAutoFit/>
          </a:bodyPr>
          <a:lstStyle/>
          <a:p>
            <a:pPr algn="ctr"/>
            <a:r>
              <a:rPr lang="en-US" b="1" dirty="0"/>
              <a:t>Please see the attached Corporate Culture/Values Assessment and Answer Sheet contained within this module.</a:t>
            </a:r>
          </a:p>
        </p:txBody>
      </p:sp>
    </p:spTree>
    <p:extLst>
      <p:ext uri="{BB962C8B-B14F-4D97-AF65-F5344CB8AC3E}">
        <p14:creationId xmlns:p14="http://schemas.microsoft.com/office/powerpoint/2010/main" val="82700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893AC49-EFDB-446B-90DA-14E381A8AB18}"/>
              </a:ext>
            </a:extLst>
          </p:cNvPr>
          <p:cNvSpPr/>
          <p:nvPr/>
        </p:nvSpPr>
        <p:spPr>
          <a:xfrm>
            <a:off x="262524" y="1048310"/>
            <a:ext cx="9162830" cy="5782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A9041D1-957A-4BFF-BB98-F811A0D5A6BE}"/>
              </a:ext>
            </a:extLst>
          </p:cNvPr>
          <p:cNvSpPr>
            <a:spLocks noGrp="1"/>
          </p:cNvSpPr>
          <p:nvPr>
            <p:ph type="title"/>
          </p:nvPr>
        </p:nvSpPr>
        <p:spPr>
          <a:xfrm>
            <a:off x="-7034" y="0"/>
            <a:ext cx="10515600" cy="1325563"/>
          </a:xfrm>
        </p:spPr>
        <p:txBody>
          <a:bodyPr/>
          <a:lstStyle/>
          <a:p>
            <a:pPr algn="ctr"/>
            <a:r>
              <a:rPr lang="en-US" dirty="0">
                <a:solidFill>
                  <a:srgbClr val="2F6690"/>
                </a:solidFill>
              </a:rPr>
              <a:t>Decision-Making Model</a:t>
            </a:r>
          </a:p>
        </p:txBody>
      </p:sp>
      <p:pic>
        <p:nvPicPr>
          <p:cNvPr id="4" name="Picture 3">
            <a:extLst>
              <a:ext uri="{FF2B5EF4-FFF2-40B4-BE49-F238E27FC236}">
                <a16:creationId xmlns:a16="http://schemas.microsoft.com/office/drawing/2014/main" xmlns="" id="{9A9C3AAD-783F-4C04-9429-BFD7CCA9782F}"/>
              </a:ext>
            </a:extLst>
          </p:cNvPr>
          <p:cNvPicPr>
            <a:picLocks noChangeAspect="1"/>
          </p:cNvPicPr>
          <p:nvPr/>
        </p:nvPicPr>
        <p:blipFill rotWithShape="1">
          <a:blip r:embed="rId3"/>
          <a:srcRect l="24577" t="27476" r="26846" b="17317"/>
          <a:stretch/>
        </p:blipFill>
        <p:spPr>
          <a:xfrm>
            <a:off x="459472" y="1102242"/>
            <a:ext cx="8965882" cy="5728792"/>
          </a:xfrm>
          <a:prstGeom prst="rect">
            <a:avLst/>
          </a:prstGeom>
        </p:spPr>
      </p:pic>
      <p:sp>
        <p:nvSpPr>
          <p:cNvPr id="6" name="TextBox 5">
            <a:extLst>
              <a:ext uri="{FF2B5EF4-FFF2-40B4-BE49-F238E27FC236}">
                <a16:creationId xmlns:a16="http://schemas.microsoft.com/office/drawing/2014/main" xmlns="" id="{1F920977-B9BD-4547-BA19-E7D79789B5BC}"/>
              </a:ext>
            </a:extLst>
          </p:cNvPr>
          <p:cNvSpPr txBox="1"/>
          <p:nvPr/>
        </p:nvSpPr>
        <p:spPr>
          <a:xfrm>
            <a:off x="9694912" y="2757268"/>
            <a:ext cx="2234564" cy="1754326"/>
          </a:xfrm>
          <a:prstGeom prst="rect">
            <a:avLst/>
          </a:prstGeom>
          <a:solidFill>
            <a:schemeClr val="tx2">
              <a:lumMod val="20000"/>
              <a:lumOff val="80000"/>
            </a:schemeClr>
          </a:solidFill>
        </p:spPr>
        <p:txBody>
          <a:bodyPr wrap="square" rtlCol="0">
            <a:spAutoFit/>
          </a:bodyPr>
          <a:lstStyle/>
          <a:p>
            <a:r>
              <a:rPr lang="en-US" dirty="0"/>
              <a:t>Please see Handout included with this module for more information about each step in the process.</a:t>
            </a:r>
          </a:p>
        </p:txBody>
      </p:sp>
      <p:sp>
        <p:nvSpPr>
          <p:cNvPr id="7" name="Rectangle 6">
            <a:extLst>
              <a:ext uri="{FF2B5EF4-FFF2-40B4-BE49-F238E27FC236}">
                <a16:creationId xmlns:a16="http://schemas.microsoft.com/office/drawing/2014/main" xmlns="" id="{2B04E3C4-5EAC-447B-9278-2BE7DF6089F2}"/>
              </a:ext>
            </a:extLst>
          </p:cNvPr>
          <p:cNvSpPr/>
          <p:nvPr/>
        </p:nvSpPr>
        <p:spPr>
          <a:xfrm>
            <a:off x="9694912" y="2757268"/>
            <a:ext cx="2234564" cy="1754326"/>
          </a:xfrm>
          <a:prstGeom prst="rect">
            <a:avLst/>
          </a:prstGeom>
          <a:noFill/>
          <a:ln>
            <a:solidFill>
              <a:srgbClr val="2F6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BBDF923F-A898-4218-9AFC-B7C369FE5BD1}"/>
              </a:ext>
            </a:extLst>
          </p:cNvPr>
          <p:cNvSpPr/>
          <p:nvPr/>
        </p:nvSpPr>
        <p:spPr>
          <a:xfrm>
            <a:off x="548640" y="2278966"/>
            <a:ext cx="3587262" cy="184286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89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3FB5DB2-DAC0-4969-BAEF-7F90C49C9D02}"/>
              </a:ext>
            </a:extLst>
          </p:cNvPr>
          <p:cNvSpPr/>
          <p:nvPr/>
        </p:nvSpPr>
        <p:spPr>
          <a:xfrm>
            <a:off x="647114" y="337625"/>
            <a:ext cx="9242474" cy="150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9EFE36C0-D458-46F6-B094-108F49599CC8}"/>
              </a:ext>
            </a:extLst>
          </p:cNvPr>
          <p:cNvSpPr>
            <a:spLocks noGrp="1"/>
          </p:cNvSpPr>
          <p:nvPr>
            <p:ph type="title"/>
          </p:nvPr>
        </p:nvSpPr>
        <p:spPr>
          <a:xfrm>
            <a:off x="838200" y="519869"/>
            <a:ext cx="10515600" cy="1325563"/>
          </a:xfrm>
        </p:spPr>
        <p:txBody>
          <a:bodyPr/>
          <a:lstStyle/>
          <a:p>
            <a:r>
              <a:rPr lang="en-US" dirty="0">
                <a:solidFill>
                  <a:schemeClr val="bg1">
                    <a:lumMod val="95000"/>
                  </a:schemeClr>
                </a:solidFill>
              </a:rPr>
              <a:t>Decision Making Model for Teams</a:t>
            </a:r>
          </a:p>
        </p:txBody>
      </p:sp>
      <p:sp>
        <p:nvSpPr>
          <p:cNvPr id="5" name="Content Placeholder 4">
            <a:extLst>
              <a:ext uri="{FF2B5EF4-FFF2-40B4-BE49-F238E27FC236}">
                <a16:creationId xmlns:a16="http://schemas.microsoft.com/office/drawing/2014/main" xmlns="" id="{A67FA18F-E8CA-4C1D-B0F4-13006E805CCB}"/>
              </a:ext>
            </a:extLst>
          </p:cNvPr>
          <p:cNvSpPr>
            <a:spLocks noGrp="1"/>
          </p:cNvSpPr>
          <p:nvPr>
            <p:ph idx="1"/>
          </p:nvPr>
        </p:nvSpPr>
        <p:spPr>
          <a:xfrm>
            <a:off x="838200" y="2141537"/>
            <a:ext cx="10515600" cy="4351338"/>
          </a:xfrm>
        </p:spPr>
        <p:txBody>
          <a:bodyPr/>
          <a:lstStyle/>
          <a:p>
            <a:pPr marL="514350" indent="-514350">
              <a:buFont typeface="Calibri" panose="020F0502020204030204" pitchFamily="34" charset="0"/>
              <a:buAutoNum type="arabicPeriod"/>
            </a:pPr>
            <a:r>
              <a:rPr lang="en-US" altLang="en-US" dirty="0">
                <a:cs typeface="Times New Roman" panose="02020603050405020304" pitchFamily="18" charset="0"/>
              </a:rPr>
              <a:t>Set the Stage</a:t>
            </a:r>
          </a:p>
          <a:p>
            <a:pPr marL="514350" indent="-514350">
              <a:buFont typeface="Calibri" panose="020F0502020204030204" pitchFamily="34" charset="0"/>
              <a:buAutoNum type="arabicPeriod"/>
            </a:pPr>
            <a:r>
              <a:rPr lang="en-US" altLang="en-US" dirty="0">
                <a:cs typeface="Times New Roman" panose="02020603050405020304" pitchFamily="18" charset="0"/>
              </a:rPr>
              <a:t>Recognize Obstacles</a:t>
            </a:r>
          </a:p>
          <a:p>
            <a:pPr marL="514350" indent="-514350">
              <a:buFont typeface="Calibri" panose="020F0502020204030204" pitchFamily="34" charset="0"/>
              <a:buAutoNum type="arabicPeriod"/>
            </a:pPr>
            <a:r>
              <a:rPr lang="en-US" altLang="en-US" dirty="0">
                <a:cs typeface="Times New Roman" panose="02020603050405020304" pitchFamily="18" charset="0"/>
              </a:rPr>
              <a:t>Frame the Issues at Hand</a:t>
            </a:r>
          </a:p>
          <a:p>
            <a:pPr marL="514350" indent="-514350">
              <a:buFont typeface="Calibri" panose="020F0502020204030204" pitchFamily="34" charset="0"/>
              <a:buAutoNum type="arabicPeriod"/>
            </a:pPr>
            <a:r>
              <a:rPr lang="en-US" altLang="en-US" dirty="0">
                <a:cs typeface="Times New Roman" panose="02020603050405020304" pitchFamily="18" charset="0"/>
              </a:rPr>
              <a:t>Generate Alternatives</a:t>
            </a:r>
          </a:p>
          <a:p>
            <a:pPr marL="514350" indent="-514350">
              <a:buFont typeface="Calibri" panose="020F0502020204030204" pitchFamily="34" charset="0"/>
              <a:buAutoNum type="arabicPeriod"/>
            </a:pPr>
            <a:r>
              <a:rPr lang="en-US" altLang="en-US" dirty="0">
                <a:cs typeface="Times New Roman" panose="02020603050405020304" pitchFamily="18" charset="0"/>
              </a:rPr>
              <a:t>Evaluate Alternatives</a:t>
            </a:r>
          </a:p>
          <a:p>
            <a:pPr marL="514350" indent="-514350">
              <a:buFont typeface="Calibri" panose="020F0502020204030204" pitchFamily="34" charset="0"/>
              <a:buAutoNum type="arabicPeriod"/>
            </a:pPr>
            <a:r>
              <a:rPr lang="en-US" altLang="en-US" dirty="0">
                <a:cs typeface="Times New Roman" panose="02020603050405020304" pitchFamily="18" charset="0"/>
              </a:rPr>
              <a:t>Make the Decision</a:t>
            </a:r>
          </a:p>
          <a:p>
            <a:pPr marL="514350" indent="-514350">
              <a:buFont typeface="Calibri" panose="020F0502020204030204" pitchFamily="34" charset="0"/>
              <a:buAutoNum type="arabicPeriod"/>
            </a:pPr>
            <a:r>
              <a:rPr lang="en-US" altLang="en-US" dirty="0">
                <a:cs typeface="Times New Roman" panose="02020603050405020304" pitchFamily="18" charset="0"/>
              </a:rPr>
              <a:t>Communicate the Decision</a:t>
            </a:r>
          </a:p>
          <a:p>
            <a:pPr marL="514350" indent="-514350">
              <a:buFont typeface="Calibri" panose="020F0502020204030204" pitchFamily="34" charset="0"/>
              <a:buAutoNum type="arabicPeriod"/>
            </a:pPr>
            <a:r>
              <a:rPr lang="en-US" altLang="en-US" dirty="0">
                <a:cs typeface="Times New Roman" panose="02020603050405020304" pitchFamily="18" charset="0"/>
              </a:rPr>
              <a:t>Implement the Decision</a:t>
            </a:r>
            <a:endParaRPr lang="en-US" dirty="0"/>
          </a:p>
        </p:txBody>
      </p:sp>
      <p:sp>
        <p:nvSpPr>
          <p:cNvPr id="7" name="Rectangle 6">
            <a:extLst>
              <a:ext uri="{FF2B5EF4-FFF2-40B4-BE49-F238E27FC236}">
                <a16:creationId xmlns:a16="http://schemas.microsoft.com/office/drawing/2014/main" xmlns="" id="{AB97E121-240D-44F9-9FFE-707F5E4C2716}"/>
              </a:ext>
            </a:extLst>
          </p:cNvPr>
          <p:cNvSpPr/>
          <p:nvPr/>
        </p:nvSpPr>
        <p:spPr>
          <a:xfrm>
            <a:off x="647114" y="1845432"/>
            <a:ext cx="11338560" cy="48648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6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D0E77D9-025B-4DC0-BECD-34DF8EB93159}"/>
              </a:ext>
            </a:extLst>
          </p:cNvPr>
          <p:cNvSpPr/>
          <p:nvPr/>
        </p:nvSpPr>
        <p:spPr>
          <a:xfrm>
            <a:off x="838200" y="1477108"/>
            <a:ext cx="10852052" cy="497996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92FA55F-AFE7-4B84-85A8-3BE884B4341F}"/>
              </a:ext>
            </a:extLst>
          </p:cNvPr>
          <p:cNvSpPr>
            <a:spLocks noGrp="1"/>
          </p:cNvSpPr>
          <p:nvPr>
            <p:ph type="title"/>
          </p:nvPr>
        </p:nvSpPr>
        <p:spPr/>
        <p:txBody>
          <a:bodyPr/>
          <a:lstStyle/>
          <a:p>
            <a:r>
              <a:rPr lang="en-US" dirty="0">
                <a:solidFill>
                  <a:srgbClr val="2F6690"/>
                </a:solidFill>
              </a:rPr>
              <a:t>Combining Art and Science</a:t>
            </a:r>
          </a:p>
        </p:txBody>
      </p:sp>
      <p:sp>
        <p:nvSpPr>
          <p:cNvPr id="3" name="Content Placeholder 2">
            <a:extLst>
              <a:ext uri="{FF2B5EF4-FFF2-40B4-BE49-F238E27FC236}">
                <a16:creationId xmlns:a16="http://schemas.microsoft.com/office/drawing/2014/main" xmlns="" id="{73430373-F81A-4FBA-BBB5-F4EAE2141BAD}"/>
              </a:ext>
            </a:extLst>
          </p:cNvPr>
          <p:cNvSpPr>
            <a:spLocks noGrp="1"/>
          </p:cNvSpPr>
          <p:nvPr>
            <p:ph idx="1"/>
          </p:nvPr>
        </p:nvSpPr>
        <p:spPr>
          <a:xfrm>
            <a:off x="1006426" y="1633464"/>
            <a:ext cx="10515600" cy="4667250"/>
          </a:xfrm>
        </p:spPr>
        <p:txBody>
          <a:bodyPr>
            <a:normAutofit/>
          </a:bodyPr>
          <a:lstStyle/>
          <a:p>
            <a:r>
              <a:rPr lang="en-US" altLang="en-US" sz="3200" dirty="0">
                <a:cs typeface="Times New Roman" panose="02020603050405020304" pitchFamily="18" charset="0"/>
              </a:rPr>
              <a:t>Analytics will continue to be critical in financial services, so the best decision makers will be those who combine the science of quantitative analysis with the art of sound reasoning. Such art comes from experience, conservative judgment, and the savvy to question and push back on assumptions that do not make sense.</a:t>
            </a:r>
          </a:p>
          <a:p>
            <a:pPr marL="0" indent="0">
              <a:buNone/>
            </a:pPr>
            <a:endParaRPr lang="en-US" altLang="en-US" sz="3200" dirty="0">
              <a:cs typeface="Times New Roman" panose="02020603050405020304" pitchFamily="18" charset="0"/>
            </a:endParaRPr>
          </a:p>
          <a:p>
            <a:pPr marL="0" indent="0" algn="ctr">
              <a:buNone/>
            </a:pPr>
            <a:r>
              <a:rPr lang="en-US" altLang="en-US" sz="2000" dirty="0">
                <a:cs typeface="Times New Roman" panose="02020603050405020304" pitchFamily="18" charset="0"/>
              </a:rPr>
              <a:t>                 - </a:t>
            </a:r>
            <a:r>
              <a:rPr lang="en-US" altLang="en-US" sz="2000" i="1" dirty="0">
                <a:cs typeface="Times New Roman" panose="02020603050405020304" pitchFamily="18" charset="0"/>
              </a:rPr>
              <a:t>Analytics at Work</a:t>
            </a:r>
            <a:r>
              <a:rPr lang="en-US" altLang="en-US" sz="2000" dirty="0">
                <a:cs typeface="Times New Roman" panose="02020603050405020304" pitchFamily="18" charset="0"/>
              </a:rPr>
              <a:t>, Davenport, Harris, and Morrison</a:t>
            </a:r>
            <a:endParaRPr lang="en-US" sz="2000" dirty="0"/>
          </a:p>
        </p:txBody>
      </p:sp>
    </p:spTree>
    <p:extLst>
      <p:ext uri="{BB962C8B-B14F-4D97-AF65-F5344CB8AC3E}">
        <p14:creationId xmlns:p14="http://schemas.microsoft.com/office/powerpoint/2010/main" val="379212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56791-B469-46C9-B545-5B337C920DAD}"/>
              </a:ext>
            </a:extLst>
          </p:cNvPr>
          <p:cNvSpPr>
            <a:spLocks noGrp="1"/>
          </p:cNvSpPr>
          <p:nvPr>
            <p:ph type="title"/>
          </p:nvPr>
        </p:nvSpPr>
        <p:spPr/>
        <p:txBody>
          <a:bodyPr/>
          <a:lstStyle/>
          <a:p>
            <a:r>
              <a:rPr lang="en-US" dirty="0">
                <a:solidFill>
                  <a:srgbClr val="2F6690"/>
                </a:solidFill>
              </a:rPr>
              <a:t>What is meant by being “Analytical?”</a:t>
            </a:r>
          </a:p>
        </p:txBody>
      </p:sp>
      <p:sp>
        <p:nvSpPr>
          <p:cNvPr id="3" name="Content Placeholder 2">
            <a:extLst>
              <a:ext uri="{FF2B5EF4-FFF2-40B4-BE49-F238E27FC236}">
                <a16:creationId xmlns:a16="http://schemas.microsoft.com/office/drawing/2014/main" xmlns="" id="{A197DEBF-21F5-41D4-9BD4-D4BDD789431A}"/>
              </a:ext>
            </a:extLst>
          </p:cNvPr>
          <p:cNvSpPr>
            <a:spLocks noGrp="1"/>
          </p:cNvSpPr>
          <p:nvPr>
            <p:ph idx="1"/>
          </p:nvPr>
        </p:nvSpPr>
        <p:spPr>
          <a:xfrm>
            <a:off x="838200" y="1690688"/>
            <a:ext cx="10515600" cy="4351338"/>
          </a:xfrm>
        </p:spPr>
        <p:txBody>
          <a:bodyPr/>
          <a:lstStyle/>
          <a:p>
            <a:r>
              <a:rPr lang="en-US" dirty="0"/>
              <a:t>The use of analysis, data, and systematic reasoning and processes to make decisions.</a:t>
            </a:r>
          </a:p>
          <a:p>
            <a:pPr marL="0" indent="0">
              <a:buNone/>
            </a:pPr>
            <a:endParaRPr lang="en-US" dirty="0"/>
          </a:p>
          <a:p>
            <a:r>
              <a:rPr lang="en-US" dirty="0"/>
              <a:t>True analytical organizations:</a:t>
            </a:r>
          </a:p>
          <a:p>
            <a:pPr lvl="1">
              <a:buFont typeface="Wingdings" panose="05000000000000000000" pitchFamily="2" charset="2"/>
              <a:buChar char="§"/>
            </a:pPr>
            <a:r>
              <a:rPr lang="en-US" dirty="0"/>
              <a:t>Not only gather data and analyze it; they use it to make tough calls and carry out tough actions.</a:t>
            </a:r>
          </a:p>
          <a:p>
            <a:pPr marL="457200" lvl="1" indent="0">
              <a:buNone/>
            </a:pPr>
            <a:endParaRPr lang="en-US" dirty="0"/>
          </a:p>
          <a:p>
            <a:pPr lvl="1">
              <a:buFont typeface="Wingdings" panose="05000000000000000000" pitchFamily="2" charset="2"/>
              <a:buChar char="§"/>
            </a:pPr>
            <a:r>
              <a:rPr lang="en-US" dirty="0"/>
              <a:t>Do not allow historical experience or industry tradition to create inertia; if the numbers suggest that something isn’t working; then stop doing it. </a:t>
            </a:r>
          </a:p>
        </p:txBody>
      </p:sp>
    </p:spTree>
    <p:extLst>
      <p:ext uri="{BB962C8B-B14F-4D97-AF65-F5344CB8AC3E}">
        <p14:creationId xmlns:p14="http://schemas.microsoft.com/office/powerpoint/2010/main" val="2904919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TotalTime>
  <Words>2248</Words>
  <Application>Microsoft Office PowerPoint</Application>
  <PresentationFormat>Custom</PresentationFormat>
  <Paragraphs>303</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Effective Decision-Making</vt:lpstr>
      <vt:lpstr>Module Objectives:</vt:lpstr>
      <vt:lpstr>Agenda</vt:lpstr>
      <vt:lpstr>How do you approach decision-making</vt:lpstr>
      <vt:lpstr>Values are your “Guiding Compass”</vt:lpstr>
      <vt:lpstr>Decision-Making Model</vt:lpstr>
      <vt:lpstr>Decision Making Model for Teams</vt:lpstr>
      <vt:lpstr>Combining Art and Science</vt:lpstr>
      <vt:lpstr>What is meant by being “Analytical?”</vt:lpstr>
      <vt:lpstr>Key questions addressed by analytics</vt:lpstr>
      <vt:lpstr>Benefits of being analytical</vt:lpstr>
      <vt:lpstr>Step 1: Set the Stage</vt:lpstr>
      <vt:lpstr>Step 2: Recognize Obstacles</vt:lpstr>
      <vt:lpstr>Step 3: Frame the Issues at Hand</vt:lpstr>
      <vt:lpstr>Step 4: Generate Alternatives</vt:lpstr>
      <vt:lpstr>Step 5: Evaluate Alternatives</vt:lpstr>
      <vt:lpstr>Step 6: Make the Decision</vt:lpstr>
      <vt:lpstr>Step 7: Communicate the Decision</vt:lpstr>
      <vt:lpstr>Step 8: Implement the Decision</vt:lpstr>
      <vt:lpstr>John C. Maxwell’s Guide for  Making Tough Decisions </vt:lpstr>
      <vt:lpstr>Step 1: Take Responsibility</vt:lpstr>
      <vt:lpstr>Four “Good” Reasons You Procrastinate</vt:lpstr>
      <vt:lpstr>Step 2: Prepare Yourself</vt:lpstr>
      <vt:lpstr>Step 3: Reflect</vt:lpstr>
      <vt:lpstr>Step 4: Determine Your Action Plan</vt:lpstr>
      <vt:lpstr>Additional John Maxwell Tips</vt:lpstr>
      <vt:lpstr>The Skills of Clarity + Confidence</vt:lpstr>
      <vt:lpstr>The Skills of Clarity + Confidence</vt:lpstr>
      <vt:lpstr>The Skills of Clarity + Confidence</vt:lpstr>
      <vt:lpstr>Clarity + Confidence = Sound Decisions</vt:lpstr>
      <vt:lpstr>Head, Heart, Gut</vt:lpstr>
      <vt:lpstr>Decision Making Leadership Takeaways</vt:lpstr>
      <vt:lpstr>Suggested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Setting and Achievement</dc:title>
  <dc:creator>Cami Ressler</dc:creator>
  <cp:lastModifiedBy>Barbara Holbert</cp:lastModifiedBy>
  <cp:revision>263</cp:revision>
  <cp:lastPrinted>2018-03-04T20:24:47Z</cp:lastPrinted>
  <dcterms:created xsi:type="dcterms:W3CDTF">2018-02-13T18:36:30Z</dcterms:created>
  <dcterms:modified xsi:type="dcterms:W3CDTF">2018-04-09T15:34:17Z</dcterms:modified>
</cp:coreProperties>
</file>