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93" r:id="rId2"/>
    <p:sldId id="294" r:id="rId3"/>
    <p:sldId id="295" r:id="rId4"/>
    <p:sldId id="304" r:id="rId5"/>
    <p:sldId id="305" r:id="rId6"/>
    <p:sldId id="359" r:id="rId7"/>
    <p:sldId id="361" r:id="rId8"/>
    <p:sldId id="362" r:id="rId9"/>
    <p:sldId id="363" r:id="rId10"/>
    <p:sldId id="364" r:id="rId11"/>
    <p:sldId id="365" r:id="rId12"/>
    <p:sldId id="366" r:id="rId13"/>
    <p:sldId id="367" r:id="rId14"/>
    <p:sldId id="329" r:id="rId15"/>
    <p:sldId id="327" r:id="rId16"/>
    <p:sldId id="330" r:id="rId17"/>
    <p:sldId id="333" r:id="rId18"/>
    <p:sldId id="334" r:id="rId19"/>
    <p:sldId id="298" r:id="rId20"/>
    <p:sldId id="336" r:id="rId21"/>
    <p:sldId id="324" r:id="rId22"/>
    <p:sldId id="325" r:id="rId23"/>
    <p:sldId id="331" r:id="rId24"/>
    <p:sldId id="332" r:id="rId25"/>
    <p:sldId id="328" r:id="rId26"/>
    <p:sldId id="335" r:id="rId27"/>
    <p:sldId id="337" r:id="rId28"/>
    <p:sldId id="338" r:id="rId29"/>
    <p:sldId id="339" r:id="rId30"/>
    <p:sldId id="356" r:id="rId31"/>
    <p:sldId id="357" r:id="rId32"/>
    <p:sldId id="355" r:id="rId33"/>
    <p:sldId id="358" r:id="rId34"/>
    <p:sldId id="354" r:id="rId35"/>
    <p:sldId id="303"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6690"/>
    <a:srgbClr val="E51909"/>
    <a:srgbClr val="1CD23A"/>
    <a:srgbClr val="37D1D9"/>
    <a:srgbClr val="45F537"/>
    <a:srgbClr val="D14E25"/>
    <a:srgbClr val="286690"/>
    <a:srgbClr val="96E40A"/>
    <a:srgbClr val="19535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80" autoAdjust="0"/>
  </p:normalViewPr>
  <p:slideViewPr>
    <p:cSldViewPr snapToGrid="0">
      <p:cViewPr varScale="1">
        <p:scale>
          <a:sx n="46" d="100"/>
          <a:sy n="46" d="100"/>
        </p:scale>
        <p:origin x="977" y="31"/>
      </p:cViewPr>
      <p:guideLst>
        <p:guide orient="horz" pos="2160"/>
        <p:guide pos="3840"/>
      </p:guideLst>
    </p:cSldViewPr>
  </p:slideViewPr>
  <p:outlineViewPr>
    <p:cViewPr>
      <p:scale>
        <a:sx n="33" d="100"/>
        <a:sy n="33" d="100"/>
      </p:scale>
      <p:origin x="0" y="-3777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454C976-A254-4A37-8438-A5E5F42EB68E}" type="datetimeFigureOut">
              <a:rPr lang="en-US" smtClean="0"/>
              <a:t>10/10/2018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9D8B957-9B0D-4CA3-A835-D563377230D5}" type="slidenum">
              <a:rPr lang="en-US" smtClean="0"/>
              <a:t>‹#›</a:t>
            </a:fld>
            <a:endParaRPr lang="en-US"/>
          </a:p>
        </p:txBody>
      </p:sp>
    </p:spTree>
    <p:extLst>
      <p:ext uri="{BB962C8B-B14F-4D97-AF65-F5344CB8AC3E}">
        <p14:creationId xmlns:p14="http://schemas.microsoft.com/office/powerpoint/2010/main" val="913060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369A10F-5603-44F3-9304-C6F0BDA3B3D8}" type="datetimeFigureOut">
              <a:rPr lang="en-US" smtClean="0"/>
              <a:t>10/10/2018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82C39C6-B268-4211-AC8E-729DA8951A89}" type="slidenum">
              <a:rPr lang="en-US" smtClean="0"/>
              <a:t>‹#›</a:t>
            </a:fld>
            <a:endParaRPr lang="en-US"/>
          </a:p>
        </p:txBody>
      </p:sp>
    </p:spTree>
    <p:extLst>
      <p:ext uri="{BB962C8B-B14F-4D97-AF65-F5344CB8AC3E}">
        <p14:creationId xmlns:p14="http://schemas.microsoft.com/office/powerpoint/2010/main" val="2346253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3CA53E-DE53-49E1-A0BD-C289E43F6C59}" type="slidenum">
              <a:rPr lang="en-US" smtClean="0"/>
              <a:t>1</a:t>
            </a:fld>
            <a:endParaRPr lang="en-US"/>
          </a:p>
        </p:txBody>
      </p:sp>
    </p:spTree>
    <p:extLst>
      <p:ext uri="{BB962C8B-B14F-4D97-AF65-F5344CB8AC3E}">
        <p14:creationId xmlns:p14="http://schemas.microsoft.com/office/powerpoint/2010/main" val="265464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13</a:t>
            </a:fld>
            <a:endParaRPr lang="en-US"/>
          </a:p>
        </p:txBody>
      </p:sp>
    </p:spTree>
    <p:extLst>
      <p:ext uri="{BB962C8B-B14F-4D97-AF65-F5344CB8AC3E}">
        <p14:creationId xmlns:p14="http://schemas.microsoft.com/office/powerpoint/2010/main" val="1771379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15</a:t>
            </a:fld>
            <a:endParaRPr lang="en-US"/>
          </a:p>
        </p:txBody>
      </p:sp>
    </p:spTree>
    <p:extLst>
      <p:ext uri="{BB962C8B-B14F-4D97-AF65-F5344CB8AC3E}">
        <p14:creationId xmlns:p14="http://schemas.microsoft.com/office/powerpoint/2010/main" val="2107546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16</a:t>
            </a:fld>
            <a:endParaRPr lang="en-US"/>
          </a:p>
        </p:txBody>
      </p:sp>
    </p:spTree>
    <p:extLst>
      <p:ext uri="{BB962C8B-B14F-4D97-AF65-F5344CB8AC3E}">
        <p14:creationId xmlns:p14="http://schemas.microsoft.com/office/powerpoint/2010/main" val="230392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http://www.eiconsortium.org/pdf/Bharwaney_BarOn_MacKinlay_EQ_and_Bottom_Line.pdf</a:t>
            </a:r>
          </a:p>
        </p:txBody>
      </p:sp>
      <p:sp>
        <p:nvSpPr>
          <p:cNvPr id="4" name="Slide Number Placeholder 3"/>
          <p:cNvSpPr>
            <a:spLocks noGrp="1"/>
          </p:cNvSpPr>
          <p:nvPr>
            <p:ph type="sldNum" sz="quarter" idx="10"/>
          </p:nvPr>
        </p:nvSpPr>
        <p:spPr/>
        <p:txBody>
          <a:bodyPr/>
          <a:lstStyle/>
          <a:p>
            <a:fld id="{B82C39C6-B268-4211-AC8E-729DA8951A89}" type="slidenum">
              <a:rPr lang="en-US" smtClean="0"/>
              <a:t>18</a:t>
            </a:fld>
            <a:endParaRPr lang="en-US"/>
          </a:p>
        </p:txBody>
      </p:sp>
    </p:spTree>
    <p:extLst>
      <p:ext uri="{BB962C8B-B14F-4D97-AF65-F5344CB8AC3E}">
        <p14:creationId xmlns:p14="http://schemas.microsoft.com/office/powerpoint/2010/main" val="1726907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7584A21A-F740-4464-92C7-A5C52252AF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AA32D0B-AD89-4CE6-93AC-913341714B9C}" type="slidenum">
              <a:rPr lang="en-US" altLang="en-US"/>
              <a:pPr eaLnBrk="1" hangingPunct="1"/>
              <a:t>19</a:t>
            </a:fld>
            <a:endParaRPr lang="en-US" altLang="en-US"/>
          </a:p>
        </p:txBody>
      </p:sp>
      <p:sp>
        <p:nvSpPr>
          <p:cNvPr id="44035" name="Rectangle 2">
            <a:extLst>
              <a:ext uri="{FF2B5EF4-FFF2-40B4-BE49-F238E27FC236}">
                <a16:creationId xmlns:a16="http://schemas.microsoft.com/office/drawing/2014/main" id="{A11E7A2C-4998-4223-ABF5-B1D042DB2DBB}"/>
              </a:ext>
            </a:extLst>
          </p:cNvPr>
          <p:cNvSpPr>
            <a:spLocks noGrp="1" noRot="1" noChangeAspect="1" noChangeArrowheads="1" noTextEdit="1"/>
          </p:cNvSpPr>
          <p:nvPr>
            <p:ph type="sldImg"/>
          </p:nvPr>
        </p:nvSpPr>
        <p:spPr>
          <a:xfrm>
            <a:off x="2085975" y="679450"/>
            <a:ext cx="3216275" cy="1809750"/>
          </a:xfrm>
          <a:ln/>
        </p:spPr>
      </p:sp>
      <p:sp>
        <p:nvSpPr>
          <p:cNvPr id="44036" name="Rectangle 3">
            <a:extLst>
              <a:ext uri="{FF2B5EF4-FFF2-40B4-BE49-F238E27FC236}">
                <a16:creationId xmlns:a16="http://schemas.microsoft.com/office/drawing/2014/main" id="{7704D74C-9C23-4E95-9C5B-FF33A8F60386}"/>
              </a:ext>
            </a:extLst>
          </p:cNvPr>
          <p:cNvSpPr>
            <a:spLocks noGrp="1" noChangeArrowheads="1"/>
          </p:cNvSpPr>
          <p:nvPr>
            <p:ph type="body" idx="1"/>
          </p:nvPr>
        </p:nvSpPr>
        <p:spPr>
          <a:xfrm>
            <a:off x="628650" y="2565400"/>
            <a:ext cx="5897563" cy="5807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20911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Video Twice so Students learn the concepts</a:t>
            </a:r>
          </a:p>
          <a:p>
            <a:r>
              <a:rPr lang="en-US" dirty="0"/>
              <a:t>Facilitator Notes:</a:t>
            </a:r>
            <a:r>
              <a:rPr lang="en-US" baseline="0" dirty="0"/>
              <a:t> This is a short 7 minute video which demonstrations how to use EQ in the workplace. I might reference that the workbook on pages 64-67 invites you to evaluate your current state of emotional intelligence. This is a short video to bring this concept to life. Daniel Goleman is the most famous person to bring EQ into the workplace.</a:t>
            </a:r>
          </a:p>
          <a:p>
            <a:r>
              <a:rPr lang="en-US" baseline="0" dirty="0"/>
              <a:t>Video Link from YouTube: https://www.youtube.com/watch?v=n6MRsGwyMuQ</a:t>
            </a:r>
          </a:p>
          <a:p>
            <a:endParaRPr lang="en-US" dirty="0"/>
          </a:p>
        </p:txBody>
      </p:sp>
      <p:sp>
        <p:nvSpPr>
          <p:cNvPr id="4" name="Slide Number Placeholder 3"/>
          <p:cNvSpPr>
            <a:spLocks noGrp="1"/>
          </p:cNvSpPr>
          <p:nvPr>
            <p:ph type="sldNum" sz="quarter" idx="10"/>
          </p:nvPr>
        </p:nvSpPr>
        <p:spPr/>
        <p:txBody>
          <a:bodyPr/>
          <a:lstStyle/>
          <a:p>
            <a:fld id="{EF3DC683-951B-4123-AABE-2D0210804D76}" type="slidenum">
              <a:rPr lang="en-US" smtClean="0"/>
              <a:t>21</a:t>
            </a:fld>
            <a:endParaRPr lang="en-US"/>
          </a:p>
        </p:txBody>
      </p:sp>
    </p:spTree>
    <p:extLst>
      <p:ext uri="{BB962C8B-B14F-4D97-AF65-F5344CB8AC3E}">
        <p14:creationId xmlns:p14="http://schemas.microsoft.com/office/powerpoint/2010/main" val="2114417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DC683-951B-4123-AABE-2D0210804D76}" type="slidenum">
              <a:rPr lang="en-US" smtClean="0"/>
              <a:t>22</a:t>
            </a:fld>
            <a:endParaRPr lang="en-US"/>
          </a:p>
        </p:txBody>
      </p:sp>
    </p:spTree>
    <p:extLst>
      <p:ext uri="{BB962C8B-B14F-4D97-AF65-F5344CB8AC3E}">
        <p14:creationId xmlns:p14="http://schemas.microsoft.com/office/powerpoint/2010/main" val="1641780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23</a:t>
            </a:fld>
            <a:endParaRPr lang="en-US"/>
          </a:p>
        </p:txBody>
      </p:sp>
    </p:spTree>
    <p:extLst>
      <p:ext uri="{BB962C8B-B14F-4D97-AF65-F5344CB8AC3E}">
        <p14:creationId xmlns:p14="http://schemas.microsoft.com/office/powerpoint/2010/main" val="1085290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24</a:t>
            </a:fld>
            <a:endParaRPr lang="en-US"/>
          </a:p>
        </p:txBody>
      </p:sp>
    </p:spTree>
    <p:extLst>
      <p:ext uri="{BB962C8B-B14F-4D97-AF65-F5344CB8AC3E}">
        <p14:creationId xmlns:p14="http://schemas.microsoft.com/office/powerpoint/2010/main" val="1492012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25</a:t>
            </a:fld>
            <a:endParaRPr lang="en-US"/>
          </a:p>
        </p:txBody>
      </p:sp>
    </p:spTree>
    <p:extLst>
      <p:ext uri="{BB962C8B-B14F-4D97-AF65-F5344CB8AC3E}">
        <p14:creationId xmlns:p14="http://schemas.microsoft.com/office/powerpoint/2010/main" val="458470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5</a:t>
            </a:fld>
            <a:endParaRPr lang="en-US"/>
          </a:p>
        </p:txBody>
      </p:sp>
    </p:spTree>
    <p:extLst>
      <p:ext uri="{BB962C8B-B14F-4D97-AF65-F5344CB8AC3E}">
        <p14:creationId xmlns:p14="http://schemas.microsoft.com/office/powerpoint/2010/main" val="3073675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26</a:t>
            </a:fld>
            <a:endParaRPr lang="en-US"/>
          </a:p>
        </p:txBody>
      </p:sp>
    </p:spTree>
    <p:extLst>
      <p:ext uri="{BB962C8B-B14F-4D97-AF65-F5344CB8AC3E}">
        <p14:creationId xmlns:p14="http://schemas.microsoft.com/office/powerpoint/2010/main" val="4283413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27</a:t>
            </a:fld>
            <a:endParaRPr lang="en-US"/>
          </a:p>
        </p:txBody>
      </p:sp>
    </p:spTree>
    <p:extLst>
      <p:ext uri="{BB962C8B-B14F-4D97-AF65-F5344CB8AC3E}">
        <p14:creationId xmlns:p14="http://schemas.microsoft.com/office/powerpoint/2010/main" val="2940910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28</a:t>
            </a:fld>
            <a:endParaRPr lang="en-US"/>
          </a:p>
        </p:txBody>
      </p:sp>
    </p:spTree>
    <p:extLst>
      <p:ext uri="{BB962C8B-B14F-4D97-AF65-F5344CB8AC3E}">
        <p14:creationId xmlns:p14="http://schemas.microsoft.com/office/powerpoint/2010/main" val="2996137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29</a:t>
            </a:fld>
            <a:endParaRPr lang="en-US"/>
          </a:p>
        </p:txBody>
      </p:sp>
    </p:spTree>
    <p:extLst>
      <p:ext uri="{BB962C8B-B14F-4D97-AF65-F5344CB8AC3E}">
        <p14:creationId xmlns:p14="http://schemas.microsoft.com/office/powerpoint/2010/main" val="1526906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employee mindset acts as a force, much like water flowing over rocks in a stream, constantly eroding the mind, negatively affecting production and the outlook on life of those who adopt such an unhealthy mentality. People who have adopted the employee mindset drag others down mentally, along with themselves. They will literally complain all day to family, friends, and co-workers about their job, other co-workers, their boss, their poor pay, lack of vacation time, and more. Yet they are the very same people who jump out of bed the next morning to an alarm clock, ready to do it all over again (every day) for the next 40 years! What is truly fascinating about such people is, while they will complain to who or whatever (even their pet cat) will lend an ear, declaring how much they hate where their life is now, they will be the first to refuse even the suggestion of looking at another, possibly better way that could change their life.</a:t>
            </a:r>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30</a:t>
            </a:fld>
            <a:endParaRPr lang="en-US"/>
          </a:p>
        </p:txBody>
      </p:sp>
    </p:spTree>
    <p:extLst>
      <p:ext uri="{BB962C8B-B14F-4D97-AF65-F5344CB8AC3E}">
        <p14:creationId xmlns:p14="http://schemas.microsoft.com/office/powerpoint/2010/main" val="2604553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u="none" strike="noStrike" kern="1200" dirty="0">
                <a:solidFill>
                  <a:schemeClr val="tx1"/>
                </a:solidFill>
                <a:effectLst/>
                <a:latin typeface="+mn-lt"/>
                <a:ea typeface="+mn-ea"/>
                <a:cs typeface="+mn-cs"/>
              </a:rPr>
              <a:t>The business owner mindset lends itself to a tremendous shift in a person’s outlook and productivity. Think about it: if you are an employee, do you think your production would increase if your mindset was that you were the owner of the business? Would you view the day to day tasks within your workplace differently? Would you organize your day in order to be a lot more productive and efficient with your time? Would you work harder to help the business, your business, to grow and save money? If you went “all in” with such a mindset, when it was time for a promotion within that organization, whom do you think would get it? Those with a business owner mindset are the trailblazers and the pace-setters within the workplace. They inspire themselves and everyone with whom they come into contact to demand more out of themselves and out of life!</a:t>
            </a:r>
          </a:p>
          <a:p>
            <a:pPr fontAlgn="base"/>
            <a:r>
              <a:rPr lang="en-US" sz="1200" b="0" i="0" u="none" strike="noStrike" kern="1200" dirty="0">
                <a:solidFill>
                  <a:schemeClr val="tx1"/>
                </a:solidFill>
                <a:effectLst/>
                <a:latin typeface="+mn-lt"/>
                <a:ea typeface="+mn-ea"/>
                <a:cs typeface="+mn-cs"/>
              </a:rPr>
              <a:t>The major difference between the employee and business owner mindsets lies in each group’s perception of their comfort zone: while the ‘employee’ is very OK with being safe and cozy in their comfort zone, the ‘business owner’ realizes that their comfort zone is keeping them from achieving more in their lives and, in order to have more in the future, they must be willing to do the things now that others are unwilling to do. One of my favorite motivational speakers summarized it like this:</a:t>
            </a:r>
          </a:p>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31</a:t>
            </a:fld>
            <a:endParaRPr lang="en-US"/>
          </a:p>
        </p:txBody>
      </p:sp>
    </p:spTree>
    <p:extLst>
      <p:ext uri="{BB962C8B-B14F-4D97-AF65-F5344CB8AC3E}">
        <p14:creationId xmlns:p14="http://schemas.microsoft.com/office/powerpoint/2010/main" val="4140008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561AF170-4334-4D14-9058-CCB902A5BE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F9914EE-C031-489B-9143-B5AC2B64F704}"/>
              </a:ext>
            </a:extLst>
          </p:cNvPr>
          <p:cNvSpPr>
            <a:spLocks noGrp="1"/>
          </p:cNvSpPr>
          <p:nvPr>
            <p:ph type="body" idx="1"/>
          </p:nvPr>
        </p:nvSpPr>
        <p:spPr/>
        <p:txBody>
          <a:bodyPr/>
          <a:lstStyle/>
          <a:p>
            <a:pPr marL="457200" indent="-457200">
              <a:buFont typeface="Symbol" panose="05050102010706020507" pitchFamily="18" charset="2"/>
              <a:buAutoNum type="arabicPeriod"/>
              <a:defRPr/>
            </a:pPr>
            <a:r>
              <a:rPr lang="en-US" altLang="en-US" u="sng" dirty="0"/>
              <a:t>Empowerment</a:t>
            </a:r>
            <a:r>
              <a:rPr lang="en-US" altLang="en-US" dirty="0"/>
              <a:t>- I choose to bring meaning to my work EVERY day!</a:t>
            </a:r>
          </a:p>
          <a:p>
            <a:pPr marL="457200" indent="-457200">
              <a:buFont typeface="Symbol" panose="05050102010706020507" pitchFamily="18" charset="2"/>
              <a:buAutoNum type="arabicPeriod"/>
              <a:defRPr/>
            </a:pPr>
            <a:endParaRPr lang="en-US" altLang="en-US" dirty="0"/>
          </a:p>
          <a:p>
            <a:pPr marL="457200" indent="-457200">
              <a:buFont typeface="Symbol" panose="05050102010706020507" pitchFamily="18" charset="2"/>
              <a:buAutoNum type="arabicPeriod"/>
              <a:defRPr/>
            </a:pPr>
            <a:r>
              <a:rPr lang="en-US" altLang="en-US" u="sng" dirty="0"/>
              <a:t>Self-improvement</a:t>
            </a:r>
            <a:r>
              <a:rPr lang="en-US" altLang="en-US" dirty="0"/>
              <a:t>- I am committed to continuous learning and to add value EVERY day to my organization.</a:t>
            </a:r>
          </a:p>
          <a:p>
            <a:pPr marL="457200" indent="-457200">
              <a:buFont typeface="Symbol" panose="05050102010706020507" pitchFamily="18" charset="2"/>
              <a:buAutoNum type="arabicPeriod"/>
              <a:defRPr/>
            </a:pPr>
            <a:endParaRPr lang="en-US" altLang="en-US" dirty="0"/>
          </a:p>
          <a:p>
            <a:pPr marL="457200" indent="-457200">
              <a:buFont typeface="Symbol" panose="05050102010706020507" pitchFamily="18" charset="2"/>
              <a:buAutoNum type="arabicPeriod"/>
              <a:defRPr/>
            </a:pPr>
            <a:r>
              <a:rPr lang="en-US" altLang="en-US" u="sng" dirty="0"/>
              <a:t>Change</a:t>
            </a:r>
            <a:r>
              <a:rPr lang="en-US" altLang="en-US" dirty="0"/>
              <a:t>- Change is constant and I will survive based upon how I handle change EVERY day.</a:t>
            </a:r>
          </a:p>
          <a:p>
            <a:pPr marL="457200" indent="-457200">
              <a:buFont typeface="Symbol" panose="05050102010706020507" pitchFamily="18" charset="2"/>
              <a:buAutoNum type="arabicPeriod"/>
              <a:defRPr/>
            </a:pPr>
            <a:endParaRPr lang="en-US" altLang="en-US" dirty="0"/>
          </a:p>
          <a:p>
            <a:pPr marL="457200" indent="-457200">
              <a:buFont typeface="Symbol" panose="05050102010706020507" pitchFamily="18" charset="2"/>
              <a:buAutoNum type="arabicPeriod"/>
              <a:defRPr/>
            </a:pPr>
            <a:r>
              <a:rPr lang="en-US" altLang="en-US" u="sng" dirty="0"/>
              <a:t>Interdependence</a:t>
            </a:r>
            <a:r>
              <a:rPr lang="en-US" altLang="en-US" dirty="0"/>
              <a:t>- Don’t sit back, depend on others and wait to be told what to do.  Take initiative; be proactive.</a:t>
            </a:r>
          </a:p>
          <a:p>
            <a:pPr>
              <a:defRPr/>
            </a:pPr>
            <a:endParaRPr lang="en-US" dirty="0"/>
          </a:p>
        </p:txBody>
      </p:sp>
      <p:sp>
        <p:nvSpPr>
          <p:cNvPr id="31748" name="Slide Number Placeholder 3">
            <a:extLst>
              <a:ext uri="{FF2B5EF4-FFF2-40B4-BE49-F238E27FC236}">
                <a16:creationId xmlns:a16="http://schemas.microsoft.com/office/drawing/2014/main" id="{E217F2C8-FD40-401C-824D-E26EF6748D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DDA0EAD-7683-43AE-A616-2BDA780D7C77}" type="slidenum">
              <a:rPr lang="en-US" altLang="en-US" smtClean="0">
                <a:latin typeface="Calibri" panose="020F0502020204030204" pitchFamily="34" charset="0"/>
              </a:rPr>
              <a:pPr/>
              <a:t>32</a:t>
            </a:fld>
            <a:endParaRPr lang="en-US" altLang="en-US">
              <a:latin typeface="Calibri" panose="020F0502020204030204" pitchFamily="34" charset="0"/>
            </a:endParaRPr>
          </a:p>
        </p:txBody>
      </p:sp>
    </p:spTree>
    <p:extLst>
      <p:ext uri="{BB962C8B-B14F-4D97-AF65-F5344CB8AC3E}">
        <p14:creationId xmlns:p14="http://schemas.microsoft.com/office/powerpoint/2010/main" val="1085351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antidote exemplifies when some people meet adversity.  They stop looking for ways to turn failures into opportunities and negatives into positives. Others – the most successful among us – know that it is not the adversity itself, but what we do with adversity that determines our fates. Some will sit helpless while others gather their wits, capitalize on their strengths and forge ahead. </a:t>
            </a:r>
          </a:p>
        </p:txBody>
      </p:sp>
      <p:sp>
        <p:nvSpPr>
          <p:cNvPr id="4" name="Slide Number Placeholder 3"/>
          <p:cNvSpPr>
            <a:spLocks noGrp="1"/>
          </p:cNvSpPr>
          <p:nvPr>
            <p:ph type="sldNum" sz="quarter" idx="10"/>
          </p:nvPr>
        </p:nvSpPr>
        <p:spPr/>
        <p:txBody>
          <a:bodyPr/>
          <a:lstStyle/>
          <a:p>
            <a:fld id="{B82C39C6-B268-4211-AC8E-729DA8951A89}" type="slidenum">
              <a:rPr lang="en-US" smtClean="0"/>
              <a:t>33</a:t>
            </a:fld>
            <a:endParaRPr lang="en-US"/>
          </a:p>
        </p:txBody>
      </p:sp>
    </p:spTree>
    <p:extLst>
      <p:ext uri="{BB962C8B-B14F-4D97-AF65-F5344CB8AC3E}">
        <p14:creationId xmlns:p14="http://schemas.microsoft.com/office/powerpoint/2010/main" val="2480061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3CDFC57-9287-4786-B59D-2BDE051DD9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93887087-0D9A-4A0C-BFC6-DB14EAC94E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Every successful entrepreneur, great leader, successful woman, career changer is on a continuous journey to master the art of self-leadership. </a:t>
            </a:r>
          </a:p>
          <a:p>
            <a:r>
              <a:rPr lang="en-US" altLang="en-US" dirty="0"/>
              <a:t>Source: http://www.peace.ca/selfleadership.htm</a:t>
            </a:r>
          </a:p>
          <a:p>
            <a:endParaRPr lang="en-US" altLang="en-US" dirty="0"/>
          </a:p>
          <a:p>
            <a:r>
              <a:rPr lang="en-US" altLang="en-US" dirty="0"/>
              <a:t>Focus your energy and contributions in ways that best use your skills, add value and contribute to organizational goals.</a:t>
            </a:r>
          </a:p>
          <a:p>
            <a:endParaRPr lang="en-US" altLang="en-US" dirty="0"/>
          </a:p>
          <a:p>
            <a:endParaRPr lang="en-US" altLang="en-US" dirty="0"/>
          </a:p>
        </p:txBody>
      </p:sp>
      <p:sp>
        <p:nvSpPr>
          <p:cNvPr id="29700" name="Slide Number Placeholder 3">
            <a:extLst>
              <a:ext uri="{FF2B5EF4-FFF2-40B4-BE49-F238E27FC236}">
                <a16:creationId xmlns:a16="http://schemas.microsoft.com/office/drawing/2014/main" id="{6EE6D7E8-515B-4D7D-939E-0030314C4F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94D5C54-6A54-41C5-A273-6019B49A9117}" type="slidenum">
              <a:rPr lang="en-US" altLang="en-US" smtClean="0">
                <a:latin typeface="Calibri" panose="020F0502020204030204" pitchFamily="34" charset="0"/>
              </a:rPr>
              <a:pPr/>
              <a:t>34</a:t>
            </a:fld>
            <a:endParaRPr lang="en-US" altLang="en-US">
              <a:latin typeface="Calibri" panose="020F0502020204030204" pitchFamily="34" charset="0"/>
            </a:endParaRPr>
          </a:p>
        </p:txBody>
      </p:sp>
    </p:spTree>
    <p:extLst>
      <p:ext uri="{BB962C8B-B14F-4D97-AF65-F5344CB8AC3E}">
        <p14:creationId xmlns:p14="http://schemas.microsoft.com/office/powerpoint/2010/main" val="560576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6</a:t>
            </a:fld>
            <a:endParaRPr lang="en-US"/>
          </a:p>
        </p:txBody>
      </p:sp>
    </p:spTree>
    <p:extLst>
      <p:ext uri="{BB962C8B-B14F-4D97-AF65-F5344CB8AC3E}">
        <p14:creationId xmlns:p14="http://schemas.microsoft.com/office/powerpoint/2010/main" val="794030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7</a:t>
            </a:fld>
            <a:endParaRPr lang="en-US"/>
          </a:p>
        </p:txBody>
      </p:sp>
    </p:spTree>
    <p:extLst>
      <p:ext uri="{BB962C8B-B14F-4D97-AF65-F5344CB8AC3E}">
        <p14:creationId xmlns:p14="http://schemas.microsoft.com/office/powerpoint/2010/main" val="1998869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8</a:t>
            </a:fld>
            <a:endParaRPr lang="en-US"/>
          </a:p>
        </p:txBody>
      </p:sp>
    </p:spTree>
    <p:extLst>
      <p:ext uri="{BB962C8B-B14F-4D97-AF65-F5344CB8AC3E}">
        <p14:creationId xmlns:p14="http://schemas.microsoft.com/office/powerpoint/2010/main" val="33889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9</a:t>
            </a:fld>
            <a:endParaRPr lang="en-US"/>
          </a:p>
        </p:txBody>
      </p:sp>
    </p:spTree>
    <p:extLst>
      <p:ext uri="{BB962C8B-B14F-4D97-AF65-F5344CB8AC3E}">
        <p14:creationId xmlns:p14="http://schemas.microsoft.com/office/powerpoint/2010/main" val="1115186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10</a:t>
            </a:fld>
            <a:endParaRPr lang="en-US"/>
          </a:p>
        </p:txBody>
      </p:sp>
    </p:spTree>
    <p:extLst>
      <p:ext uri="{BB962C8B-B14F-4D97-AF65-F5344CB8AC3E}">
        <p14:creationId xmlns:p14="http://schemas.microsoft.com/office/powerpoint/2010/main" val="1566084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11</a:t>
            </a:fld>
            <a:endParaRPr lang="en-US"/>
          </a:p>
        </p:txBody>
      </p:sp>
    </p:spTree>
    <p:extLst>
      <p:ext uri="{BB962C8B-B14F-4D97-AF65-F5344CB8AC3E}">
        <p14:creationId xmlns:p14="http://schemas.microsoft.com/office/powerpoint/2010/main" val="2775176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C39C6-B268-4211-AC8E-729DA8951A89}" type="slidenum">
              <a:rPr lang="en-US" smtClean="0"/>
              <a:t>12</a:t>
            </a:fld>
            <a:endParaRPr lang="en-US"/>
          </a:p>
        </p:txBody>
      </p:sp>
    </p:spTree>
    <p:extLst>
      <p:ext uri="{BB962C8B-B14F-4D97-AF65-F5344CB8AC3E}">
        <p14:creationId xmlns:p14="http://schemas.microsoft.com/office/powerpoint/2010/main" val="3572444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4B2D8-6350-4F55-B6D8-1B6B5EA3C9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3802C1-FC32-4546-BA7C-EEDB9CB1C0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A52DBA-64FA-471E-AAA0-A131A4F2192F}"/>
              </a:ext>
            </a:extLst>
          </p:cNvPr>
          <p:cNvSpPr>
            <a:spLocks noGrp="1"/>
          </p:cNvSpPr>
          <p:nvPr>
            <p:ph type="dt" sz="half" idx="10"/>
          </p:nvPr>
        </p:nvSpPr>
        <p:spPr/>
        <p:txBody>
          <a:bodyPr/>
          <a:lstStyle/>
          <a:p>
            <a:fld id="{50C05156-F486-489E-A124-D20AC77BFBC3}" type="datetimeFigureOut">
              <a:rPr lang="en-US" smtClean="0"/>
              <a:t>10/10/2018</a:t>
            </a:fld>
            <a:endParaRPr lang="en-US"/>
          </a:p>
        </p:txBody>
      </p:sp>
      <p:sp>
        <p:nvSpPr>
          <p:cNvPr id="5" name="Footer Placeholder 4">
            <a:extLst>
              <a:ext uri="{FF2B5EF4-FFF2-40B4-BE49-F238E27FC236}">
                <a16:creationId xmlns:a16="http://schemas.microsoft.com/office/drawing/2014/main" id="{9D30550F-332B-4555-9416-D0EF98DD76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386825-27B8-48AE-A131-1FC24A0D3ED0}"/>
              </a:ext>
            </a:extLst>
          </p:cNvPr>
          <p:cNvSpPr>
            <a:spLocks noGrp="1"/>
          </p:cNvSpPr>
          <p:nvPr>
            <p:ph type="sldNum" sz="quarter" idx="12"/>
          </p:nvPr>
        </p:nvSpPr>
        <p:spPr/>
        <p:txBody>
          <a:bodyPr/>
          <a:lstStyle/>
          <a:p>
            <a:fld id="{C0FF3251-82BD-4700-9A83-7B1FAFFA48C2}" type="slidenum">
              <a:rPr lang="en-US" smtClean="0"/>
              <a:t>‹#›</a:t>
            </a:fld>
            <a:endParaRPr lang="en-US"/>
          </a:p>
        </p:txBody>
      </p:sp>
    </p:spTree>
    <p:extLst>
      <p:ext uri="{BB962C8B-B14F-4D97-AF65-F5344CB8AC3E}">
        <p14:creationId xmlns:p14="http://schemas.microsoft.com/office/powerpoint/2010/main" val="2974646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F942C-F710-499F-9CC5-49420185E2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4BE9FE-2F09-469C-B4E6-7D2F8AD0C6C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2ED8A5-8A91-48A7-8C94-4F0386AE5548}"/>
              </a:ext>
            </a:extLst>
          </p:cNvPr>
          <p:cNvSpPr>
            <a:spLocks noGrp="1"/>
          </p:cNvSpPr>
          <p:nvPr>
            <p:ph type="dt" sz="half" idx="10"/>
          </p:nvPr>
        </p:nvSpPr>
        <p:spPr/>
        <p:txBody>
          <a:bodyPr/>
          <a:lstStyle/>
          <a:p>
            <a:fld id="{50C05156-F486-489E-A124-D20AC77BFBC3}" type="datetimeFigureOut">
              <a:rPr lang="en-US" smtClean="0"/>
              <a:t>10/10/2018</a:t>
            </a:fld>
            <a:endParaRPr lang="en-US"/>
          </a:p>
        </p:txBody>
      </p:sp>
      <p:sp>
        <p:nvSpPr>
          <p:cNvPr id="5" name="Footer Placeholder 4">
            <a:extLst>
              <a:ext uri="{FF2B5EF4-FFF2-40B4-BE49-F238E27FC236}">
                <a16:creationId xmlns:a16="http://schemas.microsoft.com/office/drawing/2014/main" id="{4737EC7F-FB7E-41FC-B210-FFB02EBD74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4F907-DCBE-49A4-A767-B1CED5D3E678}"/>
              </a:ext>
            </a:extLst>
          </p:cNvPr>
          <p:cNvSpPr>
            <a:spLocks noGrp="1"/>
          </p:cNvSpPr>
          <p:nvPr>
            <p:ph type="sldNum" sz="quarter" idx="12"/>
          </p:nvPr>
        </p:nvSpPr>
        <p:spPr/>
        <p:txBody>
          <a:bodyPr/>
          <a:lstStyle/>
          <a:p>
            <a:fld id="{C0FF3251-82BD-4700-9A83-7B1FAFFA48C2}" type="slidenum">
              <a:rPr lang="en-US" smtClean="0"/>
              <a:t>‹#›</a:t>
            </a:fld>
            <a:endParaRPr lang="en-US"/>
          </a:p>
        </p:txBody>
      </p:sp>
      <p:pic>
        <p:nvPicPr>
          <p:cNvPr id="7" name="Picture 6">
            <a:extLst>
              <a:ext uri="{FF2B5EF4-FFF2-40B4-BE49-F238E27FC236}">
                <a16:creationId xmlns:a16="http://schemas.microsoft.com/office/drawing/2014/main" id="{478BDBDD-BB46-451E-8A7B-C5059E9C03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3359712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D2D1C8-5A3F-4480-96B9-35C258A76E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315F9D-F3CC-478B-B6EE-25AB85C60C3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6795D5-C6BF-4DE3-976E-515F8239A623}"/>
              </a:ext>
            </a:extLst>
          </p:cNvPr>
          <p:cNvSpPr>
            <a:spLocks noGrp="1"/>
          </p:cNvSpPr>
          <p:nvPr>
            <p:ph type="dt" sz="half" idx="10"/>
          </p:nvPr>
        </p:nvSpPr>
        <p:spPr/>
        <p:txBody>
          <a:bodyPr/>
          <a:lstStyle/>
          <a:p>
            <a:fld id="{50C05156-F486-489E-A124-D20AC77BFBC3}" type="datetimeFigureOut">
              <a:rPr lang="en-US" smtClean="0"/>
              <a:t>10/10/2018</a:t>
            </a:fld>
            <a:endParaRPr lang="en-US"/>
          </a:p>
        </p:txBody>
      </p:sp>
      <p:sp>
        <p:nvSpPr>
          <p:cNvPr id="5" name="Footer Placeholder 4">
            <a:extLst>
              <a:ext uri="{FF2B5EF4-FFF2-40B4-BE49-F238E27FC236}">
                <a16:creationId xmlns:a16="http://schemas.microsoft.com/office/drawing/2014/main" id="{DD877F83-FC3E-4BD4-923F-2D67CE3FB9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092494-5F81-44DA-B4E6-B9096835C8AF}"/>
              </a:ext>
            </a:extLst>
          </p:cNvPr>
          <p:cNvSpPr>
            <a:spLocks noGrp="1"/>
          </p:cNvSpPr>
          <p:nvPr>
            <p:ph type="sldNum" sz="quarter" idx="12"/>
          </p:nvPr>
        </p:nvSpPr>
        <p:spPr/>
        <p:txBody>
          <a:bodyPr/>
          <a:lstStyle/>
          <a:p>
            <a:fld id="{C0FF3251-82BD-4700-9A83-7B1FAFFA48C2}" type="slidenum">
              <a:rPr lang="en-US" smtClean="0"/>
              <a:t>‹#›</a:t>
            </a:fld>
            <a:endParaRPr lang="en-US"/>
          </a:p>
        </p:txBody>
      </p:sp>
      <p:pic>
        <p:nvPicPr>
          <p:cNvPr id="7" name="Picture 6">
            <a:extLst>
              <a:ext uri="{FF2B5EF4-FFF2-40B4-BE49-F238E27FC236}">
                <a16:creationId xmlns:a16="http://schemas.microsoft.com/office/drawing/2014/main" id="{E7F53387-4E90-4CCB-A825-BBAD7BA27A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3393301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66D0C-C137-4DA8-B7BC-BF31D29A2A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63AD93-9153-42F9-A37C-17E379B32E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635B0F-ACA5-40E5-B27E-9D2838DD736D}"/>
              </a:ext>
            </a:extLst>
          </p:cNvPr>
          <p:cNvSpPr>
            <a:spLocks noGrp="1"/>
          </p:cNvSpPr>
          <p:nvPr>
            <p:ph type="dt" sz="half" idx="10"/>
          </p:nvPr>
        </p:nvSpPr>
        <p:spPr/>
        <p:txBody>
          <a:bodyPr/>
          <a:lstStyle/>
          <a:p>
            <a:fld id="{50C05156-F486-489E-A124-D20AC77BFBC3}" type="datetimeFigureOut">
              <a:rPr lang="en-US" smtClean="0"/>
              <a:t>10/10/2018</a:t>
            </a:fld>
            <a:endParaRPr lang="en-US"/>
          </a:p>
        </p:txBody>
      </p:sp>
      <p:sp>
        <p:nvSpPr>
          <p:cNvPr id="5" name="Footer Placeholder 4">
            <a:extLst>
              <a:ext uri="{FF2B5EF4-FFF2-40B4-BE49-F238E27FC236}">
                <a16:creationId xmlns:a16="http://schemas.microsoft.com/office/drawing/2014/main" id="{C700AB43-D3F1-43D8-B266-72F8980AD2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64A2FC-CEE1-4BF8-AA3C-38680C4F1E00}"/>
              </a:ext>
            </a:extLst>
          </p:cNvPr>
          <p:cNvSpPr>
            <a:spLocks noGrp="1"/>
          </p:cNvSpPr>
          <p:nvPr>
            <p:ph type="sldNum" sz="quarter" idx="12"/>
          </p:nvPr>
        </p:nvSpPr>
        <p:spPr/>
        <p:txBody>
          <a:bodyPr/>
          <a:lstStyle/>
          <a:p>
            <a:fld id="{C0FF3251-82BD-4700-9A83-7B1FAFFA48C2}" type="slidenum">
              <a:rPr lang="en-US" smtClean="0"/>
              <a:t>‹#›</a:t>
            </a:fld>
            <a:endParaRPr lang="en-US"/>
          </a:p>
        </p:txBody>
      </p:sp>
      <p:pic>
        <p:nvPicPr>
          <p:cNvPr id="7" name="Picture 6">
            <a:extLst>
              <a:ext uri="{FF2B5EF4-FFF2-40B4-BE49-F238E27FC236}">
                <a16:creationId xmlns:a16="http://schemas.microsoft.com/office/drawing/2014/main" id="{98C598B5-5854-4E84-9656-56F4590A46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3803546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ADF59-8B9F-4F77-AE51-509A0A00E6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F30599-6894-4981-B2A4-2ADB6E8CFD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B3E1D1C-9453-4944-BF6B-5D14FD098D7B}"/>
              </a:ext>
            </a:extLst>
          </p:cNvPr>
          <p:cNvSpPr>
            <a:spLocks noGrp="1"/>
          </p:cNvSpPr>
          <p:nvPr>
            <p:ph type="dt" sz="half" idx="10"/>
          </p:nvPr>
        </p:nvSpPr>
        <p:spPr/>
        <p:txBody>
          <a:bodyPr/>
          <a:lstStyle/>
          <a:p>
            <a:fld id="{50C05156-F486-489E-A124-D20AC77BFBC3}" type="datetimeFigureOut">
              <a:rPr lang="en-US" smtClean="0"/>
              <a:t>10/10/2018</a:t>
            </a:fld>
            <a:endParaRPr lang="en-US"/>
          </a:p>
        </p:txBody>
      </p:sp>
      <p:sp>
        <p:nvSpPr>
          <p:cNvPr id="5" name="Footer Placeholder 4">
            <a:extLst>
              <a:ext uri="{FF2B5EF4-FFF2-40B4-BE49-F238E27FC236}">
                <a16:creationId xmlns:a16="http://schemas.microsoft.com/office/drawing/2014/main" id="{F4E81205-4DE1-427F-A4D0-66FD3BBCBD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6156B-79C6-4F11-A02A-10B0ECAB093F}"/>
              </a:ext>
            </a:extLst>
          </p:cNvPr>
          <p:cNvSpPr>
            <a:spLocks noGrp="1"/>
          </p:cNvSpPr>
          <p:nvPr>
            <p:ph type="sldNum" sz="quarter" idx="12"/>
          </p:nvPr>
        </p:nvSpPr>
        <p:spPr/>
        <p:txBody>
          <a:bodyPr/>
          <a:lstStyle/>
          <a:p>
            <a:fld id="{C0FF3251-82BD-4700-9A83-7B1FAFFA48C2}" type="slidenum">
              <a:rPr lang="en-US" smtClean="0"/>
              <a:t>‹#›</a:t>
            </a:fld>
            <a:endParaRPr lang="en-US"/>
          </a:p>
        </p:txBody>
      </p:sp>
      <p:pic>
        <p:nvPicPr>
          <p:cNvPr id="7" name="Picture 6">
            <a:extLst>
              <a:ext uri="{FF2B5EF4-FFF2-40B4-BE49-F238E27FC236}">
                <a16:creationId xmlns:a16="http://schemas.microsoft.com/office/drawing/2014/main" id="{F28ABDE0-E698-4185-89FA-2D8B79D8F3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4096356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8D793-BB7D-4EEE-8AA8-0073E54E97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DD4F2B-2C49-480C-8ABB-B60D4EAE9E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E9FF6C-F74E-478A-B1D1-AC434046E2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C92079-324F-410A-AFC7-E0A5C973D378}"/>
              </a:ext>
            </a:extLst>
          </p:cNvPr>
          <p:cNvSpPr>
            <a:spLocks noGrp="1"/>
          </p:cNvSpPr>
          <p:nvPr>
            <p:ph type="dt" sz="half" idx="10"/>
          </p:nvPr>
        </p:nvSpPr>
        <p:spPr/>
        <p:txBody>
          <a:bodyPr/>
          <a:lstStyle/>
          <a:p>
            <a:fld id="{50C05156-F486-489E-A124-D20AC77BFBC3}" type="datetimeFigureOut">
              <a:rPr lang="en-US" smtClean="0"/>
              <a:t>10/10/2018</a:t>
            </a:fld>
            <a:endParaRPr lang="en-US"/>
          </a:p>
        </p:txBody>
      </p:sp>
      <p:sp>
        <p:nvSpPr>
          <p:cNvPr id="6" name="Footer Placeholder 5">
            <a:extLst>
              <a:ext uri="{FF2B5EF4-FFF2-40B4-BE49-F238E27FC236}">
                <a16:creationId xmlns:a16="http://schemas.microsoft.com/office/drawing/2014/main" id="{7B63A171-47B9-4198-B9EA-09D0EA08DE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56D5AF-B8EC-4082-92E1-DF8CD21C6FEE}"/>
              </a:ext>
            </a:extLst>
          </p:cNvPr>
          <p:cNvSpPr>
            <a:spLocks noGrp="1"/>
          </p:cNvSpPr>
          <p:nvPr>
            <p:ph type="sldNum" sz="quarter" idx="12"/>
          </p:nvPr>
        </p:nvSpPr>
        <p:spPr/>
        <p:txBody>
          <a:bodyPr/>
          <a:lstStyle/>
          <a:p>
            <a:fld id="{C0FF3251-82BD-4700-9A83-7B1FAFFA48C2}" type="slidenum">
              <a:rPr lang="en-US" smtClean="0"/>
              <a:t>‹#›</a:t>
            </a:fld>
            <a:endParaRPr lang="en-US"/>
          </a:p>
        </p:txBody>
      </p:sp>
      <p:pic>
        <p:nvPicPr>
          <p:cNvPr id="8" name="Picture 7">
            <a:extLst>
              <a:ext uri="{FF2B5EF4-FFF2-40B4-BE49-F238E27FC236}">
                <a16:creationId xmlns:a16="http://schemas.microsoft.com/office/drawing/2014/main" id="{18F7DC7B-09B1-457D-978F-BBB1B03244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150804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F79C9-C6D0-4998-908E-F36C00F626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E1BC41-3414-4F1D-87D4-F463063F8C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4C5698C-FD61-4A84-B026-83E72864347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30EED0-7296-4CAE-9317-1464034BD4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DD00D9F-B878-4F46-9122-25BEB327B72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56D973-7AEF-4E63-99EB-436BB762F8D7}"/>
              </a:ext>
            </a:extLst>
          </p:cNvPr>
          <p:cNvSpPr>
            <a:spLocks noGrp="1"/>
          </p:cNvSpPr>
          <p:nvPr>
            <p:ph type="dt" sz="half" idx="10"/>
          </p:nvPr>
        </p:nvSpPr>
        <p:spPr/>
        <p:txBody>
          <a:bodyPr/>
          <a:lstStyle/>
          <a:p>
            <a:fld id="{50C05156-F486-489E-A124-D20AC77BFBC3}" type="datetimeFigureOut">
              <a:rPr lang="en-US" smtClean="0"/>
              <a:t>10/10/2018</a:t>
            </a:fld>
            <a:endParaRPr lang="en-US"/>
          </a:p>
        </p:txBody>
      </p:sp>
      <p:sp>
        <p:nvSpPr>
          <p:cNvPr id="8" name="Footer Placeholder 7">
            <a:extLst>
              <a:ext uri="{FF2B5EF4-FFF2-40B4-BE49-F238E27FC236}">
                <a16:creationId xmlns:a16="http://schemas.microsoft.com/office/drawing/2014/main" id="{5ACA50A2-583D-474F-A7CD-91A266C2DA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68F3B6-058D-4875-BFB5-31C97E697A56}"/>
              </a:ext>
            </a:extLst>
          </p:cNvPr>
          <p:cNvSpPr>
            <a:spLocks noGrp="1"/>
          </p:cNvSpPr>
          <p:nvPr>
            <p:ph type="sldNum" sz="quarter" idx="12"/>
          </p:nvPr>
        </p:nvSpPr>
        <p:spPr/>
        <p:txBody>
          <a:bodyPr/>
          <a:lstStyle/>
          <a:p>
            <a:fld id="{C0FF3251-82BD-4700-9A83-7B1FAFFA48C2}" type="slidenum">
              <a:rPr lang="en-US" smtClean="0"/>
              <a:t>‹#›</a:t>
            </a:fld>
            <a:endParaRPr lang="en-US"/>
          </a:p>
        </p:txBody>
      </p:sp>
      <p:pic>
        <p:nvPicPr>
          <p:cNvPr id="10" name="Picture 9">
            <a:extLst>
              <a:ext uri="{FF2B5EF4-FFF2-40B4-BE49-F238E27FC236}">
                <a16:creationId xmlns:a16="http://schemas.microsoft.com/office/drawing/2014/main" id="{9CC18DC2-2DC8-4F4F-9F7D-0D77AB170C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3756409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B62B0-428B-460D-9065-1FCDC1B7AD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F4FA82-135F-437F-BC77-0200BAE00FC0}"/>
              </a:ext>
            </a:extLst>
          </p:cNvPr>
          <p:cNvSpPr>
            <a:spLocks noGrp="1"/>
          </p:cNvSpPr>
          <p:nvPr>
            <p:ph type="dt" sz="half" idx="10"/>
          </p:nvPr>
        </p:nvSpPr>
        <p:spPr/>
        <p:txBody>
          <a:bodyPr/>
          <a:lstStyle/>
          <a:p>
            <a:fld id="{50C05156-F486-489E-A124-D20AC77BFBC3}" type="datetimeFigureOut">
              <a:rPr lang="en-US" smtClean="0"/>
              <a:t>10/10/2018</a:t>
            </a:fld>
            <a:endParaRPr lang="en-US"/>
          </a:p>
        </p:txBody>
      </p:sp>
      <p:sp>
        <p:nvSpPr>
          <p:cNvPr id="4" name="Footer Placeholder 3">
            <a:extLst>
              <a:ext uri="{FF2B5EF4-FFF2-40B4-BE49-F238E27FC236}">
                <a16:creationId xmlns:a16="http://schemas.microsoft.com/office/drawing/2014/main" id="{DAD911B2-DA8D-4452-A15A-56DC21AB35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DF2B94-7135-49B9-9C88-4BBCBB5EF602}"/>
              </a:ext>
            </a:extLst>
          </p:cNvPr>
          <p:cNvSpPr>
            <a:spLocks noGrp="1"/>
          </p:cNvSpPr>
          <p:nvPr>
            <p:ph type="sldNum" sz="quarter" idx="12"/>
          </p:nvPr>
        </p:nvSpPr>
        <p:spPr/>
        <p:txBody>
          <a:bodyPr/>
          <a:lstStyle/>
          <a:p>
            <a:fld id="{C0FF3251-82BD-4700-9A83-7B1FAFFA48C2}" type="slidenum">
              <a:rPr lang="en-US" smtClean="0"/>
              <a:t>‹#›</a:t>
            </a:fld>
            <a:endParaRPr lang="en-US"/>
          </a:p>
        </p:txBody>
      </p:sp>
      <p:pic>
        <p:nvPicPr>
          <p:cNvPr id="6" name="Picture 5">
            <a:extLst>
              <a:ext uri="{FF2B5EF4-FFF2-40B4-BE49-F238E27FC236}">
                <a16:creationId xmlns:a16="http://schemas.microsoft.com/office/drawing/2014/main" id="{35F9164C-42EA-4CEE-B272-851600A164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4084278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B77AE4-394E-4340-B544-3158F7960787}"/>
              </a:ext>
            </a:extLst>
          </p:cNvPr>
          <p:cNvSpPr>
            <a:spLocks noGrp="1"/>
          </p:cNvSpPr>
          <p:nvPr>
            <p:ph type="dt" sz="half" idx="10"/>
          </p:nvPr>
        </p:nvSpPr>
        <p:spPr/>
        <p:txBody>
          <a:bodyPr/>
          <a:lstStyle/>
          <a:p>
            <a:fld id="{50C05156-F486-489E-A124-D20AC77BFBC3}" type="datetimeFigureOut">
              <a:rPr lang="en-US" smtClean="0"/>
              <a:t>10/10/2018</a:t>
            </a:fld>
            <a:endParaRPr lang="en-US"/>
          </a:p>
        </p:txBody>
      </p:sp>
      <p:sp>
        <p:nvSpPr>
          <p:cNvPr id="3" name="Footer Placeholder 2">
            <a:extLst>
              <a:ext uri="{FF2B5EF4-FFF2-40B4-BE49-F238E27FC236}">
                <a16:creationId xmlns:a16="http://schemas.microsoft.com/office/drawing/2014/main" id="{9678205D-EB7C-4362-A08E-A4472E7A95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891516-B3DA-43B0-B62A-F811C7FE0230}"/>
              </a:ext>
            </a:extLst>
          </p:cNvPr>
          <p:cNvSpPr>
            <a:spLocks noGrp="1"/>
          </p:cNvSpPr>
          <p:nvPr>
            <p:ph type="sldNum" sz="quarter" idx="12"/>
          </p:nvPr>
        </p:nvSpPr>
        <p:spPr/>
        <p:txBody>
          <a:bodyPr/>
          <a:lstStyle/>
          <a:p>
            <a:fld id="{C0FF3251-82BD-4700-9A83-7B1FAFFA48C2}" type="slidenum">
              <a:rPr lang="en-US" smtClean="0"/>
              <a:t>‹#›</a:t>
            </a:fld>
            <a:endParaRPr lang="en-US"/>
          </a:p>
        </p:txBody>
      </p:sp>
      <p:pic>
        <p:nvPicPr>
          <p:cNvPr id="5" name="Picture 4">
            <a:extLst>
              <a:ext uri="{FF2B5EF4-FFF2-40B4-BE49-F238E27FC236}">
                <a16:creationId xmlns:a16="http://schemas.microsoft.com/office/drawing/2014/main" id="{6595FEBE-06F5-4745-BA73-EE966DDC9E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3175182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9573E-ED8B-4A64-8074-3C17DFE3DA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29ABD2-2F97-4682-AB8F-DD982E3AB1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DC244F-3396-4CE3-888E-EFA61707CD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E44C0E-9B6A-49BC-8ED5-8433EA236CE4}"/>
              </a:ext>
            </a:extLst>
          </p:cNvPr>
          <p:cNvSpPr>
            <a:spLocks noGrp="1"/>
          </p:cNvSpPr>
          <p:nvPr>
            <p:ph type="dt" sz="half" idx="10"/>
          </p:nvPr>
        </p:nvSpPr>
        <p:spPr/>
        <p:txBody>
          <a:bodyPr/>
          <a:lstStyle/>
          <a:p>
            <a:fld id="{50C05156-F486-489E-A124-D20AC77BFBC3}" type="datetimeFigureOut">
              <a:rPr lang="en-US" smtClean="0"/>
              <a:t>10/10/2018</a:t>
            </a:fld>
            <a:endParaRPr lang="en-US"/>
          </a:p>
        </p:txBody>
      </p:sp>
      <p:sp>
        <p:nvSpPr>
          <p:cNvPr id="6" name="Footer Placeholder 5">
            <a:extLst>
              <a:ext uri="{FF2B5EF4-FFF2-40B4-BE49-F238E27FC236}">
                <a16:creationId xmlns:a16="http://schemas.microsoft.com/office/drawing/2014/main" id="{21A8E4B5-5F97-4867-BEF8-21FEC6A4E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4DFB1F-71E8-4880-8AD3-D5E9F77E9737}"/>
              </a:ext>
            </a:extLst>
          </p:cNvPr>
          <p:cNvSpPr>
            <a:spLocks noGrp="1"/>
          </p:cNvSpPr>
          <p:nvPr>
            <p:ph type="sldNum" sz="quarter" idx="12"/>
          </p:nvPr>
        </p:nvSpPr>
        <p:spPr/>
        <p:txBody>
          <a:bodyPr/>
          <a:lstStyle/>
          <a:p>
            <a:fld id="{C0FF3251-82BD-4700-9A83-7B1FAFFA48C2}" type="slidenum">
              <a:rPr lang="en-US" smtClean="0"/>
              <a:t>‹#›</a:t>
            </a:fld>
            <a:endParaRPr lang="en-US"/>
          </a:p>
        </p:txBody>
      </p:sp>
      <p:pic>
        <p:nvPicPr>
          <p:cNvPr id="8" name="Picture 7">
            <a:extLst>
              <a:ext uri="{FF2B5EF4-FFF2-40B4-BE49-F238E27FC236}">
                <a16:creationId xmlns:a16="http://schemas.microsoft.com/office/drawing/2014/main" id="{5B4BB7CF-14B2-40DB-824E-3F661AB78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361163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BF184-4275-4911-984F-A5EBDAD722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4E6070-BA98-44BE-B2FA-1E5B1CDA03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F461A0-9F6F-4909-80CD-A007DC3DB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72E98C5-B78A-47AB-B5F6-2B3C7B80007E}"/>
              </a:ext>
            </a:extLst>
          </p:cNvPr>
          <p:cNvSpPr>
            <a:spLocks noGrp="1"/>
          </p:cNvSpPr>
          <p:nvPr>
            <p:ph type="dt" sz="half" idx="10"/>
          </p:nvPr>
        </p:nvSpPr>
        <p:spPr/>
        <p:txBody>
          <a:bodyPr/>
          <a:lstStyle/>
          <a:p>
            <a:fld id="{50C05156-F486-489E-A124-D20AC77BFBC3}" type="datetimeFigureOut">
              <a:rPr lang="en-US" smtClean="0"/>
              <a:t>10/10/2018</a:t>
            </a:fld>
            <a:endParaRPr lang="en-US"/>
          </a:p>
        </p:txBody>
      </p:sp>
      <p:sp>
        <p:nvSpPr>
          <p:cNvPr id="6" name="Footer Placeholder 5">
            <a:extLst>
              <a:ext uri="{FF2B5EF4-FFF2-40B4-BE49-F238E27FC236}">
                <a16:creationId xmlns:a16="http://schemas.microsoft.com/office/drawing/2014/main" id="{60EB9F1E-46D3-4BED-8A17-3319F8EF0A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809441-5E75-4CF7-BB7B-263869D06A28}"/>
              </a:ext>
            </a:extLst>
          </p:cNvPr>
          <p:cNvSpPr>
            <a:spLocks noGrp="1"/>
          </p:cNvSpPr>
          <p:nvPr>
            <p:ph type="sldNum" sz="quarter" idx="12"/>
          </p:nvPr>
        </p:nvSpPr>
        <p:spPr/>
        <p:txBody>
          <a:bodyPr/>
          <a:lstStyle/>
          <a:p>
            <a:fld id="{C0FF3251-82BD-4700-9A83-7B1FAFFA48C2}" type="slidenum">
              <a:rPr lang="en-US" smtClean="0"/>
              <a:t>‹#›</a:t>
            </a:fld>
            <a:endParaRPr lang="en-US"/>
          </a:p>
        </p:txBody>
      </p:sp>
      <p:pic>
        <p:nvPicPr>
          <p:cNvPr id="8" name="Picture 7">
            <a:extLst>
              <a:ext uri="{FF2B5EF4-FFF2-40B4-BE49-F238E27FC236}">
                <a16:creationId xmlns:a16="http://schemas.microsoft.com/office/drawing/2014/main" id="{8BDE6017-D29F-4C05-BBC6-5CF1D61064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7718" y="166678"/>
            <a:ext cx="1918446" cy="558675"/>
          </a:xfrm>
          <a:prstGeom prst="rect">
            <a:avLst/>
          </a:prstGeom>
        </p:spPr>
      </p:pic>
    </p:spTree>
    <p:extLst>
      <p:ext uri="{BB962C8B-B14F-4D97-AF65-F5344CB8AC3E}">
        <p14:creationId xmlns:p14="http://schemas.microsoft.com/office/powerpoint/2010/main" val="1948844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80A15C-886B-4417-8379-60960910E4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10DFED-A1DC-4E04-ABD2-7C330DD5DB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F2BE4-A512-4656-9DAB-F7143F19F0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05156-F486-489E-A124-D20AC77BFBC3}" type="datetimeFigureOut">
              <a:rPr lang="en-US" smtClean="0"/>
              <a:t>10/10/2018</a:t>
            </a:fld>
            <a:endParaRPr lang="en-US"/>
          </a:p>
        </p:txBody>
      </p:sp>
      <p:sp>
        <p:nvSpPr>
          <p:cNvPr id="5" name="Footer Placeholder 4">
            <a:extLst>
              <a:ext uri="{FF2B5EF4-FFF2-40B4-BE49-F238E27FC236}">
                <a16:creationId xmlns:a16="http://schemas.microsoft.com/office/drawing/2014/main" id="{13ABDE38-9A0A-4A9F-A78D-A016E1FC32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DDE796-B6A5-404B-9AAE-8403398B0C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FF3251-82BD-4700-9A83-7B1FAFFA48C2}" type="slidenum">
              <a:rPr lang="en-US" smtClean="0"/>
              <a:t>‹#›</a:t>
            </a:fld>
            <a:endParaRPr lang="en-US"/>
          </a:p>
        </p:txBody>
      </p:sp>
    </p:spTree>
    <p:extLst>
      <p:ext uri="{BB962C8B-B14F-4D97-AF65-F5344CB8AC3E}">
        <p14:creationId xmlns:p14="http://schemas.microsoft.com/office/powerpoint/2010/main" val="251570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n6MRsGwyMuQ" TargetMode="Externa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pi86Nr9Mdm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eiconsortium.org/pdf/Bharwaney_BarOn_MacKinlay_EQ_and_Bottom_Line.pdf" TargetMode="External"/><Relationship Id="rId2" Type="http://schemas.openxmlformats.org/officeDocument/2006/relationships/hyperlink" Target="https://www.realsimple.com/beauty-fashion/clothing/shopping-guide/right-clothes-your-body-type" TargetMode="External"/><Relationship Id="rId1" Type="http://schemas.openxmlformats.org/officeDocument/2006/relationships/slideLayout" Target="../slideLayouts/slideLayout2.xml"/><Relationship Id="rId4" Type="http://schemas.openxmlformats.org/officeDocument/2006/relationships/hyperlink" Target="https://www.mindtools.com/pages/article/ei-quiz.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F8578-1C44-4B7C-81BD-3EB3502A7891}"/>
              </a:ext>
            </a:extLst>
          </p:cNvPr>
          <p:cNvSpPr>
            <a:spLocks noGrp="1"/>
          </p:cNvSpPr>
          <p:nvPr>
            <p:ph type="title"/>
          </p:nvPr>
        </p:nvSpPr>
        <p:spPr>
          <a:xfrm>
            <a:off x="831850" y="2013266"/>
            <a:ext cx="10515600" cy="2852737"/>
          </a:xfrm>
        </p:spPr>
        <p:txBody>
          <a:bodyPr>
            <a:noAutofit/>
          </a:bodyPr>
          <a:lstStyle/>
          <a:p>
            <a:pPr algn="ctr"/>
            <a:r>
              <a:rPr lang="en-US" dirty="0"/>
              <a:t>Cultivate a Champion Mindset</a:t>
            </a:r>
          </a:p>
        </p:txBody>
      </p:sp>
      <p:sp>
        <p:nvSpPr>
          <p:cNvPr id="3" name="Text Placeholder 2">
            <a:extLst>
              <a:ext uri="{FF2B5EF4-FFF2-40B4-BE49-F238E27FC236}">
                <a16:creationId xmlns:a16="http://schemas.microsoft.com/office/drawing/2014/main" id="{BA5ACD3C-67D0-4782-9977-0AEBC0EDF771}"/>
              </a:ext>
            </a:extLst>
          </p:cNvPr>
          <p:cNvSpPr>
            <a:spLocks noGrp="1"/>
          </p:cNvSpPr>
          <p:nvPr>
            <p:ph type="body" idx="1"/>
          </p:nvPr>
        </p:nvSpPr>
        <p:spPr>
          <a:xfrm>
            <a:off x="831850" y="4844734"/>
            <a:ext cx="10515600" cy="1500187"/>
          </a:xfrm>
        </p:spPr>
        <p:txBody>
          <a:bodyPr>
            <a:normAutofit/>
          </a:bodyPr>
          <a:lstStyle/>
          <a:p>
            <a:pPr algn="ctr"/>
            <a:r>
              <a:rPr lang="en-US" sz="3200" dirty="0"/>
              <a:t>Professionalism </a:t>
            </a:r>
            <a:r>
              <a:rPr lang="en-US" sz="3200"/>
              <a:t>and Emotional </a:t>
            </a:r>
            <a:r>
              <a:rPr lang="en-US" sz="3200" dirty="0"/>
              <a:t>Intelligence</a:t>
            </a:r>
          </a:p>
        </p:txBody>
      </p:sp>
      <p:pic>
        <p:nvPicPr>
          <p:cNvPr id="5" name="Picture 4">
            <a:extLst>
              <a:ext uri="{FF2B5EF4-FFF2-40B4-BE49-F238E27FC236}">
                <a16:creationId xmlns:a16="http://schemas.microsoft.com/office/drawing/2014/main" id="{461EBBD0-DFBD-499E-8FFF-9EEA402940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8585" y="815611"/>
            <a:ext cx="7584689" cy="2208754"/>
          </a:xfrm>
          <a:prstGeom prst="rect">
            <a:avLst/>
          </a:prstGeom>
        </p:spPr>
      </p:pic>
      <p:pic>
        <p:nvPicPr>
          <p:cNvPr id="6" name="Picture 5">
            <a:extLst>
              <a:ext uri="{FF2B5EF4-FFF2-40B4-BE49-F238E27FC236}">
                <a16:creationId xmlns:a16="http://schemas.microsoft.com/office/drawing/2014/main" id="{1377366A-B3A2-4A21-9176-67BC77E9D8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317" y="513079"/>
            <a:ext cx="1778531" cy="670262"/>
          </a:xfrm>
          <a:prstGeom prst="rect">
            <a:avLst/>
          </a:prstGeom>
        </p:spPr>
      </p:pic>
      <p:sp>
        <p:nvSpPr>
          <p:cNvPr id="4" name="TextBox 3"/>
          <p:cNvSpPr txBox="1"/>
          <p:nvPr/>
        </p:nvSpPr>
        <p:spPr>
          <a:xfrm>
            <a:off x="2590800" y="3024365"/>
            <a:ext cx="6651812" cy="769441"/>
          </a:xfrm>
          <a:prstGeom prst="rect">
            <a:avLst/>
          </a:prstGeom>
          <a:noFill/>
        </p:spPr>
        <p:txBody>
          <a:bodyPr wrap="square" rtlCol="0">
            <a:spAutoFit/>
          </a:bodyPr>
          <a:lstStyle/>
          <a:p>
            <a:pPr algn="ctr"/>
            <a:r>
              <a:rPr lang="en-US" sz="4400" dirty="0">
                <a:solidFill>
                  <a:srgbClr val="2F6690"/>
                </a:solidFill>
                <a:latin typeface="+mj-lt"/>
              </a:rPr>
              <a:t>Module 8</a:t>
            </a:r>
          </a:p>
        </p:txBody>
      </p:sp>
    </p:spTree>
    <p:extLst>
      <p:ext uri="{BB962C8B-B14F-4D97-AF65-F5344CB8AC3E}">
        <p14:creationId xmlns:p14="http://schemas.microsoft.com/office/powerpoint/2010/main" val="1291453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5" y="450166"/>
            <a:ext cx="9059594"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326437-2552-4DD8-B988-C4FF3F0D9AC4}"/>
              </a:ext>
            </a:extLst>
          </p:cNvPr>
          <p:cNvSpPr>
            <a:spLocks noGrp="1"/>
          </p:cNvSpPr>
          <p:nvPr>
            <p:ph type="title"/>
          </p:nvPr>
        </p:nvSpPr>
        <p:spPr>
          <a:xfrm>
            <a:off x="689315" y="336990"/>
            <a:ext cx="10515600" cy="1325563"/>
          </a:xfrm>
        </p:spPr>
        <p:txBody>
          <a:bodyPr/>
          <a:lstStyle/>
          <a:p>
            <a:r>
              <a:rPr lang="en-US" dirty="0">
                <a:solidFill>
                  <a:schemeClr val="bg1"/>
                </a:solidFill>
              </a:rPr>
              <a:t>Be Organized and Dependable</a:t>
            </a:r>
          </a:p>
        </p:txBody>
      </p:sp>
      <p:sp>
        <p:nvSpPr>
          <p:cNvPr id="3" name="Content Placeholder 2">
            <a:extLst>
              <a:ext uri="{FF2B5EF4-FFF2-40B4-BE49-F238E27FC236}">
                <a16:creationId xmlns:a16="http://schemas.microsoft.com/office/drawing/2014/main" id="{8035B97C-56D3-44CC-BF20-0874C2C183D5}"/>
              </a:ext>
            </a:extLst>
          </p:cNvPr>
          <p:cNvSpPr>
            <a:spLocks noGrp="1"/>
          </p:cNvSpPr>
          <p:nvPr>
            <p:ph idx="1"/>
          </p:nvPr>
        </p:nvSpPr>
        <p:spPr>
          <a:xfrm>
            <a:off x="689315" y="1479672"/>
            <a:ext cx="11099409" cy="4696043"/>
          </a:xfrm>
        </p:spPr>
        <p:txBody>
          <a:bodyPr>
            <a:normAutofit lnSpcReduction="10000"/>
          </a:bodyPr>
          <a:lstStyle/>
          <a:p>
            <a:r>
              <a:rPr lang="en-US" sz="2400" dirty="0"/>
              <a:t>Organization is the core principle of professionalism and cannot be stressed enough.</a:t>
            </a:r>
          </a:p>
          <a:p>
            <a:endParaRPr lang="en-US" sz="2400" dirty="0"/>
          </a:p>
          <a:p>
            <a:r>
              <a:rPr lang="en-US" sz="2400" dirty="0"/>
              <a:t>Learn how to prioritize so work gets done on time and demonstrates you are a professional who takes work seriously.</a:t>
            </a:r>
          </a:p>
          <a:p>
            <a:endParaRPr lang="en-US" sz="2400" dirty="0"/>
          </a:p>
          <a:p>
            <a:r>
              <a:rPr lang="en-US" sz="2400" dirty="0"/>
              <a:t>Complete projects and tasks on time and at a consistently high level. Put forth your best effort no matter what you do, even if personally you consider the undertaking small and insignificant. Make sure your word is true and that you don't promise something you can't fulfill.</a:t>
            </a:r>
          </a:p>
          <a:p>
            <a:endParaRPr lang="en-US" sz="2400" dirty="0"/>
          </a:p>
          <a:p>
            <a:r>
              <a:rPr lang="en-US" sz="2400" dirty="0"/>
              <a:t>Organized employees are more productive, make better impressions on their supervisors, and receive more promotions than their disorganized counterparts.</a:t>
            </a:r>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4696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6891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5" y="409244"/>
            <a:ext cx="9059594"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326437-2552-4DD8-B988-C4FF3F0D9AC4}"/>
              </a:ext>
            </a:extLst>
          </p:cNvPr>
          <p:cNvSpPr>
            <a:spLocks noGrp="1"/>
          </p:cNvSpPr>
          <p:nvPr>
            <p:ph type="title"/>
          </p:nvPr>
        </p:nvSpPr>
        <p:spPr>
          <a:xfrm>
            <a:off x="689315" y="336990"/>
            <a:ext cx="10515600" cy="1325563"/>
          </a:xfrm>
        </p:spPr>
        <p:txBody>
          <a:bodyPr/>
          <a:lstStyle/>
          <a:p>
            <a:r>
              <a:rPr lang="en-US" dirty="0">
                <a:solidFill>
                  <a:schemeClr val="bg1"/>
                </a:solidFill>
              </a:rPr>
              <a:t>Communicate Effectively</a:t>
            </a:r>
          </a:p>
        </p:txBody>
      </p:sp>
      <p:sp>
        <p:nvSpPr>
          <p:cNvPr id="3" name="Content Placeholder 2">
            <a:extLst>
              <a:ext uri="{FF2B5EF4-FFF2-40B4-BE49-F238E27FC236}">
                <a16:creationId xmlns:a16="http://schemas.microsoft.com/office/drawing/2014/main" id="{8035B97C-56D3-44CC-BF20-0874C2C183D5}"/>
              </a:ext>
            </a:extLst>
          </p:cNvPr>
          <p:cNvSpPr>
            <a:spLocks noGrp="1"/>
          </p:cNvSpPr>
          <p:nvPr>
            <p:ph idx="1"/>
          </p:nvPr>
        </p:nvSpPr>
        <p:spPr>
          <a:xfrm>
            <a:off x="689315" y="1479672"/>
            <a:ext cx="11099409" cy="4696043"/>
          </a:xfrm>
        </p:spPr>
        <p:txBody>
          <a:bodyPr>
            <a:normAutofit lnSpcReduction="10000"/>
          </a:bodyPr>
          <a:lstStyle/>
          <a:p>
            <a:r>
              <a:rPr lang="en-US" sz="2400" dirty="0"/>
              <a:t>Exude professionalism by speaking clearly no matter who you are speaking with. </a:t>
            </a:r>
          </a:p>
          <a:p>
            <a:endParaRPr lang="en-US" sz="2400" dirty="0"/>
          </a:p>
          <a:p>
            <a:r>
              <a:rPr lang="en-US" sz="2400" dirty="0"/>
              <a:t>Remember that communication is a two-way street, so allow the other person or persons to reciprocate, and always listen. Don't think about what you're going to say next, or let their words go in one ear and out the other. </a:t>
            </a:r>
          </a:p>
          <a:p>
            <a:endParaRPr lang="en-US" sz="2400" dirty="0"/>
          </a:p>
          <a:p>
            <a:r>
              <a:rPr lang="en-US" sz="2400" dirty="0"/>
              <a:t>Your written communications should similarly reflect professionalism. Avoid excessive use of acronyms and jargon, avoid emoticons and get to the point without being too blunt. </a:t>
            </a:r>
          </a:p>
          <a:p>
            <a:endParaRPr lang="en-US" sz="2400" dirty="0"/>
          </a:p>
          <a:p>
            <a:r>
              <a:rPr lang="en-US" sz="2400" dirty="0"/>
              <a:t>Read over everything you write to make sure the message is clear and the tone won't be misread as being harsh or unfriendly.</a:t>
            </a:r>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4696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AD7AACB-5607-4539-8CFC-5B6908355876}"/>
              </a:ext>
            </a:extLst>
          </p:cNvPr>
          <p:cNvSpPr txBox="1"/>
          <p:nvPr/>
        </p:nvSpPr>
        <p:spPr>
          <a:xfrm>
            <a:off x="576775" y="6358597"/>
            <a:ext cx="9425354" cy="369332"/>
          </a:xfrm>
          <a:prstGeom prst="rect">
            <a:avLst/>
          </a:prstGeom>
          <a:noFill/>
        </p:spPr>
        <p:txBody>
          <a:bodyPr wrap="square" rtlCol="0">
            <a:spAutoFit/>
          </a:bodyPr>
          <a:lstStyle/>
          <a:p>
            <a:r>
              <a:rPr lang="en-US" dirty="0"/>
              <a:t>You’ll learn more about Communication strategies in an upcoming module.</a:t>
            </a:r>
          </a:p>
        </p:txBody>
      </p:sp>
    </p:spTree>
    <p:extLst>
      <p:ext uri="{BB962C8B-B14F-4D97-AF65-F5344CB8AC3E}">
        <p14:creationId xmlns:p14="http://schemas.microsoft.com/office/powerpoint/2010/main" val="526718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5" y="450166"/>
            <a:ext cx="9059594"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326437-2552-4DD8-B988-C4FF3F0D9AC4}"/>
              </a:ext>
            </a:extLst>
          </p:cNvPr>
          <p:cNvSpPr>
            <a:spLocks noGrp="1"/>
          </p:cNvSpPr>
          <p:nvPr>
            <p:ph type="title"/>
          </p:nvPr>
        </p:nvSpPr>
        <p:spPr>
          <a:xfrm>
            <a:off x="689315" y="336990"/>
            <a:ext cx="10515600" cy="1325563"/>
          </a:xfrm>
        </p:spPr>
        <p:txBody>
          <a:bodyPr/>
          <a:lstStyle/>
          <a:p>
            <a:r>
              <a:rPr lang="en-US" dirty="0">
                <a:solidFill>
                  <a:schemeClr val="bg1"/>
                </a:solidFill>
              </a:rPr>
              <a:t>Be Open to Criticism</a:t>
            </a:r>
          </a:p>
        </p:txBody>
      </p:sp>
      <p:sp>
        <p:nvSpPr>
          <p:cNvPr id="3" name="Content Placeholder 2">
            <a:extLst>
              <a:ext uri="{FF2B5EF4-FFF2-40B4-BE49-F238E27FC236}">
                <a16:creationId xmlns:a16="http://schemas.microsoft.com/office/drawing/2014/main" id="{8035B97C-56D3-44CC-BF20-0874C2C183D5}"/>
              </a:ext>
            </a:extLst>
          </p:cNvPr>
          <p:cNvSpPr>
            <a:spLocks noGrp="1"/>
          </p:cNvSpPr>
          <p:nvPr>
            <p:ph idx="1"/>
          </p:nvPr>
        </p:nvSpPr>
        <p:spPr>
          <a:xfrm>
            <a:off x="689315" y="1479672"/>
            <a:ext cx="11099409" cy="4696043"/>
          </a:xfrm>
        </p:spPr>
        <p:txBody>
          <a:bodyPr>
            <a:normAutofit/>
          </a:bodyPr>
          <a:lstStyle/>
          <a:p>
            <a:r>
              <a:rPr lang="en-US" sz="2400" dirty="0"/>
              <a:t>Closing yourself off to criticism or responding poorly to it tells others you are not professional enough to acknowledge imperfections. Be open to criticism. That is applicable for managers and employees alike. </a:t>
            </a:r>
          </a:p>
          <a:p>
            <a:endParaRPr lang="en-US" sz="2400" dirty="0"/>
          </a:p>
          <a:p>
            <a:r>
              <a:rPr lang="en-US" sz="2400" dirty="0"/>
              <a:t>Although managers are often thought of as doling out criticism, the best and most professional ones accept criticism from their employees.</a:t>
            </a:r>
          </a:p>
          <a:p>
            <a:endParaRPr lang="en-US" sz="2400" dirty="0"/>
          </a:p>
          <a:p>
            <a:r>
              <a:rPr lang="en-US" sz="2400" dirty="0"/>
              <a:t> If you disagree with the criticism, acknowledge it, but don't immediately rebuke it or say something you might regret. Take a day or two and think it over. You might find there's some truth in what was said.</a:t>
            </a:r>
            <a:endParaRPr lang="en-US" sz="2000" dirty="0"/>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4696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CB7325E-5E17-45D8-9F69-EF990D0E62CF}"/>
              </a:ext>
            </a:extLst>
          </p:cNvPr>
          <p:cNvSpPr txBox="1"/>
          <p:nvPr/>
        </p:nvSpPr>
        <p:spPr>
          <a:xfrm>
            <a:off x="140677" y="6407834"/>
            <a:ext cx="8848578" cy="276999"/>
          </a:xfrm>
          <a:prstGeom prst="rect">
            <a:avLst/>
          </a:prstGeom>
          <a:noFill/>
        </p:spPr>
        <p:txBody>
          <a:bodyPr wrap="square" rtlCol="0">
            <a:spAutoFit/>
          </a:bodyPr>
          <a:lstStyle/>
          <a:p>
            <a:r>
              <a:rPr lang="en-US" sz="1200" dirty="0"/>
              <a:t>Source: https://careertrend.com/13360976/how-to-demonstrate-professionalism</a:t>
            </a:r>
          </a:p>
        </p:txBody>
      </p:sp>
    </p:spTree>
    <p:extLst>
      <p:ext uri="{BB962C8B-B14F-4D97-AF65-F5344CB8AC3E}">
        <p14:creationId xmlns:p14="http://schemas.microsoft.com/office/powerpoint/2010/main" val="1517397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5" y="515704"/>
            <a:ext cx="9418320"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326437-2552-4DD8-B988-C4FF3F0D9AC4}"/>
              </a:ext>
            </a:extLst>
          </p:cNvPr>
          <p:cNvSpPr>
            <a:spLocks noGrp="1"/>
          </p:cNvSpPr>
          <p:nvPr>
            <p:ph type="title"/>
          </p:nvPr>
        </p:nvSpPr>
        <p:spPr>
          <a:xfrm>
            <a:off x="576775" y="317156"/>
            <a:ext cx="10515600" cy="1325563"/>
          </a:xfrm>
        </p:spPr>
        <p:txBody>
          <a:bodyPr/>
          <a:lstStyle/>
          <a:p>
            <a:r>
              <a:rPr lang="en-US" dirty="0">
                <a:solidFill>
                  <a:schemeClr val="bg1"/>
                </a:solidFill>
              </a:rPr>
              <a:t>Show That You are Dedicated To Your Job</a:t>
            </a:r>
          </a:p>
        </p:txBody>
      </p:sp>
      <p:sp>
        <p:nvSpPr>
          <p:cNvPr id="3" name="Content Placeholder 2">
            <a:extLst>
              <a:ext uri="{FF2B5EF4-FFF2-40B4-BE49-F238E27FC236}">
                <a16:creationId xmlns:a16="http://schemas.microsoft.com/office/drawing/2014/main" id="{8035B97C-56D3-44CC-BF20-0874C2C183D5}"/>
              </a:ext>
            </a:extLst>
          </p:cNvPr>
          <p:cNvSpPr>
            <a:spLocks noGrp="1"/>
          </p:cNvSpPr>
          <p:nvPr>
            <p:ph idx="1"/>
          </p:nvPr>
        </p:nvSpPr>
        <p:spPr>
          <a:xfrm>
            <a:off x="689315" y="1616500"/>
            <a:ext cx="11099409" cy="4696043"/>
          </a:xfrm>
        </p:spPr>
        <p:txBody>
          <a:bodyPr>
            <a:normAutofit fontScale="92500" lnSpcReduction="20000"/>
          </a:bodyPr>
          <a:lstStyle/>
          <a:p>
            <a:r>
              <a:rPr lang="en-US" sz="2000" dirty="0"/>
              <a:t>Demonstrate to others that you have a strong work ethic.</a:t>
            </a:r>
          </a:p>
          <a:p>
            <a:endParaRPr lang="en-US" sz="2000" dirty="0"/>
          </a:p>
          <a:p>
            <a:r>
              <a:rPr lang="en-US" sz="2000" dirty="0"/>
              <a:t>Deliver strong results – credibly. </a:t>
            </a:r>
          </a:p>
          <a:p>
            <a:endParaRPr lang="en-US" sz="2000" dirty="0"/>
          </a:p>
          <a:p>
            <a:r>
              <a:rPr lang="en-US" sz="2000" dirty="0"/>
              <a:t>Go the extra mile now and then by picking up that assignment everyone else is avoiding and by helping your coworkers or managers out when needed.</a:t>
            </a:r>
          </a:p>
          <a:p>
            <a:endParaRPr lang="en-US" sz="2000" dirty="0"/>
          </a:p>
          <a:p>
            <a:r>
              <a:rPr lang="en-US" sz="2000" dirty="0"/>
              <a:t>Demonstrate that you are someone who is open, honest and transparent. When you make a mistake, own up to it.</a:t>
            </a:r>
          </a:p>
          <a:p>
            <a:endParaRPr lang="en-US" sz="1600" dirty="0"/>
          </a:p>
          <a:p>
            <a:r>
              <a:rPr lang="en-US" sz="2000" dirty="0"/>
              <a:t>Establish expertise at your job. Become known as the “go to person.”</a:t>
            </a:r>
          </a:p>
          <a:p>
            <a:endParaRPr lang="en-US" sz="2000" dirty="0"/>
          </a:p>
          <a:p>
            <a:r>
              <a:rPr lang="en-US" sz="2000" dirty="0"/>
              <a:t>Be generous at work and be a collaborator. </a:t>
            </a:r>
          </a:p>
          <a:p>
            <a:endParaRPr lang="en-US" sz="2000" dirty="0"/>
          </a:p>
          <a:p>
            <a:r>
              <a:rPr lang="en-US" sz="2000" dirty="0"/>
              <a:t>Be clear, be consistent, and be creative with a capacity to learn.</a:t>
            </a:r>
          </a:p>
          <a:p>
            <a:endParaRPr lang="en-US" sz="2000" dirty="0"/>
          </a:p>
          <a:p>
            <a:endParaRPr lang="en-US" sz="2000" dirty="0"/>
          </a:p>
        </p:txBody>
      </p:sp>
      <p:sp>
        <p:nvSpPr>
          <p:cNvPr id="4" name="Rectangle 3">
            <a:extLst>
              <a:ext uri="{FF2B5EF4-FFF2-40B4-BE49-F238E27FC236}">
                <a16:creationId xmlns:a16="http://schemas.microsoft.com/office/drawing/2014/main" id="{17914A73-2CD3-4C3D-9840-6E723B21D039}"/>
              </a:ext>
            </a:extLst>
          </p:cNvPr>
          <p:cNvSpPr/>
          <p:nvPr/>
        </p:nvSpPr>
        <p:spPr>
          <a:xfrm>
            <a:off x="576775" y="1616499"/>
            <a:ext cx="11211949" cy="4696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3621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E451E0-021F-45B0-9723-C49D3F5252EC}"/>
              </a:ext>
            </a:extLst>
          </p:cNvPr>
          <p:cNvSpPr>
            <a:spLocks noGrp="1"/>
          </p:cNvSpPr>
          <p:nvPr>
            <p:ph type="title"/>
          </p:nvPr>
        </p:nvSpPr>
        <p:spPr>
          <a:xfrm>
            <a:off x="683456" y="2587821"/>
            <a:ext cx="10515600" cy="1325563"/>
          </a:xfrm>
        </p:spPr>
        <p:txBody>
          <a:bodyPr/>
          <a:lstStyle/>
          <a:p>
            <a:pPr algn="ctr"/>
            <a:r>
              <a:rPr lang="en-US" dirty="0">
                <a:solidFill>
                  <a:srgbClr val="2F6690"/>
                </a:solidFill>
              </a:rPr>
              <a:t>Emotional Intelligence at Work</a:t>
            </a:r>
          </a:p>
        </p:txBody>
      </p:sp>
    </p:spTree>
    <p:extLst>
      <p:ext uri="{BB962C8B-B14F-4D97-AF65-F5344CB8AC3E}">
        <p14:creationId xmlns:p14="http://schemas.microsoft.com/office/powerpoint/2010/main" val="656912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5" y="450166"/>
            <a:ext cx="9059594"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326437-2552-4DD8-B988-C4FF3F0D9AC4}"/>
              </a:ext>
            </a:extLst>
          </p:cNvPr>
          <p:cNvSpPr>
            <a:spLocks noGrp="1"/>
          </p:cNvSpPr>
          <p:nvPr>
            <p:ph type="title"/>
          </p:nvPr>
        </p:nvSpPr>
        <p:spPr>
          <a:xfrm>
            <a:off x="689315" y="336990"/>
            <a:ext cx="10515600" cy="1325563"/>
          </a:xfrm>
        </p:spPr>
        <p:txBody>
          <a:bodyPr/>
          <a:lstStyle/>
          <a:p>
            <a:r>
              <a:rPr lang="en-US" dirty="0">
                <a:solidFill>
                  <a:schemeClr val="bg1"/>
                </a:solidFill>
              </a:rPr>
              <a:t>Emotional Intelligence Defined</a:t>
            </a:r>
          </a:p>
        </p:txBody>
      </p:sp>
      <p:sp>
        <p:nvSpPr>
          <p:cNvPr id="3" name="Content Placeholder 2">
            <a:extLst>
              <a:ext uri="{FF2B5EF4-FFF2-40B4-BE49-F238E27FC236}">
                <a16:creationId xmlns:a16="http://schemas.microsoft.com/office/drawing/2014/main" id="{8035B97C-56D3-44CC-BF20-0874C2C183D5}"/>
              </a:ext>
            </a:extLst>
          </p:cNvPr>
          <p:cNvSpPr>
            <a:spLocks noGrp="1"/>
          </p:cNvSpPr>
          <p:nvPr>
            <p:ph idx="1"/>
          </p:nvPr>
        </p:nvSpPr>
        <p:spPr>
          <a:xfrm>
            <a:off x="689315" y="1479673"/>
            <a:ext cx="11099409" cy="4696043"/>
          </a:xfrm>
        </p:spPr>
        <p:txBody>
          <a:bodyPr>
            <a:normAutofit/>
          </a:bodyPr>
          <a:lstStyle/>
          <a:p>
            <a:pPr>
              <a:buFont typeface="Wingdings" panose="05000000000000000000" pitchFamily="2" charset="2"/>
              <a:buChar char="Ø"/>
            </a:pPr>
            <a:r>
              <a:rPr lang="en-US" dirty="0"/>
              <a:t>Emotional Intelligence is the ability to identify and manage your own emotions and the emotions of others. </a:t>
            </a:r>
          </a:p>
          <a:p>
            <a:pPr>
              <a:buFont typeface="Wingdings" panose="05000000000000000000" pitchFamily="2" charset="2"/>
              <a:buChar char="Ø"/>
            </a:pPr>
            <a:endParaRPr lang="en-US" dirty="0"/>
          </a:p>
          <a:p>
            <a:pPr>
              <a:buFont typeface="Wingdings" panose="05000000000000000000" pitchFamily="2" charset="2"/>
              <a:buChar char="Ø"/>
            </a:pPr>
            <a:r>
              <a:rPr lang="en-US" dirty="0"/>
              <a:t>It is generally said to include these skills: emotional awareness; the ability to harness emotions and apply them to tasks like thinking and problem solving; and the ability to manage emotions, which includes regulating your own emotions and cheering up or calming down other people.</a:t>
            </a:r>
          </a:p>
          <a:p>
            <a:pPr marL="0" indent="0">
              <a:buNone/>
            </a:pPr>
            <a:endParaRPr lang="en-US" dirty="0"/>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4696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1864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5" y="450166"/>
            <a:ext cx="9059594"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326437-2552-4DD8-B988-C4FF3F0D9AC4}"/>
              </a:ext>
            </a:extLst>
          </p:cNvPr>
          <p:cNvSpPr>
            <a:spLocks noGrp="1"/>
          </p:cNvSpPr>
          <p:nvPr>
            <p:ph type="title"/>
          </p:nvPr>
        </p:nvSpPr>
        <p:spPr>
          <a:xfrm>
            <a:off x="689315" y="336990"/>
            <a:ext cx="10515600" cy="1325563"/>
          </a:xfrm>
        </p:spPr>
        <p:txBody>
          <a:bodyPr/>
          <a:lstStyle/>
          <a:p>
            <a:r>
              <a:rPr lang="en-US" dirty="0">
                <a:solidFill>
                  <a:schemeClr val="bg1"/>
                </a:solidFill>
              </a:rPr>
              <a:t>Emotional Intelligence Defined</a:t>
            </a:r>
          </a:p>
        </p:txBody>
      </p:sp>
      <p:sp>
        <p:nvSpPr>
          <p:cNvPr id="3" name="Content Placeholder 2">
            <a:extLst>
              <a:ext uri="{FF2B5EF4-FFF2-40B4-BE49-F238E27FC236}">
                <a16:creationId xmlns:a16="http://schemas.microsoft.com/office/drawing/2014/main" id="{8035B97C-56D3-44CC-BF20-0874C2C183D5}"/>
              </a:ext>
            </a:extLst>
          </p:cNvPr>
          <p:cNvSpPr>
            <a:spLocks noGrp="1"/>
          </p:cNvSpPr>
          <p:nvPr>
            <p:ph idx="1"/>
          </p:nvPr>
        </p:nvSpPr>
        <p:spPr>
          <a:xfrm>
            <a:off x="689315" y="1479673"/>
            <a:ext cx="11099409" cy="5041337"/>
          </a:xfrm>
        </p:spPr>
        <p:txBody>
          <a:bodyPr>
            <a:normAutofit fontScale="92500" lnSpcReduction="10000"/>
          </a:bodyPr>
          <a:lstStyle/>
          <a:p>
            <a:pPr>
              <a:buNone/>
            </a:pPr>
            <a:r>
              <a:rPr lang="en-US" altLang="en-US" b="1" dirty="0">
                <a:solidFill>
                  <a:srgbClr val="565682"/>
                </a:solidFill>
              </a:rPr>
              <a:t>“an array of non-cognitive capabilities, competencies and skills that influence one’s ability to succeed in coping with environmental demands and pressures”</a:t>
            </a:r>
          </a:p>
          <a:p>
            <a:pPr algn="r">
              <a:buNone/>
            </a:pPr>
            <a:r>
              <a:rPr lang="en-US" altLang="en-US" b="1" dirty="0">
                <a:solidFill>
                  <a:srgbClr val="565682"/>
                </a:solidFill>
              </a:rPr>
              <a:t>— Reuven </a:t>
            </a:r>
            <a:r>
              <a:rPr lang="en-US" altLang="en-US" b="1" dirty="0" err="1">
                <a:solidFill>
                  <a:srgbClr val="565682"/>
                </a:solidFill>
              </a:rPr>
              <a:t>BarOn</a:t>
            </a:r>
            <a:endParaRPr lang="en-US" altLang="en-US" b="1" dirty="0">
              <a:solidFill>
                <a:srgbClr val="565682"/>
              </a:solidFill>
            </a:endParaRPr>
          </a:p>
          <a:p>
            <a:pPr>
              <a:buNone/>
            </a:pPr>
            <a:r>
              <a:rPr lang="en-US" altLang="en-US" b="1" dirty="0">
                <a:solidFill>
                  <a:srgbClr val="565682"/>
                </a:solidFill>
              </a:rPr>
              <a:t>“the ability to perceive emotions, to access and generate emotions so as to assist thought, to understand emotions and emotional meanings, and to reflectively regulate emotions in ways that promote emotional and intellectual growth” 						</a:t>
            </a:r>
          </a:p>
          <a:p>
            <a:pPr>
              <a:buNone/>
            </a:pPr>
            <a:r>
              <a:rPr lang="en-US" altLang="en-US" b="1" dirty="0">
                <a:solidFill>
                  <a:srgbClr val="565682"/>
                </a:solidFill>
              </a:rPr>
              <a:t>									            — Salovey &amp; Mayer</a:t>
            </a:r>
          </a:p>
          <a:p>
            <a:pPr>
              <a:buNone/>
            </a:pPr>
            <a:r>
              <a:rPr lang="en-US" altLang="en-US" b="1" dirty="0">
                <a:solidFill>
                  <a:srgbClr val="565682"/>
                </a:solidFill>
              </a:rPr>
              <a:t>“</a:t>
            </a:r>
            <a:r>
              <a:rPr lang="en-US" altLang="en-US" b="1" dirty="0">
                <a:solidFill>
                  <a:srgbClr val="565682"/>
                </a:solidFill>
                <a:cs typeface="Times New Roman" panose="02020603050405020304" pitchFamily="18" charset="0"/>
              </a:rPr>
              <a:t>the capacity for recognizing our own feelings and those of others, for motivating ourselves, and for managing emotions well in ourselves and in our relationships</a:t>
            </a:r>
            <a:r>
              <a:rPr lang="en-US" altLang="en-US" b="1" dirty="0">
                <a:solidFill>
                  <a:srgbClr val="565682"/>
                </a:solidFill>
              </a:rPr>
              <a:t>”</a:t>
            </a:r>
          </a:p>
          <a:p>
            <a:pPr algn="r">
              <a:buNone/>
            </a:pPr>
            <a:r>
              <a:rPr lang="en-US" altLang="en-US" b="1" dirty="0">
                <a:solidFill>
                  <a:srgbClr val="565682"/>
                </a:solidFill>
              </a:rPr>
              <a:t>— Daniel Goleman</a:t>
            </a:r>
          </a:p>
          <a:p>
            <a:pPr marL="0" indent="0">
              <a:buNone/>
            </a:pPr>
            <a:endParaRPr lang="en-US" dirty="0"/>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53035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5695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E26DC9-E1D8-4C33-AFE3-80C2D29D0ED4}"/>
              </a:ext>
            </a:extLst>
          </p:cNvPr>
          <p:cNvPicPr>
            <a:picLocks noChangeAspect="1"/>
          </p:cNvPicPr>
          <p:nvPr/>
        </p:nvPicPr>
        <p:blipFill>
          <a:blip r:embed="rId2"/>
          <a:stretch>
            <a:fillRect/>
          </a:stretch>
        </p:blipFill>
        <p:spPr>
          <a:xfrm>
            <a:off x="1478815" y="172329"/>
            <a:ext cx="8115351" cy="6685671"/>
          </a:xfrm>
          <a:prstGeom prst="rect">
            <a:avLst/>
          </a:prstGeom>
        </p:spPr>
      </p:pic>
    </p:spTree>
    <p:extLst>
      <p:ext uri="{BB962C8B-B14F-4D97-AF65-F5344CB8AC3E}">
        <p14:creationId xmlns:p14="http://schemas.microsoft.com/office/powerpoint/2010/main" val="3358711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B8B873-62F8-4BC7-B3A6-B7E4C998F7CF}"/>
              </a:ext>
            </a:extLst>
          </p:cNvPr>
          <p:cNvPicPr>
            <a:picLocks noChangeAspect="1"/>
          </p:cNvPicPr>
          <p:nvPr/>
        </p:nvPicPr>
        <p:blipFill rotWithShape="1">
          <a:blip r:embed="rId3"/>
          <a:srcRect l="24577" t="32813" r="26154" b="14444"/>
          <a:stretch/>
        </p:blipFill>
        <p:spPr>
          <a:xfrm>
            <a:off x="712486" y="590289"/>
            <a:ext cx="9043355" cy="5442957"/>
          </a:xfrm>
          <a:prstGeom prst="rect">
            <a:avLst/>
          </a:prstGeom>
        </p:spPr>
      </p:pic>
    </p:spTree>
    <p:extLst>
      <p:ext uri="{BB962C8B-B14F-4D97-AF65-F5344CB8AC3E}">
        <p14:creationId xmlns:p14="http://schemas.microsoft.com/office/powerpoint/2010/main" val="3507008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CFAD5F4-4729-43BA-9874-FE5BC7CCB6B8}"/>
              </a:ext>
            </a:extLst>
          </p:cNvPr>
          <p:cNvSpPr>
            <a:spLocks noGrp="1" noChangeArrowheads="1"/>
          </p:cNvSpPr>
          <p:nvPr>
            <p:ph type="title"/>
          </p:nvPr>
        </p:nvSpPr>
        <p:spPr/>
        <p:txBody>
          <a:bodyPr>
            <a:normAutofit/>
          </a:bodyPr>
          <a:lstStyle/>
          <a:p>
            <a:pPr eaLnBrk="1" hangingPunct="1"/>
            <a:r>
              <a:rPr lang="en-US" altLang="en-US" sz="5400" dirty="0">
                <a:solidFill>
                  <a:srgbClr val="2F6690"/>
                </a:solidFill>
                <a:latin typeface="+mn-lt"/>
              </a:rPr>
              <a:t>The Foundation</a:t>
            </a:r>
          </a:p>
        </p:txBody>
      </p:sp>
      <p:sp>
        <p:nvSpPr>
          <p:cNvPr id="71683" name="Text Box 3">
            <a:extLst>
              <a:ext uri="{FF2B5EF4-FFF2-40B4-BE49-F238E27FC236}">
                <a16:creationId xmlns:a16="http://schemas.microsoft.com/office/drawing/2014/main" id="{E6C5D230-568A-4684-BCDB-31B0586EFC36}"/>
              </a:ext>
            </a:extLst>
          </p:cNvPr>
          <p:cNvSpPr txBox="1">
            <a:spLocks noChangeArrowheads="1"/>
          </p:cNvSpPr>
          <p:nvPr/>
        </p:nvSpPr>
        <p:spPr bwMode="auto">
          <a:xfrm>
            <a:off x="1809750" y="4318001"/>
            <a:ext cx="1905000" cy="1414463"/>
          </a:xfrm>
          <a:prstGeom prst="rect">
            <a:avLst/>
          </a:prstGeom>
          <a:noFill/>
          <a:ln w="12700">
            <a:noFill/>
            <a:miter lim="800000"/>
            <a:headEnd type="none" w="sm" len="sm"/>
            <a:tailEnd type="none" w="sm" len="sm"/>
          </a:ln>
          <a:effectLst/>
        </p:spPr>
        <p:txBody>
          <a:bodyPr>
            <a:spAutoFit/>
          </a:bodyPr>
          <a:lstStyle/>
          <a:p>
            <a:pPr marL="171450" indent="-171450" eaLnBrk="0" hangingPunct="0">
              <a:spcBef>
                <a:spcPct val="50000"/>
              </a:spcBef>
              <a:defRPr/>
            </a:pPr>
            <a:r>
              <a:rPr lang="en-US" b="1">
                <a:solidFill>
                  <a:srgbClr val="003366"/>
                </a:solidFill>
                <a:effectLst>
                  <a:outerShdw blurRad="38100" dist="38100" dir="2700000" algn="tl">
                    <a:srgbClr val="C0C0C0"/>
                  </a:outerShdw>
                </a:effectLst>
                <a:latin typeface="Arial" charset="0"/>
              </a:rPr>
              <a:t>Self Awareness</a:t>
            </a:r>
          </a:p>
          <a:p>
            <a:pPr marL="171450" indent="-171450" eaLnBrk="0" hangingPunct="0">
              <a:lnSpc>
                <a:spcPct val="90000"/>
              </a:lnSpc>
              <a:spcBef>
                <a:spcPct val="30000"/>
              </a:spcBef>
              <a:buClr>
                <a:schemeClr val="hlink"/>
              </a:buClr>
              <a:buSzPct val="80000"/>
              <a:buFont typeface="Wingdings" pitchFamily="2" charset="2"/>
              <a:buChar char="n"/>
              <a:defRPr/>
            </a:pPr>
            <a:r>
              <a:rPr lang="en-US" sz="1200" b="1">
                <a:solidFill>
                  <a:srgbClr val="05915C"/>
                </a:solidFill>
                <a:latin typeface="Arial" charset="0"/>
              </a:rPr>
              <a:t>Emotional            Self-Awareness</a:t>
            </a:r>
          </a:p>
          <a:p>
            <a:pPr marL="171450" indent="-171450" eaLnBrk="0" hangingPunct="0">
              <a:lnSpc>
                <a:spcPct val="90000"/>
              </a:lnSpc>
              <a:spcBef>
                <a:spcPct val="30000"/>
              </a:spcBef>
              <a:buClr>
                <a:schemeClr val="hlink"/>
              </a:buClr>
              <a:buSzPct val="80000"/>
              <a:buFont typeface="Wingdings" pitchFamily="2" charset="2"/>
              <a:buChar char="n"/>
              <a:defRPr/>
            </a:pPr>
            <a:r>
              <a:rPr lang="en-US" sz="1200" b="1">
                <a:solidFill>
                  <a:srgbClr val="05915C"/>
                </a:solidFill>
                <a:latin typeface="Arial" charset="0"/>
              </a:rPr>
              <a:t>Self-Regard</a:t>
            </a:r>
          </a:p>
          <a:p>
            <a:pPr marL="171450" indent="-171450" eaLnBrk="0" hangingPunct="0">
              <a:lnSpc>
                <a:spcPct val="90000"/>
              </a:lnSpc>
              <a:spcBef>
                <a:spcPct val="30000"/>
              </a:spcBef>
              <a:buClr>
                <a:schemeClr val="hlink"/>
              </a:buClr>
              <a:buSzPct val="80000"/>
              <a:buFont typeface="Wingdings" pitchFamily="2" charset="2"/>
              <a:buChar char="n"/>
              <a:defRPr/>
            </a:pPr>
            <a:r>
              <a:rPr lang="en-US" sz="1200" b="1">
                <a:solidFill>
                  <a:srgbClr val="05915C"/>
                </a:solidFill>
                <a:latin typeface="Arial" charset="0"/>
              </a:rPr>
              <a:t>Reality Testing</a:t>
            </a:r>
          </a:p>
          <a:p>
            <a:pPr marL="171450" indent="-171450" eaLnBrk="0" hangingPunct="0">
              <a:lnSpc>
                <a:spcPct val="90000"/>
              </a:lnSpc>
              <a:spcBef>
                <a:spcPct val="30000"/>
              </a:spcBef>
              <a:buClr>
                <a:schemeClr val="hlink"/>
              </a:buClr>
              <a:buSzPct val="80000"/>
              <a:buFont typeface="Wingdings" pitchFamily="2" charset="2"/>
              <a:buChar char="n"/>
              <a:defRPr/>
            </a:pPr>
            <a:endParaRPr lang="en-US" sz="1200" b="1">
              <a:solidFill>
                <a:srgbClr val="05915C"/>
              </a:solidFill>
              <a:latin typeface="Arial" charset="0"/>
            </a:endParaRPr>
          </a:p>
        </p:txBody>
      </p:sp>
      <p:sp>
        <p:nvSpPr>
          <p:cNvPr id="71684" name="Text Box 4">
            <a:extLst>
              <a:ext uri="{FF2B5EF4-FFF2-40B4-BE49-F238E27FC236}">
                <a16:creationId xmlns:a16="http://schemas.microsoft.com/office/drawing/2014/main" id="{C4C22902-AAFA-4FAF-81E8-9F818657A0BC}"/>
              </a:ext>
            </a:extLst>
          </p:cNvPr>
          <p:cNvSpPr txBox="1">
            <a:spLocks noChangeArrowheads="1"/>
          </p:cNvSpPr>
          <p:nvPr/>
        </p:nvSpPr>
        <p:spPr bwMode="auto">
          <a:xfrm>
            <a:off x="3609976" y="3584575"/>
            <a:ext cx="1990725" cy="1690688"/>
          </a:xfrm>
          <a:prstGeom prst="rect">
            <a:avLst/>
          </a:prstGeom>
          <a:noFill/>
          <a:ln w="12700">
            <a:noFill/>
            <a:miter lim="800000"/>
            <a:headEnd type="none" w="sm" len="sm"/>
            <a:tailEnd type="none" w="sm" len="sm"/>
          </a:ln>
          <a:effectLst/>
        </p:spPr>
        <p:txBody>
          <a:bodyPr>
            <a:spAutoFit/>
          </a:bodyPr>
          <a:lstStyle/>
          <a:p>
            <a:pPr marL="171450" indent="-171450" eaLnBrk="0" hangingPunct="0">
              <a:spcBef>
                <a:spcPct val="50000"/>
              </a:spcBef>
              <a:defRPr/>
            </a:pPr>
            <a:r>
              <a:rPr lang="en-US" b="1">
                <a:solidFill>
                  <a:srgbClr val="003366"/>
                </a:solidFill>
                <a:effectLst>
                  <a:outerShdw blurRad="38100" dist="38100" dir="2700000" algn="tl">
                    <a:srgbClr val="C0C0C0"/>
                  </a:outerShdw>
                </a:effectLst>
                <a:latin typeface="Arial" charset="0"/>
              </a:rPr>
              <a:t>Coping Skills</a:t>
            </a:r>
          </a:p>
          <a:p>
            <a:pPr marL="171450" indent="-171450" eaLnBrk="0" hangingPunct="0">
              <a:lnSpc>
                <a:spcPct val="90000"/>
              </a:lnSpc>
              <a:spcBef>
                <a:spcPct val="30000"/>
              </a:spcBef>
              <a:buClr>
                <a:schemeClr val="hlink"/>
              </a:buClr>
              <a:buSzPct val="80000"/>
              <a:buFont typeface="Wingdings" pitchFamily="2" charset="2"/>
              <a:buChar char="n"/>
              <a:defRPr/>
            </a:pPr>
            <a:r>
              <a:rPr lang="en-US" sz="1200" b="1">
                <a:solidFill>
                  <a:srgbClr val="05915C"/>
                </a:solidFill>
                <a:latin typeface="Arial" charset="0"/>
              </a:rPr>
              <a:t>Impulse Control</a:t>
            </a:r>
          </a:p>
          <a:p>
            <a:pPr marL="171450" indent="-171450" eaLnBrk="0" hangingPunct="0">
              <a:lnSpc>
                <a:spcPct val="90000"/>
              </a:lnSpc>
              <a:spcBef>
                <a:spcPct val="30000"/>
              </a:spcBef>
              <a:buClr>
                <a:schemeClr val="hlink"/>
              </a:buClr>
              <a:buSzPct val="80000"/>
              <a:buFont typeface="Wingdings" pitchFamily="2" charset="2"/>
              <a:buChar char="n"/>
              <a:defRPr/>
            </a:pPr>
            <a:r>
              <a:rPr lang="en-US" sz="1200" b="1">
                <a:solidFill>
                  <a:srgbClr val="05915C"/>
                </a:solidFill>
                <a:latin typeface="Arial" charset="0"/>
              </a:rPr>
              <a:t>Stress Tolerance</a:t>
            </a:r>
          </a:p>
          <a:p>
            <a:pPr marL="171450" indent="-171450" eaLnBrk="0" hangingPunct="0">
              <a:lnSpc>
                <a:spcPct val="90000"/>
              </a:lnSpc>
              <a:spcBef>
                <a:spcPct val="30000"/>
              </a:spcBef>
              <a:buClr>
                <a:schemeClr val="hlink"/>
              </a:buClr>
              <a:buSzPct val="80000"/>
              <a:buFont typeface="Wingdings" pitchFamily="2" charset="2"/>
              <a:buChar char="n"/>
              <a:defRPr/>
            </a:pPr>
            <a:r>
              <a:rPr lang="en-US" sz="1200" b="1">
                <a:solidFill>
                  <a:srgbClr val="05915C"/>
                </a:solidFill>
                <a:latin typeface="Arial" charset="0"/>
              </a:rPr>
              <a:t>Problem Solving</a:t>
            </a:r>
          </a:p>
          <a:p>
            <a:pPr marL="171450" indent="-171450" eaLnBrk="0" hangingPunct="0">
              <a:lnSpc>
                <a:spcPct val="90000"/>
              </a:lnSpc>
              <a:spcBef>
                <a:spcPct val="30000"/>
              </a:spcBef>
              <a:buClr>
                <a:schemeClr val="hlink"/>
              </a:buClr>
              <a:buSzPct val="80000"/>
              <a:buFont typeface="Wingdings" pitchFamily="2" charset="2"/>
              <a:buChar char="n"/>
              <a:defRPr/>
            </a:pPr>
            <a:r>
              <a:rPr lang="en-US" sz="1200" b="1">
                <a:solidFill>
                  <a:srgbClr val="05915C"/>
                </a:solidFill>
                <a:latin typeface="Arial" charset="0"/>
              </a:rPr>
              <a:t>Flexibility </a:t>
            </a:r>
          </a:p>
          <a:p>
            <a:pPr marL="171450" indent="-171450" eaLnBrk="0" hangingPunct="0">
              <a:lnSpc>
                <a:spcPct val="90000"/>
              </a:lnSpc>
              <a:spcBef>
                <a:spcPct val="30000"/>
              </a:spcBef>
              <a:buClr>
                <a:schemeClr val="hlink"/>
              </a:buClr>
              <a:buSzPct val="80000"/>
              <a:buFont typeface="Wingdings" pitchFamily="2" charset="2"/>
              <a:buChar char="n"/>
              <a:defRPr/>
            </a:pPr>
            <a:r>
              <a:rPr lang="en-US" sz="1200" b="1">
                <a:solidFill>
                  <a:srgbClr val="05915C"/>
                </a:solidFill>
                <a:latin typeface="Arial" charset="0"/>
              </a:rPr>
              <a:t>Optimism</a:t>
            </a:r>
          </a:p>
          <a:p>
            <a:pPr marL="171450" indent="-171450" eaLnBrk="0" hangingPunct="0">
              <a:lnSpc>
                <a:spcPct val="90000"/>
              </a:lnSpc>
              <a:spcBef>
                <a:spcPct val="30000"/>
              </a:spcBef>
              <a:buClr>
                <a:schemeClr val="hlink"/>
              </a:buClr>
              <a:buSzPct val="80000"/>
              <a:buFont typeface="Wingdings" pitchFamily="2" charset="2"/>
              <a:buChar char="n"/>
              <a:defRPr/>
            </a:pPr>
            <a:endParaRPr lang="en-US" sz="1200" b="1">
              <a:solidFill>
                <a:srgbClr val="05915C"/>
              </a:solidFill>
              <a:latin typeface="Arial" charset="0"/>
            </a:endParaRPr>
          </a:p>
        </p:txBody>
      </p:sp>
      <p:sp>
        <p:nvSpPr>
          <p:cNvPr id="71685" name="Text Box 5">
            <a:extLst>
              <a:ext uri="{FF2B5EF4-FFF2-40B4-BE49-F238E27FC236}">
                <a16:creationId xmlns:a16="http://schemas.microsoft.com/office/drawing/2014/main" id="{86543D45-CBD7-46C8-8A15-734047C3C46F}"/>
              </a:ext>
            </a:extLst>
          </p:cNvPr>
          <p:cNvSpPr txBox="1">
            <a:spLocks noChangeArrowheads="1"/>
          </p:cNvSpPr>
          <p:nvPr/>
        </p:nvSpPr>
        <p:spPr bwMode="auto">
          <a:xfrm>
            <a:off x="7019926" y="2089150"/>
            <a:ext cx="1685925" cy="1524000"/>
          </a:xfrm>
          <a:prstGeom prst="rect">
            <a:avLst/>
          </a:prstGeom>
          <a:noFill/>
          <a:ln w="12700">
            <a:noFill/>
            <a:miter lim="800000"/>
            <a:headEnd type="none" w="sm" len="sm"/>
            <a:tailEnd type="none" w="sm" len="sm"/>
          </a:ln>
          <a:effectLst/>
        </p:spPr>
        <p:txBody>
          <a:bodyPr>
            <a:spAutoFit/>
          </a:bodyPr>
          <a:lstStyle/>
          <a:p>
            <a:pPr eaLnBrk="0" hangingPunct="0">
              <a:spcBef>
                <a:spcPct val="50000"/>
              </a:spcBef>
              <a:tabLst>
                <a:tab pos="171450" algn="l"/>
              </a:tabLst>
              <a:defRPr/>
            </a:pPr>
            <a:r>
              <a:rPr lang="en-US" b="1" dirty="0">
                <a:solidFill>
                  <a:srgbClr val="003366"/>
                </a:solidFill>
                <a:effectLst>
                  <a:outerShdw blurRad="38100" dist="38100" dir="2700000" algn="tl">
                    <a:srgbClr val="C0C0C0"/>
                  </a:outerShdw>
                </a:effectLst>
                <a:latin typeface="Arial" charset="0"/>
              </a:rPr>
              <a:t>Effective Relationships</a:t>
            </a:r>
          </a:p>
          <a:p>
            <a:pPr eaLnBrk="0" hangingPunct="0">
              <a:lnSpc>
                <a:spcPct val="90000"/>
              </a:lnSpc>
              <a:spcBef>
                <a:spcPct val="30000"/>
              </a:spcBef>
              <a:buClr>
                <a:schemeClr val="hlink"/>
              </a:buClr>
              <a:buSzPct val="80000"/>
              <a:buFont typeface="Wingdings" pitchFamily="2" charset="2"/>
              <a:buChar char="n"/>
              <a:tabLst>
                <a:tab pos="171450" algn="l"/>
              </a:tabLst>
              <a:defRPr/>
            </a:pPr>
            <a:r>
              <a:rPr lang="en-US" sz="1200" b="1" dirty="0">
                <a:solidFill>
                  <a:srgbClr val="336699"/>
                </a:solidFill>
                <a:latin typeface="Arial" charset="0"/>
              </a:rPr>
              <a:t>	</a:t>
            </a:r>
            <a:r>
              <a:rPr lang="en-US" sz="1200" b="1" dirty="0">
                <a:solidFill>
                  <a:srgbClr val="05915C"/>
                </a:solidFill>
                <a:latin typeface="Arial" charset="0"/>
              </a:rPr>
              <a:t>Interpersonal</a:t>
            </a:r>
          </a:p>
          <a:p>
            <a:pPr eaLnBrk="0" hangingPunct="0">
              <a:lnSpc>
                <a:spcPct val="90000"/>
              </a:lnSpc>
              <a:spcBef>
                <a:spcPct val="30000"/>
              </a:spcBef>
              <a:buClr>
                <a:schemeClr val="hlink"/>
              </a:buClr>
              <a:buSzPct val="80000"/>
              <a:tabLst>
                <a:tab pos="171450" algn="l"/>
              </a:tabLst>
              <a:defRPr/>
            </a:pPr>
            <a:r>
              <a:rPr lang="en-US" sz="1200" b="1" dirty="0">
                <a:solidFill>
                  <a:srgbClr val="05915C"/>
                </a:solidFill>
                <a:latin typeface="Arial" charset="0"/>
              </a:rPr>
              <a:t>    Relationships</a:t>
            </a:r>
          </a:p>
          <a:p>
            <a:pPr eaLnBrk="0" hangingPunct="0">
              <a:lnSpc>
                <a:spcPct val="90000"/>
              </a:lnSpc>
              <a:spcBef>
                <a:spcPct val="30000"/>
              </a:spcBef>
              <a:buClr>
                <a:schemeClr val="hlink"/>
              </a:buClr>
              <a:buSzPct val="80000"/>
              <a:buFont typeface="Wingdings" pitchFamily="2" charset="2"/>
              <a:buChar char="n"/>
              <a:tabLst>
                <a:tab pos="171450" algn="l"/>
              </a:tabLst>
              <a:defRPr/>
            </a:pPr>
            <a:r>
              <a:rPr lang="en-US" sz="1200" b="1" dirty="0">
                <a:solidFill>
                  <a:srgbClr val="05915C"/>
                </a:solidFill>
                <a:latin typeface="Arial" charset="0"/>
              </a:rPr>
              <a:t> Independence</a:t>
            </a:r>
          </a:p>
          <a:p>
            <a:pPr eaLnBrk="0" hangingPunct="0">
              <a:lnSpc>
                <a:spcPct val="90000"/>
              </a:lnSpc>
              <a:spcBef>
                <a:spcPct val="30000"/>
              </a:spcBef>
              <a:buClr>
                <a:schemeClr val="hlink"/>
              </a:buClr>
              <a:buSzPct val="80000"/>
              <a:tabLst>
                <a:tab pos="171450" algn="l"/>
              </a:tabLst>
              <a:defRPr/>
            </a:pPr>
            <a:endParaRPr lang="en-US" sz="1200" b="1" dirty="0">
              <a:solidFill>
                <a:srgbClr val="05915C"/>
              </a:solidFill>
              <a:latin typeface="Arial" charset="0"/>
            </a:endParaRPr>
          </a:p>
        </p:txBody>
      </p:sp>
      <p:sp>
        <p:nvSpPr>
          <p:cNvPr id="71686" name="Text Box 6">
            <a:extLst>
              <a:ext uri="{FF2B5EF4-FFF2-40B4-BE49-F238E27FC236}">
                <a16:creationId xmlns:a16="http://schemas.microsoft.com/office/drawing/2014/main" id="{2E7C60C0-04BD-4ED9-831C-87A922C0FFE1}"/>
              </a:ext>
            </a:extLst>
          </p:cNvPr>
          <p:cNvSpPr txBox="1">
            <a:spLocks noChangeArrowheads="1"/>
          </p:cNvSpPr>
          <p:nvPr/>
        </p:nvSpPr>
        <p:spPr bwMode="auto">
          <a:xfrm>
            <a:off x="5375276" y="2852739"/>
            <a:ext cx="2016125" cy="1303337"/>
          </a:xfrm>
          <a:prstGeom prst="rect">
            <a:avLst/>
          </a:prstGeom>
          <a:noFill/>
          <a:ln w="12700">
            <a:noFill/>
            <a:miter lim="800000"/>
            <a:headEnd type="none" w="sm" len="sm"/>
            <a:tailEnd type="none" w="sm" len="sm"/>
          </a:ln>
          <a:effectLst/>
        </p:spPr>
        <p:txBody>
          <a:bodyPr>
            <a:spAutoFit/>
          </a:bodyPr>
          <a:lstStyle/>
          <a:p>
            <a:pPr eaLnBrk="0" hangingPunct="0">
              <a:spcBef>
                <a:spcPct val="50000"/>
              </a:spcBef>
              <a:tabLst>
                <a:tab pos="171450" algn="l"/>
              </a:tabLst>
              <a:defRPr/>
            </a:pPr>
            <a:r>
              <a:rPr lang="en-US" b="1" dirty="0">
                <a:solidFill>
                  <a:srgbClr val="003366"/>
                </a:solidFill>
                <a:effectLst>
                  <a:outerShdw blurRad="38100" dist="38100" dir="2700000" algn="tl">
                    <a:srgbClr val="C0C0C0"/>
                  </a:outerShdw>
                </a:effectLst>
                <a:latin typeface="Arial" charset="0"/>
              </a:rPr>
              <a:t>Interpersonal Skills</a:t>
            </a:r>
          </a:p>
          <a:p>
            <a:pPr eaLnBrk="0" hangingPunct="0">
              <a:lnSpc>
                <a:spcPct val="90000"/>
              </a:lnSpc>
              <a:spcBef>
                <a:spcPct val="30000"/>
              </a:spcBef>
              <a:buClr>
                <a:schemeClr val="hlink"/>
              </a:buClr>
              <a:buSzPct val="80000"/>
              <a:buFont typeface="Wingdings" pitchFamily="2" charset="2"/>
              <a:buChar char="n"/>
              <a:tabLst>
                <a:tab pos="171450" algn="l"/>
              </a:tabLst>
              <a:defRPr/>
            </a:pPr>
            <a:r>
              <a:rPr lang="en-US" sz="1200" b="1" dirty="0">
                <a:solidFill>
                  <a:srgbClr val="336699"/>
                </a:solidFill>
                <a:effectLst>
                  <a:outerShdw blurRad="38100" dist="38100" dir="2700000" algn="tl">
                    <a:srgbClr val="C0C0C0"/>
                  </a:outerShdw>
                </a:effectLst>
                <a:latin typeface="Arial" charset="0"/>
              </a:rPr>
              <a:t>	</a:t>
            </a:r>
            <a:r>
              <a:rPr lang="en-US" sz="1200" b="1" dirty="0">
                <a:solidFill>
                  <a:srgbClr val="05915C"/>
                </a:solidFill>
                <a:latin typeface="Arial" charset="0"/>
              </a:rPr>
              <a:t>Empathy</a:t>
            </a:r>
          </a:p>
          <a:p>
            <a:pPr eaLnBrk="0" hangingPunct="0">
              <a:lnSpc>
                <a:spcPct val="90000"/>
              </a:lnSpc>
              <a:spcBef>
                <a:spcPct val="30000"/>
              </a:spcBef>
              <a:buClr>
                <a:schemeClr val="hlink"/>
              </a:buClr>
              <a:buSzPct val="80000"/>
              <a:buFont typeface="Wingdings" pitchFamily="2" charset="2"/>
              <a:buChar char="n"/>
              <a:tabLst>
                <a:tab pos="171450" algn="l"/>
              </a:tabLst>
              <a:defRPr/>
            </a:pPr>
            <a:r>
              <a:rPr lang="en-US" sz="1200" b="1" dirty="0">
                <a:solidFill>
                  <a:srgbClr val="05915C"/>
                </a:solidFill>
                <a:latin typeface="Arial" charset="0"/>
              </a:rPr>
              <a:t>	Social Responsibility</a:t>
            </a:r>
          </a:p>
          <a:p>
            <a:pPr eaLnBrk="0" hangingPunct="0">
              <a:lnSpc>
                <a:spcPct val="90000"/>
              </a:lnSpc>
              <a:spcBef>
                <a:spcPct val="30000"/>
              </a:spcBef>
              <a:buClr>
                <a:schemeClr val="hlink"/>
              </a:buClr>
              <a:buSzPct val="80000"/>
              <a:buFont typeface="Wingdings" pitchFamily="2" charset="2"/>
              <a:buChar char="n"/>
              <a:tabLst>
                <a:tab pos="171450" algn="l"/>
              </a:tabLst>
              <a:defRPr/>
            </a:pPr>
            <a:r>
              <a:rPr lang="en-US" sz="1200" b="1" dirty="0">
                <a:solidFill>
                  <a:srgbClr val="05915C"/>
                </a:solidFill>
                <a:latin typeface="Arial" charset="0"/>
              </a:rPr>
              <a:t>  Assertiveness</a:t>
            </a:r>
          </a:p>
        </p:txBody>
      </p:sp>
      <p:sp>
        <p:nvSpPr>
          <p:cNvPr id="71687" name="Text Box 7">
            <a:extLst>
              <a:ext uri="{FF2B5EF4-FFF2-40B4-BE49-F238E27FC236}">
                <a16:creationId xmlns:a16="http://schemas.microsoft.com/office/drawing/2014/main" id="{8A90F164-A68D-4791-9895-E68E35AC2D83}"/>
              </a:ext>
            </a:extLst>
          </p:cNvPr>
          <p:cNvSpPr txBox="1">
            <a:spLocks noChangeArrowheads="1"/>
          </p:cNvSpPr>
          <p:nvPr/>
        </p:nvSpPr>
        <p:spPr bwMode="auto">
          <a:xfrm>
            <a:off x="8753476" y="1371601"/>
            <a:ext cx="1685925" cy="1357313"/>
          </a:xfrm>
          <a:prstGeom prst="rect">
            <a:avLst/>
          </a:prstGeom>
          <a:noFill/>
          <a:ln w="12700">
            <a:noFill/>
            <a:miter lim="800000"/>
            <a:headEnd type="none" w="sm" len="sm"/>
            <a:tailEnd type="none" w="sm" len="sm"/>
          </a:ln>
          <a:effectLst/>
        </p:spPr>
        <p:txBody>
          <a:bodyPr>
            <a:spAutoFit/>
          </a:bodyPr>
          <a:lstStyle/>
          <a:p>
            <a:pPr eaLnBrk="0" hangingPunct="0">
              <a:spcBef>
                <a:spcPct val="50000"/>
              </a:spcBef>
              <a:tabLst>
                <a:tab pos="171450" algn="l"/>
              </a:tabLst>
              <a:defRPr/>
            </a:pPr>
            <a:r>
              <a:rPr lang="en-US" b="1" dirty="0">
                <a:solidFill>
                  <a:srgbClr val="003366"/>
                </a:solidFill>
                <a:effectLst>
                  <a:outerShdw blurRad="38100" dist="38100" dir="2700000" algn="tl">
                    <a:srgbClr val="C0C0C0"/>
                  </a:outerShdw>
                </a:effectLst>
                <a:latin typeface="Arial" charset="0"/>
              </a:rPr>
              <a:t>Personal &amp; Interpersonal Effectiveness</a:t>
            </a:r>
          </a:p>
          <a:p>
            <a:pPr eaLnBrk="0" hangingPunct="0">
              <a:lnSpc>
                <a:spcPct val="90000"/>
              </a:lnSpc>
              <a:spcBef>
                <a:spcPct val="30000"/>
              </a:spcBef>
              <a:buClr>
                <a:schemeClr val="hlink"/>
              </a:buClr>
              <a:buSzPct val="80000"/>
              <a:buFont typeface="Wingdings" pitchFamily="2" charset="2"/>
              <a:buChar char="n"/>
              <a:tabLst>
                <a:tab pos="171450" algn="l"/>
              </a:tabLst>
              <a:defRPr/>
            </a:pPr>
            <a:r>
              <a:rPr lang="en-US" sz="1200" b="1" dirty="0">
                <a:solidFill>
                  <a:srgbClr val="006600"/>
                </a:solidFill>
                <a:latin typeface="Arial" charset="0"/>
              </a:rPr>
              <a:t>	</a:t>
            </a:r>
            <a:r>
              <a:rPr lang="en-US" sz="1200" b="1" dirty="0">
                <a:solidFill>
                  <a:srgbClr val="05915C"/>
                </a:solidFill>
                <a:latin typeface="Arial" charset="0"/>
              </a:rPr>
              <a:t>Self-Actualization</a:t>
            </a:r>
          </a:p>
          <a:p>
            <a:pPr eaLnBrk="0" hangingPunct="0">
              <a:lnSpc>
                <a:spcPct val="90000"/>
              </a:lnSpc>
              <a:spcBef>
                <a:spcPct val="30000"/>
              </a:spcBef>
              <a:buClr>
                <a:schemeClr val="hlink"/>
              </a:buClr>
              <a:buSzPct val="80000"/>
              <a:buFont typeface="Wingdings" pitchFamily="2" charset="2"/>
              <a:buChar char="n"/>
              <a:tabLst>
                <a:tab pos="171450" algn="l"/>
              </a:tabLst>
              <a:defRPr/>
            </a:pPr>
            <a:r>
              <a:rPr lang="en-US" sz="1200" b="1" dirty="0">
                <a:solidFill>
                  <a:srgbClr val="05915C"/>
                </a:solidFill>
                <a:latin typeface="Arial" charset="0"/>
              </a:rPr>
              <a:t>  Happiness</a:t>
            </a:r>
          </a:p>
        </p:txBody>
      </p:sp>
      <p:cxnSp>
        <p:nvCxnSpPr>
          <p:cNvPr id="13320" name="AutoShape 8">
            <a:extLst>
              <a:ext uri="{FF2B5EF4-FFF2-40B4-BE49-F238E27FC236}">
                <a16:creationId xmlns:a16="http://schemas.microsoft.com/office/drawing/2014/main" id="{1CA8E1B9-09A2-447B-8911-75EC3490C1B1}"/>
              </a:ext>
            </a:extLst>
          </p:cNvPr>
          <p:cNvCxnSpPr>
            <a:cxnSpLocks noChangeShapeType="1"/>
          </p:cNvCxnSpPr>
          <p:nvPr/>
        </p:nvCxnSpPr>
        <p:spPr bwMode="auto">
          <a:xfrm rot="16200000">
            <a:off x="2849563" y="3627438"/>
            <a:ext cx="558800" cy="771525"/>
          </a:xfrm>
          <a:prstGeom prst="curvedConnector2">
            <a:avLst/>
          </a:prstGeom>
          <a:noFill/>
          <a:ln w="38100">
            <a:solidFill>
              <a:schemeClr val="tx1"/>
            </a:solidFill>
            <a:round/>
            <a:headEnd type="none" w="sm" len="sm"/>
            <a:tailEnd type="triangle" w="lg" len="lg"/>
          </a:ln>
          <a:extLst>
            <a:ext uri="{909E8E84-426E-40DD-AFC4-6F175D3DCCD1}">
              <a14:hiddenFill xmlns:a14="http://schemas.microsoft.com/office/drawing/2010/main">
                <a:noFill/>
              </a14:hiddenFill>
            </a:ext>
          </a:extLst>
        </p:spPr>
      </p:cxnSp>
      <p:cxnSp>
        <p:nvCxnSpPr>
          <p:cNvPr id="13321" name="AutoShape 9">
            <a:extLst>
              <a:ext uri="{FF2B5EF4-FFF2-40B4-BE49-F238E27FC236}">
                <a16:creationId xmlns:a16="http://schemas.microsoft.com/office/drawing/2014/main" id="{231CE595-0726-4739-AD8D-AE4C212C0835}"/>
              </a:ext>
            </a:extLst>
          </p:cNvPr>
          <p:cNvCxnSpPr>
            <a:cxnSpLocks noChangeShapeType="1"/>
          </p:cNvCxnSpPr>
          <p:nvPr/>
        </p:nvCxnSpPr>
        <p:spPr bwMode="auto">
          <a:xfrm rot="16200000">
            <a:off x="4630738" y="2976563"/>
            <a:ext cx="558800" cy="771525"/>
          </a:xfrm>
          <a:prstGeom prst="curvedConnector2">
            <a:avLst/>
          </a:prstGeom>
          <a:noFill/>
          <a:ln w="38100">
            <a:solidFill>
              <a:schemeClr val="tx1"/>
            </a:solidFill>
            <a:round/>
            <a:headEnd type="none" w="sm" len="sm"/>
            <a:tailEnd type="triangle" w="lg" len="lg"/>
          </a:ln>
          <a:extLst>
            <a:ext uri="{909E8E84-426E-40DD-AFC4-6F175D3DCCD1}">
              <a14:hiddenFill xmlns:a14="http://schemas.microsoft.com/office/drawing/2010/main">
                <a:noFill/>
              </a14:hiddenFill>
            </a:ext>
          </a:extLst>
        </p:spPr>
      </p:cxnSp>
      <p:cxnSp>
        <p:nvCxnSpPr>
          <p:cNvPr id="13322" name="AutoShape 10">
            <a:extLst>
              <a:ext uri="{FF2B5EF4-FFF2-40B4-BE49-F238E27FC236}">
                <a16:creationId xmlns:a16="http://schemas.microsoft.com/office/drawing/2014/main" id="{A8051543-732E-44A5-8D8F-52B0D017AC1C}"/>
              </a:ext>
            </a:extLst>
          </p:cNvPr>
          <p:cNvCxnSpPr>
            <a:cxnSpLocks noChangeShapeType="1"/>
          </p:cNvCxnSpPr>
          <p:nvPr/>
        </p:nvCxnSpPr>
        <p:spPr bwMode="auto">
          <a:xfrm rot="16200000">
            <a:off x="6345238" y="2243138"/>
            <a:ext cx="558800" cy="771525"/>
          </a:xfrm>
          <a:prstGeom prst="curvedConnector2">
            <a:avLst/>
          </a:prstGeom>
          <a:noFill/>
          <a:ln w="38100">
            <a:solidFill>
              <a:schemeClr val="tx1"/>
            </a:solidFill>
            <a:round/>
            <a:headEnd type="none" w="sm" len="sm"/>
            <a:tailEnd type="triangle" w="lg" len="lg"/>
          </a:ln>
          <a:extLst>
            <a:ext uri="{909E8E84-426E-40DD-AFC4-6F175D3DCCD1}">
              <a14:hiddenFill xmlns:a14="http://schemas.microsoft.com/office/drawing/2010/main">
                <a:noFill/>
              </a14:hiddenFill>
            </a:ext>
          </a:extLst>
        </p:spPr>
      </p:cxnSp>
      <p:cxnSp>
        <p:nvCxnSpPr>
          <p:cNvPr id="13323" name="AutoShape 11">
            <a:extLst>
              <a:ext uri="{FF2B5EF4-FFF2-40B4-BE49-F238E27FC236}">
                <a16:creationId xmlns:a16="http://schemas.microsoft.com/office/drawing/2014/main" id="{1303393C-FAE2-4C6B-BE52-0994E2F131DA}"/>
              </a:ext>
            </a:extLst>
          </p:cNvPr>
          <p:cNvCxnSpPr>
            <a:cxnSpLocks noChangeShapeType="1"/>
          </p:cNvCxnSpPr>
          <p:nvPr/>
        </p:nvCxnSpPr>
        <p:spPr bwMode="auto">
          <a:xfrm rot="16200000">
            <a:off x="8059738" y="1471613"/>
            <a:ext cx="558800" cy="771525"/>
          </a:xfrm>
          <a:prstGeom prst="curvedConnector2">
            <a:avLst/>
          </a:prstGeom>
          <a:noFill/>
          <a:ln w="38100">
            <a:solidFill>
              <a:schemeClr val="tx1"/>
            </a:solidFill>
            <a:round/>
            <a:headEnd type="none" w="sm" len="sm"/>
            <a:tailEnd type="triangle" w="lg" len="lg"/>
          </a:ln>
          <a:extLst>
            <a:ext uri="{909E8E84-426E-40DD-AFC4-6F175D3DCCD1}">
              <a14:hiddenFill xmlns:a14="http://schemas.microsoft.com/office/drawing/2010/main">
                <a:noFill/>
              </a14:hiddenFill>
            </a:ext>
          </a:extLst>
        </p:spPr>
      </p:cxnSp>
      <p:sp>
        <p:nvSpPr>
          <p:cNvPr id="13324" name="Text Box 12">
            <a:extLst>
              <a:ext uri="{FF2B5EF4-FFF2-40B4-BE49-F238E27FC236}">
                <a16:creationId xmlns:a16="http://schemas.microsoft.com/office/drawing/2014/main" id="{40BAA40F-FD09-42A1-B844-76011CEAEDFE}"/>
              </a:ext>
            </a:extLst>
          </p:cNvPr>
          <p:cNvSpPr txBox="1">
            <a:spLocks noChangeArrowheads="1"/>
          </p:cNvSpPr>
          <p:nvPr/>
        </p:nvSpPr>
        <p:spPr bwMode="auto">
          <a:xfrm>
            <a:off x="2486026" y="3622675"/>
            <a:ext cx="733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400" b="1">
                <a:solidFill>
                  <a:srgbClr val="FF0000"/>
                </a:solidFill>
              </a:rPr>
              <a:t>plus</a:t>
            </a:r>
          </a:p>
        </p:txBody>
      </p:sp>
      <p:sp>
        <p:nvSpPr>
          <p:cNvPr id="13325" name="Text Box 13">
            <a:extLst>
              <a:ext uri="{FF2B5EF4-FFF2-40B4-BE49-F238E27FC236}">
                <a16:creationId xmlns:a16="http://schemas.microsoft.com/office/drawing/2014/main" id="{3383DB88-8C9E-47A6-A5C7-938CE1D6B728}"/>
              </a:ext>
            </a:extLst>
          </p:cNvPr>
          <p:cNvSpPr txBox="1">
            <a:spLocks noChangeArrowheads="1"/>
          </p:cNvSpPr>
          <p:nvPr/>
        </p:nvSpPr>
        <p:spPr bwMode="auto">
          <a:xfrm>
            <a:off x="3905251" y="2794000"/>
            <a:ext cx="1133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400" b="1">
                <a:solidFill>
                  <a:srgbClr val="FF0000"/>
                </a:solidFill>
              </a:rPr>
              <a:t> is related to</a:t>
            </a:r>
          </a:p>
        </p:txBody>
      </p:sp>
      <p:sp>
        <p:nvSpPr>
          <p:cNvPr id="13326" name="Text Box 14">
            <a:extLst>
              <a:ext uri="{FF2B5EF4-FFF2-40B4-BE49-F238E27FC236}">
                <a16:creationId xmlns:a16="http://schemas.microsoft.com/office/drawing/2014/main" id="{CB8CCFA0-B3F9-467C-85B4-B6AB2A6A8BB8}"/>
              </a:ext>
            </a:extLst>
          </p:cNvPr>
          <p:cNvSpPr txBox="1">
            <a:spLocks noChangeArrowheads="1"/>
          </p:cNvSpPr>
          <p:nvPr/>
        </p:nvSpPr>
        <p:spPr bwMode="auto">
          <a:xfrm>
            <a:off x="5505451" y="2012950"/>
            <a:ext cx="1133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400" b="1">
                <a:solidFill>
                  <a:srgbClr val="FF0000"/>
                </a:solidFill>
              </a:rPr>
              <a:t>which predicts</a:t>
            </a:r>
          </a:p>
        </p:txBody>
      </p:sp>
      <p:sp>
        <p:nvSpPr>
          <p:cNvPr id="13327" name="Text Box 15">
            <a:extLst>
              <a:ext uri="{FF2B5EF4-FFF2-40B4-BE49-F238E27FC236}">
                <a16:creationId xmlns:a16="http://schemas.microsoft.com/office/drawing/2014/main" id="{50B55564-E2FE-404E-9795-2FFD7DDCD4E6}"/>
              </a:ext>
            </a:extLst>
          </p:cNvPr>
          <p:cNvSpPr txBox="1">
            <a:spLocks noChangeArrowheads="1"/>
          </p:cNvSpPr>
          <p:nvPr/>
        </p:nvSpPr>
        <p:spPr bwMode="auto">
          <a:xfrm>
            <a:off x="7010401" y="1419225"/>
            <a:ext cx="1114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400" b="1">
                <a:solidFill>
                  <a:srgbClr val="FF0000"/>
                </a:solidFill>
              </a:rPr>
              <a:t>and results in</a:t>
            </a:r>
          </a:p>
        </p:txBody>
      </p:sp>
      <p:sp>
        <p:nvSpPr>
          <p:cNvPr id="3" name="TextBox 2">
            <a:extLst>
              <a:ext uri="{FF2B5EF4-FFF2-40B4-BE49-F238E27FC236}">
                <a16:creationId xmlns:a16="http://schemas.microsoft.com/office/drawing/2014/main" id="{C2395383-A80C-48E9-A313-C448F9E04D53}"/>
              </a:ext>
            </a:extLst>
          </p:cNvPr>
          <p:cNvSpPr txBox="1"/>
          <p:nvPr/>
        </p:nvSpPr>
        <p:spPr>
          <a:xfrm>
            <a:off x="112542" y="6345116"/>
            <a:ext cx="9437981" cy="707886"/>
          </a:xfrm>
          <a:prstGeom prst="rect">
            <a:avLst/>
          </a:prstGeom>
          <a:noFill/>
        </p:spPr>
        <p:txBody>
          <a:bodyPr wrap="square" rtlCol="0">
            <a:spAutoFit/>
          </a:bodyPr>
          <a:lstStyle/>
          <a:p>
            <a:r>
              <a:rPr lang="en-US" sz="1100" i="1" dirty="0"/>
              <a:t>Source: </a:t>
            </a:r>
            <a:r>
              <a:rPr lang="en-US" altLang="en-US" sz="1100" i="1" dirty="0"/>
              <a:t>Adapted from: The Cannon Emotional Competence Model</a:t>
            </a:r>
            <a:br>
              <a:rPr lang="en-US" altLang="en-US" sz="1100" i="1" dirty="0"/>
            </a:br>
            <a:r>
              <a:rPr lang="en-US" altLang="en-US" sz="1100" i="1" dirty="0"/>
              <a:t>Kate Cannon, Author</a:t>
            </a:r>
            <a:br>
              <a:rPr lang="en-US" altLang="en-US" b="1" dirty="0">
                <a:solidFill>
                  <a:srgbClr val="B6B1B7"/>
                </a:solidFill>
                <a:latin typeface="Tahoma" panose="020B0604030504040204" pitchFamily="34" charset="0"/>
              </a:rPr>
            </a:br>
            <a:endParaRPr lang="en-US" dirty="0"/>
          </a:p>
        </p:txBody>
      </p:sp>
    </p:spTree>
    <p:extLst>
      <p:ext uri="{BB962C8B-B14F-4D97-AF65-F5344CB8AC3E}">
        <p14:creationId xmlns:p14="http://schemas.microsoft.com/office/powerpoint/2010/main" val="1758062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936E38-190C-4FB1-AB78-DEFE91CA25B3}"/>
              </a:ext>
            </a:extLst>
          </p:cNvPr>
          <p:cNvSpPr>
            <a:spLocks noGrp="1"/>
          </p:cNvSpPr>
          <p:nvPr>
            <p:ph type="title"/>
          </p:nvPr>
        </p:nvSpPr>
        <p:spPr/>
        <p:txBody>
          <a:bodyPr/>
          <a:lstStyle/>
          <a:p>
            <a:r>
              <a:rPr lang="en-US" dirty="0">
                <a:solidFill>
                  <a:srgbClr val="2F6690"/>
                </a:solidFill>
              </a:rPr>
              <a:t>Module Objectives:</a:t>
            </a:r>
          </a:p>
        </p:txBody>
      </p:sp>
      <p:sp>
        <p:nvSpPr>
          <p:cNvPr id="5" name="Content Placeholder 4">
            <a:extLst>
              <a:ext uri="{FF2B5EF4-FFF2-40B4-BE49-F238E27FC236}">
                <a16:creationId xmlns:a16="http://schemas.microsoft.com/office/drawing/2014/main" id="{ED93BCDC-69B9-4123-8AB1-12A3B7362CEE}"/>
              </a:ext>
            </a:extLst>
          </p:cNvPr>
          <p:cNvSpPr>
            <a:spLocks noGrp="1"/>
          </p:cNvSpPr>
          <p:nvPr>
            <p:ph idx="1"/>
          </p:nvPr>
        </p:nvSpPr>
        <p:spPr>
          <a:xfrm>
            <a:off x="647114" y="1519311"/>
            <a:ext cx="11197882" cy="4973564"/>
          </a:xfrm>
        </p:spPr>
        <p:txBody>
          <a:bodyPr/>
          <a:lstStyle/>
          <a:p>
            <a:r>
              <a:rPr lang="en-US" sz="3200" dirty="0"/>
              <a:t>By the end of this module, you will:</a:t>
            </a:r>
          </a:p>
          <a:p>
            <a:pPr lvl="1">
              <a:buFont typeface="Wingdings" panose="05000000000000000000" pitchFamily="2" charset="2"/>
              <a:buChar char="ü"/>
            </a:pPr>
            <a:r>
              <a:rPr lang="en-US" sz="2800" dirty="0"/>
              <a:t>Understand workplace and office etiquette.</a:t>
            </a:r>
          </a:p>
          <a:p>
            <a:pPr lvl="1">
              <a:buFont typeface="Wingdings" panose="05000000000000000000" pitchFamily="2" charset="2"/>
              <a:buChar char="ü"/>
            </a:pPr>
            <a:endParaRPr lang="en-US" sz="2800" dirty="0"/>
          </a:p>
          <a:p>
            <a:pPr lvl="1">
              <a:buFont typeface="Wingdings" panose="05000000000000000000" pitchFamily="2" charset="2"/>
              <a:buChar char="ü"/>
            </a:pPr>
            <a:r>
              <a:rPr lang="en-US" sz="2800" dirty="0"/>
              <a:t>Learn how to build your professional wardrobe on a budget and the value of classic pieces for men and women.</a:t>
            </a:r>
          </a:p>
          <a:p>
            <a:pPr lvl="1">
              <a:buFont typeface="Wingdings" panose="05000000000000000000" pitchFamily="2" charset="2"/>
              <a:buChar char="ü"/>
            </a:pPr>
            <a:endParaRPr lang="en-US" sz="2800" dirty="0"/>
          </a:p>
          <a:p>
            <a:pPr lvl="1">
              <a:buFont typeface="Wingdings" panose="05000000000000000000" pitchFamily="2" charset="2"/>
              <a:buChar char="ü"/>
            </a:pPr>
            <a:r>
              <a:rPr lang="en-US" sz="2800" dirty="0"/>
              <a:t>Gain insights into why Emotional Intelligence matters at work and how you can increase your own EQ value. </a:t>
            </a:r>
          </a:p>
          <a:p>
            <a:pPr marL="457200" lvl="1" indent="0">
              <a:buNone/>
            </a:pPr>
            <a:endParaRPr lang="en-US" sz="2800" dirty="0"/>
          </a:p>
          <a:p>
            <a:pPr>
              <a:buFont typeface="Wingdings" panose="05000000000000000000" pitchFamily="2" charset="2"/>
              <a:buChar char="ü"/>
            </a:pPr>
            <a:endParaRPr lang="en-US" sz="3200" dirty="0"/>
          </a:p>
          <a:p>
            <a:pPr>
              <a:buFont typeface="Wingdings" panose="05000000000000000000" pitchFamily="2" charset="2"/>
              <a:buChar char="ü"/>
            </a:pPr>
            <a:endParaRPr lang="en-US" dirty="0"/>
          </a:p>
          <a:p>
            <a:endParaRPr lang="en-US" dirty="0"/>
          </a:p>
          <a:p>
            <a:pPr marL="457200" lvl="1" indent="0">
              <a:buNone/>
            </a:pPr>
            <a:endParaRPr lang="en-US" dirty="0"/>
          </a:p>
        </p:txBody>
      </p:sp>
    </p:spTree>
    <p:extLst>
      <p:ext uri="{BB962C8B-B14F-4D97-AF65-F5344CB8AC3E}">
        <p14:creationId xmlns:p14="http://schemas.microsoft.com/office/powerpoint/2010/main" val="3203428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17DE29-2663-405D-8666-ED6FD4F1668B}"/>
              </a:ext>
            </a:extLst>
          </p:cNvPr>
          <p:cNvSpPr>
            <a:spLocks noGrp="1"/>
          </p:cNvSpPr>
          <p:nvPr>
            <p:ph type="title"/>
          </p:nvPr>
        </p:nvSpPr>
        <p:spPr/>
        <p:txBody>
          <a:bodyPr/>
          <a:lstStyle/>
          <a:p>
            <a:r>
              <a:rPr lang="en-US" dirty="0">
                <a:solidFill>
                  <a:srgbClr val="2F6690"/>
                </a:solidFill>
              </a:rPr>
              <a:t>How Does EQ Differ from IQ </a:t>
            </a:r>
          </a:p>
        </p:txBody>
      </p:sp>
      <p:graphicFrame>
        <p:nvGraphicFramePr>
          <p:cNvPr id="11" name="Content Placeholder 10">
            <a:extLst>
              <a:ext uri="{FF2B5EF4-FFF2-40B4-BE49-F238E27FC236}">
                <a16:creationId xmlns:a16="http://schemas.microsoft.com/office/drawing/2014/main" id="{F8B50DC4-39EB-481E-8559-A4E22CCF5ACD}"/>
              </a:ext>
            </a:extLst>
          </p:cNvPr>
          <p:cNvGraphicFramePr>
            <a:graphicFrameLocks noGrp="1"/>
          </p:cNvGraphicFramePr>
          <p:nvPr>
            <p:ph idx="1"/>
            <p:extLst>
              <p:ext uri="{D42A27DB-BD31-4B8C-83A1-F6EECF244321}">
                <p14:modId xmlns:p14="http://schemas.microsoft.com/office/powerpoint/2010/main" val="1423038820"/>
              </p:ext>
            </p:extLst>
          </p:nvPr>
        </p:nvGraphicFramePr>
        <p:xfrm>
          <a:off x="725487" y="1690688"/>
          <a:ext cx="11035104" cy="4802187"/>
        </p:xfrm>
        <a:graphic>
          <a:graphicData uri="http://schemas.openxmlformats.org/drawingml/2006/table">
            <a:tbl>
              <a:tblPr firstRow="1" bandRow="1">
                <a:tableStyleId>{5C22544A-7EE6-4342-B048-85BDC9FD1C3A}</a:tableStyleId>
              </a:tblPr>
              <a:tblGrid>
                <a:gridCol w="5517552">
                  <a:extLst>
                    <a:ext uri="{9D8B030D-6E8A-4147-A177-3AD203B41FA5}">
                      <a16:colId xmlns:a16="http://schemas.microsoft.com/office/drawing/2014/main" val="3857639310"/>
                    </a:ext>
                  </a:extLst>
                </a:gridCol>
                <a:gridCol w="5517552">
                  <a:extLst>
                    <a:ext uri="{9D8B030D-6E8A-4147-A177-3AD203B41FA5}">
                      <a16:colId xmlns:a16="http://schemas.microsoft.com/office/drawing/2014/main" val="1897801321"/>
                    </a:ext>
                  </a:extLst>
                </a:gridCol>
              </a:tblGrid>
              <a:tr h="587202">
                <a:tc>
                  <a:txBody>
                    <a:bodyPr/>
                    <a:lstStyle/>
                    <a:p>
                      <a:pPr algn="ctr"/>
                      <a:r>
                        <a:rPr lang="en-US" dirty="0"/>
                        <a:t>EQ</a:t>
                      </a:r>
                    </a:p>
                  </a:txBody>
                  <a:tcPr/>
                </a:tc>
                <a:tc>
                  <a:txBody>
                    <a:bodyPr/>
                    <a:lstStyle/>
                    <a:p>
                      <a:pPr algn="ctr"/>
                      <a:r>
                        <a:rPr lang="en-US" dirty="0"/>
                        <a:t>IQ</a:t>
                      </a:r>
                    </a:p>
                  </a:txBody>
                  <a:tcPr/>
                </a:tc>
                <a:extLst>
                  <a:ext uri="{0D108BD9-81ED-4DB2-BD59-A6C34878D82A}">
                    <a16:rowId xmlns:a16="http://schemas.microsoft.com/office/drawing/2014/main" val="2602237835"/>
                  </a:ext>
                </a:extLst>
              </a:tr>
              <a:tr h="1013527">
                <a:tc>
                  <a:txBody>
                    <a:bodyPr/>
                    <a:lstStyle/>
                    <a:p>
                      <a:r>
                        <a:rPr lang="en-US" dirty="0"/>
                        <a:t>Focus: Develop an understanding of and an ability to manage emotions</a:t>
                      </a:r>
                    </a:p>
                  </a:txBody>
                  <a:tcPr/>
                </a:tc>
                <a:tc>
                  <a:txBody>
                    <a:bodyPr/>
                    <a:lstStyle/>
                    <a:p>
                      <a:r>
                        <a:rPr lang="en-US" dirty="0"/>
                        <a:t>Focus: Develop one’s cognitive abilities; more academically oriented</a:t>
                      </a:r>
                    </a:p>
                  </a:txBody>
                  <a:tcPr/>
                </a:tc>
                <a:extLst>
                  <a:ext uri="{0D108BD9-81ED-4DB2-BD59-A6C34878D82A}">
                    <a16:rowId xmlns:a16="http://schemas.microsoft.com/office/drawing/2014/main" val="2951229868"/>
                  </a:ext>
                </a:extLst>
              </a:tr>
              <a:tr h="1013527">
                <a:tc>
                  <a:txBody>
                    <a:bodyPr/>
                    <a:lstStyle/>
                    <a:p>
                      <a:r>
                        <a:rPr lang="en-US" dirty="0"/>
                        <a:t>Understood to be an important predictor of one’s potential for success.</a:t>
                      </a:r>
                    </a:p>
                  </a:txBody>
                  <a:tcPr/>
                </a:tc>
                <a:tc>
                  <a:txBody>
                    <a:bodyPr/>
                    <a:lstStyle/>
                    <a:p>
                      <a:r>
                        <a:rPr lang="en-US" dirty="0"/>
                        <a:t>Has been traditionally used to predict potential for one’s success.</a:t>
                      </a:r>
                    </a:p>
                  </a:txBody>
                  <a:tcPr/>
                </a:tc>
                <a:extLst>
                  <a:ext uri="{0D108BD9-81ED-4DB2-BD59-A6C34878D82A}">
                    <a16:rowId xmlns:a16="http://schemas.microsoft.com/office/drawing/2014/main" val="1658914798"/>
                  </a:ext>
                </a:extLst>
              </a:tr>
              <a:tr h="1013527">
                <a:tc>
                  <a:txBody>
                    <a:bodyPr/>
                    <a:lstStyle/>
                    <a:p>
                      <a:r>
                        <a:rPr lang="en-US" dirty="0"/>
                        <a:t>Fosters an understanding and management of own emotions</a:t>
                      </a:r>
                    </a:p>
                  </a:txBody>
                  <a:tcPr/>
                </a:tc>
                <a:tc>
                  <a:txBody>
                    <a:bodyPr/>
                    <a:lstStyle/>
                    <a:p>
                      <a:r>
                        <a:rPr lang="en-US" dirty="0"/>
                        <a:t>Allows development of needed knowledge base</a:t>
                      </a:r>
                    </a:p>
                  </a:txBody>
                  <a:tcPr/>
                </a:tc>
                <a:extLst>
                  <a:ext uri="{0D108BD9-81ED-4DB2-BD59-A6C34878D82A}">
                    <a16:rowId xmlns:a16="http://schemas.microsoft.com/office/drawing/2014/main" val="322143065"/>
                  </a:ext>
                </a:extLst>
              </a:tr>
              <a:tr h="587202">
                <a:tc>
                  <a:txBody>
                    <a:bodyPr/>
                    <a:lstStyle/>
                    <a:p>
                      <a:r>
                        <a:rPr lang="en-US" dirty="0"/>
                        <a:t>Promotes positive relationships</a:t>
                      </a:r>
                    </a:p>
                  </a:txBody>
                  <a:tcPr/>
                </a:tc>
                <a:tc>
                  <a:txBody>
                    <a:bodyPr/>
                    <a:lstStyle/>
                    <a:p>
                      <a:r>
                        <a:rPr lang="en-US" dirty="0"/>
                        <a:t>Enables development of technical skills and abilities</a:t>
                      </a:r>
                    </a:p>
                  </a:txBody>
                  <a:tcPr/>
                </a:tc>
                <a:extLst>
                  <a:ext uri="{0D108BD9-81ED-4DB2-BD59-A6C34878D82A}">
                    <a16:rowId xmlns:a16="http://schemas.microsoft.com/office/drawing/2014/main" val="2217539814"/>
                  </a:ext>
                </a:extLst>
              </a:tr>
              <a:tr h="587202">
                <a:tc>
                  <a:txBody>
                    <a:bodyPr/>
                    <a:lstStyle/>
                    <a:p>
                      <a:r>
                        <a:rPr lang="en-US" dirty="0"/>
                        <a:t>Increases self-motivation and drive</a:t>
                      </a:r>
                    </a:p>
                  </a:txBody>
                  <a:tcPr/>
                </a:tc>
                <a:tc>
                  <a:txBody>
                    <a:bodyPr/>
                    <a:lstStyle/>
                    <a:p>
                      <a:r>
                        <a:rPr lang="en-US" dirty="0"/>
                        <a:t>Enables conceptional thinking</a:t>
                      </a:r>
                    </a:p>
                  </a:txBody>
                  <a:tcPr/>
                </a:tc>
                <a:extLst>
                  <a:ext uri="{0D108BD9-81ED-4DB2-BD59-A6C34878D82A}">
                    <a16:rowId xmlns:a16="http://schemas.microsoft.com/office/drawing/2014/main" val="1239575071"/>
                  </a:ext>
                </a:extLst>
              </a:tr>
            </a:tbl>
          </a:graphicData>
        </a:graphic>
      </p:graphicFrame>
    </p:spTree>
    <p:extLst>
      <p:ext uri="{BB962C8B-B14F-4D97-AF65-F5344CB8AC3E}">
        <p14:creationId xmlns:p14="http://schemas.microsoft.com/office/powerpoint/2010/main" val="3848587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15" y="536503"/>
            <a:ext cx="10966438" cy="1325563"/>
          </a:xfrm>
        </p:spPr>
        <p:txBody>
          <a:bodyPr>
            <a:normAutofit/>
          </a:bodyPr>
          <a:lstStyle/>
          <a:p>
            <a:r>
              <a:rPr lang="en-US" sz="4000" dirty="0">
                <a:solidFill>
                  <a:srgbClr val="2F6690"/>
                </a:solidFill>
              </a:rPr>
              <a:t>Emotional Intelligence in the Workplace - Video</a:t>
            </a:r>
          </a:p>
        </p:txBody>
      </p:sp>
      <p:pic>
        <p:nvPicPr>
          <p:cNvPr id="9" name="Online Media 8">
            <a:hlinkClick r:id="" action="ppaction://media"/>
            <a:extLst>
              <a:ext uri="{FF2B5EF4-FFF2-40B4-BE49-F238E27FC236}">
                <a16:creationId xmlns:a16="http://schemas.microsoft.com/office/drawing/2014/main" id="{1672C7BA-68C6-4362-A8C9-B28C8B4CC0F8}"/>
              </a:ext>
            </a:extLst>
          </p:cNvPr>
          <p:cNvPicPr>
            <a:picLocks noGrp="1" noRot="1" noChangeAspect="1"/>
          </p:cNvPicPr>
          <p:nvPr>
            <p:ph idx="1"/>
            <a:videoFile r:link="rId1"/>
          </p:nvPr>
        </p:nvPicPr>
        <p:blipFill>
          <a:blip r:embed="rId4"/>
          <a:stretch>
            <a:fillRect/>
          </a:stretch>
        </p:blipFill>
        <p:spPr>
          <a:xfrm>
            <a:off x="1665111" y="1690688"/>
            <a:ext cx="8537221" cy="4802187"/>
          </a:xfrm>
          <a:prstGeom prst="rect">
            <a:avLst/>
          </a:prstGeom>
        </p:spPr>
      </p:pic>
    </p:spTree>
    <p:extLst>
      <p:ext uri="{BB962C8B-B14F-4D97-AF65-F5344CB8AC3E}">
        <p14:creationId xmlns:p14="http://schemas.microsoft.com/office/powerpoint/2010/main" val="4151681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861842-CD20-4C9F-8242-B91CB702D4C0}"/>
              </a:ext>
            </a:extLst>
          </p:cNvPr>
          <p:cNvSpPr/>
          <p:nvPr/>
        </p:nvSpPr>
        <p:spPr>
          <a:xfrm>
            <a:off x="379828" y="5219114"/>
            <a:ext cx="11591778" cy="800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6437" y="382385"/>
            <a:ext cx="9932963" cy="1492132"/>
          </a:xfrm>
        </p:spPr>
        <p:txBody>
          <a:bodyPr/>
          <a:lstStyle/>
          <a:p>
            <a:r>
              <a:rPr lang="en-US" dirty="0">
                <a:solidFill>
                  <a:srgbClr val="2F6690"/>
                </a:solidFill>
              </a:rPr>
              <a:t>EQ Video – Recap</a:t>
            </a:r>
          </a:p>
        </p:txBody>
      </p:sp>
      <p:sp>
        <p:nvSpPr>
          <p:cNvPr id="3" name="Content Placeholder 2"/>
          <p:cNvSpPr>
            <a:spLocks noGrp="1"/>
          </p:cNvSpPr>
          <p:nvPr>
            <p:ph idx="1"/>
          </p:nvPr>
        </p:nvSpPr>
        <p:spPr>
          <a:xfrm>
            <a:off x="417342" y="2015193"/>
            <a:ext cx="11563643" cy="3344598"/>
          </a:xfrm>
        </p:spPr>
        <p:txBody>
          <a:bodyPr>
            <a:normAutofit/>
          </a:bodyPr>
          <a:lstStyle/>
          <a:p>
            <a:r>
              <a:rPr lang="en-US" b="1" dirty="0"/>
              <a:t>Daniel Goleman 5 Key Concepts:</a:t>
            </a:r>
          </a:p>
          <a:p>
            <a:pPr marL="514350" indent="-514350">
              <a:buFont typeface="+mj-lt"/>
              <a:buAutoNum type="arabicPeriod"/>
            </a:pPr>
            <a:r>
              <a:rPr lang="en-US" dirty="0"/>
              <a:t>Self-Awareness</a:t>
            </a:r>
          </a:p>
          <a:p>
            <a:pPr marL="514350" indent="-514350">
              <a:buFont typeface="+mj-lt"/>
              <a:buAutoNum type="arabicPeriod"/>
            </a:pPr>
            <a:r>
              <a:rPr lang="en-US" dirty="0"/>
              <a:t>Self-Regulation</a:t>
            </a:r>
          </a:p>
          <a:p>
            <a:pPr marL="514350" indent="-514350">
              <a:buFont typeface="+mj-lt"/>
              <a:buAutoNum type="arabicPeriod"/>
            </a:pPr>
            <a:r>
              <a:rPr lang="en-US" dirty="0"/>
              <a:t>Internal Motivation </a:t>
            </a:r>
          </a:p>
          <a:p>
            <a:pPr marL="514350" indent="-514350">
              <a:buFont typeface="+mj-lt"/>
              <a:buAutoNum type="arabicPeriod"/>
            </a:pPr>
            <a:r>
              <a:rPr lang="en-US" dirty="0"/>
              <a:t>Empathy</a:t>
            </a:r>
          </a:p>
          <a:p>
            <a:pPr marL="514350" indent="-514350">
              <a:buFont typeface="+mj-lt"/>
              <a:buAutoNum type="arabicPeriod"/>
            </a:pPr>
            <a:r>
              <a:rPr lang="en-US" dirty="0"/>
              <a:t>Socials “People” Skills</a:t>
            </a:r>
          </a:p>
          <a:p>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F028DA2C-B4B8-49B1-AF0D-206AE2B3A74B}"/>
              </a:ext>
            </a:extLst>
          </p:cNvPr>
          <p:cNvSpPr txBox="1"/>
          <p:nvPr/>
        </p:nvSpPr>
        <p:spPr>
          <a:xfrm>
            <a:off x="379828" y="5359791"/>
            <a:ext cx="11324492" cy="800219"/>
          </a:xfrm>
          <a:prstGeom prst="rect">
            <a:avLst/>
          </a:prstGeom>
          <a:noFill/>
        </p:spPr>
        <p:txBody>
          <a:bodyPr wrap="square" rtlCol="0">
            <a:spAutoFit/>
          </a:bodyPr>
          <a:lstStyle/>
          <a:p>
            <a:pPr algn="ctr"/>
            <a:r>
              <a:rPr lang="en-US" sz="2800" b="1" dirty="0">
                <a:solidFill>
                  <a:schemeClr val="bg1"/>
                </a:solidFill>
              </a:rPr>
              <a:t>What were some of the lessons you learned from watching the video?</a:t>
            </a:r>
          </a:p>
          <a:p>
            <a:endParaRPr lang="en-US" dirty="0"/>
          </a:p>
        </p:txBody>
      </p:sp>
      <p:sp>
        <p:nvSpPr>
          <p:cNvPr id="6" name="Rectangle 5">
            <a:extLst>
              <a:ext uri="{FF2B5EF4-FFF2-40B4-BE49-F238E27FC236}">
                <a16:creationId xmlns:a16="http://schemas.microsoft.com/office/drawing/2014/main" id="{CEC1D852-94BC-4796-ADCC-8E0BFCF61C20}"/>
              </a:ext>
            </a:extLst>
          </p:cNvPr>
          <p:cNvSpPr/>
          <p:nvPr/>
        </p:nvSpPr>
        <p:spPr>
          <a:xfrm>
            <a:off x="379828" y="1730325"/>
            <a:ext cx="11591778" cy="34887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291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5" y="450166"/>
            <a:ext cx="9059594"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326437-2552-4DD8-B988-C4FF3F0D9AC4}"/>
              </a:ext>
            </a:extLst>
          </p:cNvPr>
          <p:cNvSpPr>
            <a:spLocks noGrp="1"/>
          </p:cNvSpPr>
          <p:nvPr>
            <p:ph type="title"/>
          </p:nvPr>
        </p:nvSpPr>
        <p:spPr>
          <a:xfrm>
            <a:off x="689315" y="336990"/>
            <a:ext cx="10515600" cy="1325563"/>
          </a:xfrm>
        </p:spPr>
        <p:txBody>
          <a:bodyPr/>
          <a:lstStyle/>
          <a:p>
            <a:r>
              <a:rPr lang="en-US" dirty="0">
                <a:solidFill>
                  <a:schemeClr val="bg1"/>
                </a:solidFill>
              </a:rPr>
              <a:t>EQ  - 5 Primary Categories</a:t>
            </a:r>
          </a:p>
        </p:txBody>
      </p:sp>
      <p:sp>
        <p:nvSpPr>
          <p:cNvPr id="3" name="Content Placeholder 2">
            <a:extLst>
              <a:ext uri="{FF2B5EF4-FFF2-40B4-BE49-F238E27FC236}">
                <a16:creationId xmlns:a16="http://schemas.microsoft.com/office/drawing/2014/main" id="{8035B97C-56D3-44CC-BF20-0874C2C183D5}"/>
              </a:ext>
            </a:extLst>
          </p:cNvPr>
          <p:cNvSpPr>
            <a:spLocks noGrp="1"/>
          </p:cNvSpPr>
          <p:nvPr>
            <p:ph idx="1"/>
          </p:nvPr>
        </p:nvSpPr>
        <p:spPr>
          <a:xfrm>
            <a:off x="689315" y="1479673"/>
            <a:ext cx="11099409" cy="5041337"/>
          </a:xfrm>
        </p:spPr>
        <p:txBody>
          <a:bodyPr>
            <a:normAutofit lnSpcReduction="10000"/>
          </a:bodyPr>
          <a:lstStyle/>
          <a:p>
            <a:pPr marL="0" indent="0">
              <a:buNone/>
            </a:pPr>
            <a:r>
              <a:rPr lang="en-US" b="1" dirty="0">
                <a:solidFill>
                  <a:srgbClr val="2F6690"/>
                </a:solidFill>
              </a:rPr>
              <a:t>Self-awareness:</a:t>
            </a:r>
            <a:r>
              <a:rPr lang="en-US" b="1" dirty="0"/>
              <a:t> </a:t>
            </a:r>
            <a:r>
              <a:rPr lang="en-US" dirty="0"/>
              <a:t>If a person has a healthy sense of self-awareness, he understands his own strengths and weaknesses, as well as how his actions affect others. A person who is self-aware is usually better able to handle and learn from constructive criticism than one who is not.</a:t>
            </a:r>
          </a:p>
          <a:p>
            <a:pPr marL="0" indent="0">
              <a:buNone/>
            </a:pPr>
            <a:endParaRPr lang="en-US" dirty="0"/>
          </a:p>
          <a:p>
            <a:pPr marL="0" indent="0">
              <a:buNone/>
            </a:pPr>
            <a:r>
              <a:rPr lang="en-US" b="1" dirty="0">
                <a:solidFill>
                  <a:srgbClr val="2F6690"/>
                </a:solidFill>
              </a:rPr>
              <a:t>Self-regulation:</a:t>
            </a:r>
            <a:r>
              <a:rPr lang="en-US" dirty="0">
                <a:solidFill>
                  <a:srgbClr val="2F6690"/>
                </a:solidFill>
              </a:rPr>
              <a:t> </a:t>
            </a:r>
            <a:r>
              <a:rPr lang="en-US" dirty="0"/>
              <a:t>A person with a high EQ can maturely reveal her emotions and exercise restraint when needed. Instead of squelching her feelings, she expresses them with restraint and control.</a:t>
            </a:r>
          </a:p>
          <a:p>
            <a:pPr marL="0" indent="0">
              <a:buNone/>
            </a:pPr>
            <a:endParaRPr lang="en-US" dirty="0"/>
          </a:p>
          <a:p>
            <a:pPr marL="0" indent="0">
              <a:buNone/>
            </a:pPr>
            <a:r>
              <a:rPr lang="en-US" b="1" dirty="0">
                <a:solidFill>
                  <a:srgbClr val="2F6690"/>
                </a:solidFill>
              </a:rPr>
              <a:t>Motivation:</a:t>
            </a:r>
            <a:r>
              <a:rPr lang="en-US" dirty="0">
                <a:solidFill>
                  <a:srgbClr val="2F6690"/>
                </a:solidFill>
              </a:rPr>
              <a:t> </a:t>
            </a:r>
            <a:r>
              <a:rPr lang="en-US" dirty="0"/>
              <a:t>Emotionally intelligent people are self-motivated. They are not motivated simply by money or a title. They are usually resilient and optimistic when they encounter disappointment and driven by an inner ambition.</a:t>
            </a:r>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53035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6086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5" y="450166"/>
            <a:ext cx="9059594"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326437-2552-4DD8-B988-C4FF3F0D9AC4}"/>
              </a:ext>
            </a:extLst>
          </p:cNvPr>
          <p:cNvSpPr>
            <a:spLocks noGrp="1"/>
          </p:cNvSpPr>
          <p:nvPr>
            <p:ph type="title"/>
          </p:nvPr>
        </p:nvSpPr>
        <p:spPr>
          <a:xfrm>
            <a:off x="689315" y="336990"/>
            <a:ext cx="10515600" cy="1325563"/>
          </a:xfrm>
        </p:spPr>
        <p:txBody>
          <a:bodyPr/>
          <a:lstStyle/>
          <a:p>
            <a:r>
              <a:rPr lang="en-US" dirty="0">
                <a:solidFill>
                  <a:schemeClr val="bg1"/>
                </a:solidFill>
              </a:rPr>
              <a:t>EQ  - 5 Primary Categories</a:t>
            </a:r>
          </a:p>
        </p:txBody>
      </p:sp>
      <p:sp>
        <p:nvSpPr>
          <p:cNvPr id="3" name="Content Placeholder 2">
            <a:extLst>
              <a:ext uri="{FF2B5EF4-FFF2-40B4-BE49-F238E27FC236}">
                <a16:creationId xmlns:a16="http://schemas.microsoft.com/office/drawing/2014/main" id="{8035B97C-56D3-44CC-BF20-0874C2C183D5}"/>
              </a:ext>
            </a:extLst>
          </p:cNvPr>
          <p:cNvSpPr>
            <a:spLocks noGrp="1"/>
          </p:cNvSpPr>
          <p:nvPr>
            <p:ph idx="1"/>
          </p:nvPr>
        </p:nvSpPr>
        <p:spPr>
          <a:xfrm>
            <a:off x="689315" y="1479673"/>
            <a:ext cx="11099409" cy="5041337"/>
          </a:xfrm>
        </p:spPr>
        <p:txBody>
          <a:bodyPr>
            <a:normAutofit/>
          </a:bodyPr>
          <a:lstStyle/>
          <a:p>
            <a:pPr marL="0" indent="0">
              <a:buNone/>
            </a:pPr>
            <a:r>
              <a:rPr lang="en-US" b="1" dirty="0">
                <a:solidFill>
                  <a:srgbClr val="2F6690"/>
                </a:solidFill>
              </a:rPr>
              <a:t>Empathy: </a:t>
            </a:r>
            <a:r>
              <a:rPr lang="en-US" dirty="0"/>
              <a:t>A person who has empathy has compassion and an understanding of human nature that allows him to connect with other people on an emotional level. The ability to empathize allows a person to provide great service and respond genuinely to others’ concerns.</a:t>
            </a:r>
          </a:p>
          <a:p>
            <a:pPr marL="0" indent="0">
              <a:buNone/>
            </a:pPr>
            <a:r>
              <a:rPr lang="en-US" dirty="0"/>
              <a:t>Simon Sinek: Empathy YouTube Video: </a:t>
            </a:r>
            <a:r>
              <a:rPr lang="en-US" sz="2000" dirty="0">
                <a:hlinkClick r:id="rId3"/>
              </a:rPr>
              <a:t>https://www.youtube.com/watch?v=pi86Nr9Mdms</a:t>
            </a:r>
            <a:endParaRPr lang="en-US" sz="2000" dirty="0"/>
          </a:p>
          <a:p>
            <a:pPr marL="0" indent="0">
              <a:buNone/>
            </a:pPr>
            <a:endParaRPr lang="en-US" dirty="0"/>
          </a:p>
          <a:p>
            <a:pPr marL="0" indent="0">
              <a:buNone/>
            </a:pPr>
            <a:r>
              <a:rPr lang="en-US" b="1" dirty="0">
                <a:solidFill>
                  <a:srgbClr val="2F6690"/>
                </a:solidFill>
              </a:rPr>
              <a:t>People skills:</a:t>
            </a:r>
            <a:r>
              <a:rPr lang="en-US" b="1" dirty="0"/>
              <a:t> </a:t>
            </a:r>
            <a:r>
              <a:rPr lang="en-US" dirty="0"/>
              <a:t>People who are emotionally intelligent are able to build rapport and trust quickly with others on teams. They avoid power struggles and backstabbing. They usually enjoy other people and have the respect of others around them.</a:t>
            </a:r>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53035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6973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5" y="450166"/>
            <a:ext cx="9059594"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326437-2552-4DD8-B988-C4FF3F0D9AC4}"/>
              </a:ext>
            </a:extLst>
          </p:cNvPr>
          <p:cNvSpPr>
            <a:spLocks noGrp="1"/>
          </p:cNvSpPr>
          <p:nvPr>
            <p:ph type="title"/>
          </p:nvPr>
        </p:nvSpPr>
        <p:spPr>
          <a:xfrm>
            <a:off x="689315" y="336990"/>
            <a:ext cx="10515600" cy="1325563"/>
          </a:xfrm>
        </p:spPr>
        <p:txBody>
          <a:bodyPr/>
          <a:lstStyle/>
          <a:p>
            <a:r>
              <a:rPr lang="en-US" dirty="0">
                <a:solidFill>
                  <a:schemeClr val="bg1"/>
                </a:solidFill>
              </a:rPr>
              <a:t>Emotional Intelligence at Work</a:t>
            </a:r>
          </a:p>
        </p:txBody>
      </p:sp>
      <p:sp>
        <p:nvSpPr>
          <p:cNvPr id="3" name="Content Placeholder 2">
            <a:extLst>
              <a:ext uri="{FF2B5EF4-FFF2-40B4-BE49-F238E27FC236}">
                <a16:creationId xmlns:a16="http://schemas.microsoft.com/office/drawing/2014/main" id="{8035B97C-56D3-44CC-BF20-0874C2C183D5}"/>
              </a:ext>
            </a:extLst>
          </p:cNvPr>
          <p:cNvSpPr>
            <a:spLocks noGrp="1"/>
          </p:cNvSpPr>
          <p:nvPr>
            <p:ph idx="1"/>
          </p:nvPr>
        </p:nvSpPr>
        <p:spPr>
          <a:xfrm>
            <a:off x="633044" y="1592849"/>
            <a:ext cx="11099409" cy="4928161"/>
          </a:xfrm>
        </p:spPr>
        <p:txBody>
          <a:bodyPr>
            <a:normAutofit/>
          </a:bodyPr>
          <a:lstStyle/>
          <a:p>
            <a:pPr marL="0" indent="0">
              <a:buNone/>
            </a:pPr>
            <a:r>
              <a:rPr lang="en-US" dirty="0"/>
              <a:t>A consensus of findings in the studies summarized to-date using the EQ-i™ </a:t>
            </a:r>
            <a:r>
              <a:rPr lang="en-US" dirty="0" err="1"/>
              <a:t>BarOn</a:t>
            </a:r>
            <a:r>
              <a:rPr lang="en-US" dirty="0"/>
              <a:t> indicate that the most powerful EI contributors to occupational performance are:</a:t>
            </a:r>
          </a:p>
          <a:p>
            <a:pPr marL="0" indent="0">
              <a:buNone/>
            </a:pPr>
            <a:endParaRPr lang="en-US" dirty="0"/>
          </a:p>
          <a:p>
            <a:pPr marL="0" indent="0">
              <a:buNone/>
            </a:pPr>
            <a:r>
              <a:rPr lang="en-US" dirty="0"/>
              <a:t>    a)the ability to be aware of and accept oneself; </a:t>
            </a:r>
          </a:p>
          <a:p>
            <a:pPr marL="0" indent="0">
              <a:buNone/>
            </a:pPr>
            <a:r>
              <a:rPr lang="en-US" dirty="0"/>
              <a:t>    b)the ability to be aware of others' feelings, concerns and needs; </a:t>
            </a:r>
          </a:p>
          <a:p>
            <a:pPr marL="0" indent="0">
              <a:buNone/>
            </a:pPr>
            <a:r>
              <a:rPr lang="en-US" dirty="0"/>
              <a:t>    c) the ability to manage emotions; </a:t>
            </a:r>
          </a:p>
          <a:p>
            <a:pPr marL="0" indent="0">
              <a:buNone/>
            </a:pPr>
            <a:r>
              <a:rPr lang="en-US" dirty="0"/>
              <a:t>    d)the ability to be realistic and put things in correct perspective; and, </a:t>
            </a:r>
          </a:p>
          <a:p>
            <a:pPr marL="0" indent="0">
              <a:buNone/>
            </a:pPr>
            <a:r>
              <a:rPr lang="en-US" dirty="0"/>
              <a:t>    e) the ability to have a positive disposition and outlook on life.</a:t>
            </a:r>
          </a:p>
          <a:p>
            <a:pPr marL="0" indent="0">
              <a:buNone/>
            </a:pPr>
            <a:endParaRPr lang="en-US" dirty="0"/>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52753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7286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5" y="450166"/>
            <a:ext cx="9059594"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326437-2552-4DD8-B988-C4FF3F0D9AC4}"/>
              </a:ext>
            </a:extLst>
          </p:cNvPr>
          <p:cNvSpPr>
            <a:spLocks noGrp="1"/>
          </p:cNvSpPr>
          <p:nvPr>
            <p:ph type="title"/>
          </p:nvPr>
        </p:nvSpPr>
        <p:spPr>
          <a:xfrm>
            <a:off x="689315" y="336990"/>
            <a:ext cx="10515600" cy="1325563"/>
          </a:xfrm>
        </p:spPr>
        <p:txBody>
          <a:bodyPr/>
          <a:lstStyle/>
          <a:p>
            <a:r>
              <a:rPr lang="en-US" dirty="0">
                <a:solidFill>
                  <a:schemeClr val="bg1"/>
                </a:solidFill>
              </a:rPr>
              <a:t>Applications of EQ at Work</a:t>
            </a:r>
          </a:p>
        </p:txBody>
      </p:sp>
      <p:sp>
        <p:nvSpPr>
          <p:cNvPr id="3" name="Content Placeholder 2">
            <a:extLst>
              <a:ext uri="{FF2B5EF4-FFF2-40B4-BE49-F238E27FC236}">
                <a16:creationId xmlns:a16="http://schemas.microsoft.com/office/drawing/2014/main" id="{8035B97C-56D3-44CC-BF20-0874C2C183D5}"/>
              </a:ext>
            </a:extLst>
          </p:cNvPr>
          <p:cNvSpPr>
            <a:spLocks noGrp="1"/>
          </p:cNvSpPr>
          <p:nvPr>
            <p:ph idx="1"/>
          </p:nvPr>
        </p:nvSpPr>
        <p:spPr>
          <a:xfrm>
            <a:off x="576776" y="1662553"/>
            <a:ext cx="11155678" cy="4858457"/>
          </a:xfrm>
        </p:spPr>
        <p:txBody>
          <a:bodyPr>
            <a:normAutofit fontScale="92500" lnSpcReduction="20000"/>
          </a:bodyPr>
          <a:lstStyle/>
          <a:p>
            <a:pPr>
              <a:buFont typeface="Wingdings" panose="05000000000000000000" pitchFamily="2" charset="2"/>
              <a:buChar char="Ø"/>
            </a:pPr>
            <a:r>
              <a:rPr lang="en-US" sz="2400" dirty="0"/>
              <a:t>EQ Profiling of Occupations and Star Performers at Work</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Recruitment and Selection (“Hiring Talent”)</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Group Training and Team Development</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Coaching and Mentoring</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Succession Planning</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Pulse reading before or after an organizational change</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Mergers and Acquisitions</a:t>
            </a:r>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52753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7056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5" y="450166"/>
            <a:ext cx="9059594"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326437-2552-4DD8-B988-C4FF3F0D9AC4}"/>
              </a:ext>
            </a:extLst>
          </p:cNvPr>
          <p:cNvSpPr>
            <a:spLocks noGrp="1"/>
          </p:cNvSpPr>
          <p:nvPr>
            <p:ph type="title"/>
          </p:nvPr>
        </p:nvSpPr>
        <p:spPr/>
        <p:txBody>
          <a:bodyPr>
            <a:normAutofit/>
          </a:bodyPr>
          <a:lstStyle/>
          <a:p>
            <a:r>
              <a:rPr lang="en-US" sz="3600" dirty="0">
                <a:solidFill>
                  <a:schemeClr val="bg1"/>
                </a:solidFill>
              </a:rPr>
              <a:t>Characteristics of a High Performing EQ Team</a:t>
            </a:r>
          </a:p>
        </p:txBody>
      </p:sp>
      <p:sp>
        <p:nvSpPr>
          <p:cNvPr id="3" name="Content Placeholder 2">
            <a:extLst>
              <a:ext uri="{FF2B5EF4-FFF2-40B4-BE49-F238E27FC236}">
                <a16:creationId xmlns:a16="http://schemas.microsoft.com/office/drawing/2014/main" id="{8035B97C-56D3-44CC-BF20-0874C2C183D5}"/>
              </a:ext>
            </a:extLst>
          </p:cNvPr>
          <p:cNvSpPr>
            <a:spLocks noGrp="1"/>
          </p:cNvSpPr>
          <p:nvPr>
            <p:ph sz="half" idx="1"/>
          </p:nvPr>
        </p:nvSpPr>
        <p:spPr/>
        <p:txBody>
          <a:bodyPr>
            <a:normAutofit lnSpcReduction="10000"/>
          </a:bodyPr>
          <a:lstStyle/>
          <a:p>
            <a:r>
              <a:rPr lang="en-US" dirty="0"/>
              <a:t>Work in collaboration</a:t>
            </a:r>
          </a:p>
          <a:p>
            <a:endParaRPr lang="en-US" dirty="0"/>
          </a:p>
          <a:p>
            <a:r>
              <a:rPr lang="en-US" dirty="0"/>
              <a:t>Higher productivity</a:t>
            </a:r>
          </a:p>
          <a:p>
            <a:endParaRPr lang="en-US" dirty="0"/>
          </a:p>
          <a:p>
            <a:r>
              <a:rPr lang="en-US" dirty="0"/>
              <a:t>Improved morale</a:t>
            </a:r>
          </a:p>
          <a:p>
            <a:endParaRPr lang="en-US" dirty="0"/>
          </a:p>
          <a:p>
            <a:r>
              <a:rPr lang="en-US" dirty="0"/>
              <a:t>Increased employee tenure</a:t>
            </a:r>
          </a:p>
          <a:p>
            <a:endParaRPr lang="en-US" dirty="0"/>
          </a:p>
          <a:p>
            <a:r>
              <a:rPr lang="en-US" dirty="0"/>
              <a:t>Increased job satisfaction</a:t>
            </a:r>
          </a:p>
        </p:txBody>
      </p:sp>
      <p:sp>
        <p:nvSpPr>
          <p:cNvPr id="7" name="Content Placeholder 6">
            <a:extLst>
              <a:ext uri="{FF2B5EF4-FFF2-40B4-BE49-F238E27FC236}">
                <a16:creationId xmlns:a16="http://schemas.microsoft.com/office/drawing/2014/main" id="{7EF9ED87-5C8D-443F-95DF-8B0ACC6B8668}"/>
              </a:ext>
            </a:extLst>
          </p:cNvPr>
          <p:cNvSpPr>
            <a:spLocks noGrp="1"/>
          </p:cNvSpPr>
          <p:nvPr>
            <p:ph sz="half" idx="2"/>
          </p:nvPr>
        </p:nvSpPr>
        <p:spPr/>
        <p:txBody>
          <a:bodyPr>
            <a:normAutofit lnSpcReduction="10000"/>
          </a:bodyPr>
          <a:lstStyle/>
          <a:p>
            <a:r>
              <a:rPr lang="en-US" dirty="0"/>
              <a:t>Use of humor as a strategy</a:t>
            </a:r>
          </a:p>
          <a:p>
            <a:endParaRPr lang="en-US" dirty="0"/>
          </a:p>
          <a:p>
            <a:r>
              <a:rPr lang="en-US" dirty="0"/>
              <a:t>Job and company engagement</a:t>
            </a:r>
          </a:p>
          <a:p>
            <a:endParaRPr lang="en-US" dirty="0"/>
          </a:p>
          <a:p>
            <a:r>
              <a:rPr lang="en-US" dirty="0"/>
              <a:t>Better communication</a:t>
            </a:r>
          </a:p>
          <a:p>
            <a:endParaRPr lang="en-US" dirty="0"/>
          </a:p>
          <a:p>
            <a:r>
              <a:rPr lang="en-US" dirty="0"/>
              <a:t>Effective communication outside of the team</a:t>
            </a:r>
          </a:p>
          <a:p>
            <a:r>
              <a:rPr lang="en-US" dirty="0"/>
              <a:t>Improved bottom line</a:t>
            </a:r>
          </a:p>
          <a:p>
            <a:endParaRPr lang="en-US" dirty="0"/>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502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C09F46C-A3F3-4C26-B304-59C39A6425A3}"/>
              </a:ext>
            </a:extLst>
          </p:cNvPr>
          <p:cNvSpPr txBox="1"/>
          <p:nvPr/>
        </p:nvSpPr>
        <p:spPr>
          <a:xfrm>
            <a:off x="196948" y="6521010"/>
            <a:ext cx="8131126" cy="307777"/>
          </a:xfrm>
          <a:prstGeom prst="rect">
            <a:avLst/>
          </a:prstGeom>
          <a:noFill/>
        </p:spPr>
        <p:txBody>
          <a:bodyPr wrap="square" rtlCol="0">
            <a:spAutoFit/>
          </a:bodyPr>
          <a:lstStyle/>
          <a:p>
            <a:r>
              <a:rPr lang="en-US" sz="1400" dirty="0"/>
              <a:t>Source: http://hrprofessionalsmagazine.com/high-emotional-intelligence/</a:t>
            </a:r>
          </a:p>
        </p:txBody>
      </p:sp>
    </p:spTree>
    <p:extLst>
      <p:ext uri="{BB962C8B-B14F-4D97-AF65-F5344CB8AC3E}">
        <p14:creationId xmlns:p14="http://schemas.microsoft.com/office/powerpoint/2010/main" val="2268281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5" y="450166"/>
            <a:ext cx="9059594"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326437-2552-4DD8-B988-C4FF3F0D9AC4}"/>
              </a:ext>
            </a:extLst>
          </p:cNvPr>
          <p:cNvSpPr>
            <a:spLocks noGrp="1"/>
          </p:cNvSpPr>
          <p:nvPr>
            <p:ph type="title"/>
          </p:nvPr>
        </p:nvSpPr>
        <p:spPr>
          <a:xfrm>
            <a:off x="689315" y="336990"/>
            <a:ext cx="10515600" cy="1325563"/>
          </a:xfrm>
        </p:spPr>
        <p:txBody>
          <a:bodyPr>
            <a:normAutofit/>
          </a:bodyPr>
          <a:lstStyle/>
          <a:p>
            <a:r>
              <a:rPr lang="en-US" sz="3600" dirty="0">
                <a:solidFill>
                  <a:schemeClr val="bg1"/>
                </a:solidFill>
              </a:rPr>
              <a:t>Impact of Low EQ Managers and Employees</a:t>
            </a:r>
          </a:p>
        </p:txBody>
      </p:sp>
      <p:sp>
        <p:nvSpPr>
          <p:cNvPr id="3" name="Content Placeholder 2">
            <a:extLst>
              <a:ext uri="{FF2B5EF4-FFF2-40B4-BE49-F238E27FC236}">
                <a16:creationId xmlns:a16="http://schemas.microsoft.com/office/drawing/2014/main" id="{8035B97C-56D3-44CC-BF20-0874C2C183D5}"/>
              </a:ext>
            </a:extLst>
          </p:cNvPr>
          <p:cNvSpPr>
            <a:spLocks noGrp="1"/>
          </p:cNvSpPr>
          <p:nvPr>
            <p:ph idx="1"/>
          </p:nvPr>
        </p:nvSpPr>
        <p:spPr>
          <a:xfrm>
            <a:off x="604910" y="1549377"/>
            <a:ext cx="11155678" cy="4858457"/>
          </a:xfrm>
        </p:spPr>
        <p:txBody>
          <a:bodyPr>
            <a:normAutofit fontScale="92500" lnSpcReduction="10000"/>
          </a:bodyPr>
          <a:lstStyle/>
          <a:p>
            <a:pPr marL="0" indent="0">
              <a:buNone/>
            </a:pPr>
            <a:r>
              <a:rPr lang="en-US" dirty="0"/>
              <a:t>Low EQ behaviors from co-workers and managers – such as angry outbursts, rude comments, incivility, and moodiness – lead to stress and burnout as well as anxious work environments. A study by Pearson and Porath of thousands of managers and employees concluded the following:</a:t>
            </a:r>
          </a:p>
          <a:p>
            <a:pPr marL="0" indent="0">
              <a:buNone/>
            </a:pPr>
            <a:endParaRPr lang="en-US" dirty="0"/>
          </a:p>
          <a:p>
            <a:r>
              <a:rPr lang="en-US" dirty="0"/>
              <a:t>Two-thirds of employees said their performance declined</a:t>
            </a:r>
          </a:p>
          <a:p>
            <a:r>
              <a:rPr lang="en-US" dirty="0"/>
              <a:t>Four out of five employees lost work time worrying about the unpleasant incident</a:t>
            </a:r>
          </a:p>
          <a:p>
            <a:r>
              <a:rPr lang="en-US" dirty="0"/>
              <a:t>63% wasted time avoiding the low EQ offender</a:t>
            </a:r>
          </a:p>
          <a:p>
            <a:r>
              <a:rPr lang="en-US" dirty="0"/>
              <a:t>More than 75% of respondents said that their commitment to their employer had waned</a:t>
            </a:r>
          </a:p>
          <a:p>
            <a:r>
              <a:rPr lang="en-US" dirty="0"/>
              <a:t>12% resigned due to the low EQ behavior</a:t>
            </a:r>
          </a:p>
          <a:p>
            <a:endParaRPr lang="en-US" dirty="0"/>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502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C09F46C-A3F3-4C26-B304-59C39A6425A3}"/>
              </a:ext>
            </a:extLst>
          </p:cNvPr>
          <p:cNvSpPr txBox="1"/>
          <p:nvPr/>
        </p:nvSpPr>
        <p:spPr>
          <a:xfrm>
            <a:off x="196948" y="6521010"/>
            <a:ext cx="8131126" cy="307777"/>
          </a:xfrm>
          <a:prstGeom prst="rect">
            <a:avLst/>
          </a:prstGeom>
          <a:noFill/>
        </p:spPr>
        <p:txBody>
          <a:bodyPr wrap="square" rtlCol="0">
            <a:spAutoFit/>
          </a:bodyPr>
          <a:lstStyle/>
          <a:p>
            <a:r>
              <a:rPr lang="en-US" sz="1400" dirty="0"/>
              <a:t>Source: http://hrprofessionalsmagazine.com/high-emotional-intelligence/</a:t>
            </a:r>
          </a:p>
        </p:txBody>
      </p:sp>
    </p:spTree>
    <p:extLst>
      <p:ext uri="{BB962C8B-B14F-4D97-AF65-F5344CB8AC3E}">
        <p14:creationId xmlns:p14="http://schemas.microsoft.com/office/powerpoint/2010/main" val="2696132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5" y="450166"/>
            <a:ext cx="9059594"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326437-2552-4DD8-B988-C4FF3F0D9AC4}"/>
              </a:ext>
            </a:extLst>
          </p:cNvPr>
          <p:cNvSpPr>
            <a:spLocks noGrp="1"/>
          </p:cNvSpPr>
          <p:nvPr>
            <p:ph type="title"/>
          </p:nvPr>
        </p:nvSpPr>
        <p:spPr>
          <a:xfrm>
            <a:off x="689315" y="336990"/>
            <a:ext cx="10515600" cy="1325563"/>
          </a:xfrm>
        </p:spPr>
        <p:txBody>
          <a:bodyPr>
            <a:normAutofit/>
          </a:bodyPr>
          <a:lstStyle/>
          <a:p>
            <a:r>
              <a:rPr lang="en-US" sz="3600" dirty="0">
                <a:solidFill>
                  <a:schemeClr val="bg1"/>
                </a:solidFill>
              </a:rPr>
              <a:t>Steps Managers Can Take to Improve EQ</a:t>
            </a:r>
          </a:p>
        </p:txBody>
      </p:sp>
      <p:sp>
        <p:nvSpPr>
          <p:cNvPr id="3" name="Content Placeholder 2">
            <a:extLst>
              <a:ext uri="{FF2B5EF4-FFF2-40B4-BE49-F238E27FC236}">
                <a16:creationId xmlns:a16="http://schemas.microsoft.com/office/drawing/2014/main" id="{8035B97C-56D3-44CC-BF20-0874C2C183D5}"/>
              </a:ext>
            </a:extLst>
          </p:cNvPr>
          <p:cNvSpPr>
            <a:spLocks noGrp="1"/>
          </p:cNvSpPr>
          <p:nvPr>
            <p:ph idx="1"/>
          </p:nvPr>
        </p:nvSpPr>
        <p:spPr>
          <a:xfrm>
            <a:off x="576775" y="1522841"/>
            <a:ext cx="11155678" cy="4858457"/>
          </a:xfrm>
        </p:spPr>
        <p:txBody>
          <a:bodyPr>
            <a:normAutofit fontScale="92500" lnSpcReduction="10000"/>
          </a:bodyPr>
          <a:lstStyle/>
          <a:p>
            <a:r>
              <a:rPr lang="en-US" dirty="0"/>
              <a:t>Recognize your emotions</a:t>
            </a:r>
          </a:p>
          <a:p>
            <a:r>
              <a:rPr lang="en-US" dirty="0"/>
              <a:t>Understand the cause of your feelings</a:t>
            </a:r>
          </a:p>
          <a:p>
            <a:r>
              <a:rPr lang="en-US" dirty="0"/>
              <a:t>Recognize the difference between having a feeling and acting on that feeling</a:t>
            </a:r>
          </a:p>
          <a:p>
            <a:r>
              <a:rPr lang="en-US" dirty="0"/>
              <a:t>Monitor your actions</a:t>
            </a:r>
          </a:p>
          <a:p>
            <a:r>
              <a:rPr lang="en-US" dirty="0"/>
              <a:t>Know your frustration tolerance</a:t>
            </a:r>
          </a:p>
          <a:p>
            <a:r>
              <a:rPr lang="en-US" dirty="0"/>
              <a:t>Express anger appropriately (yes, humans have anger, and that is OK)</a:t>
            </a:r>
          </a:p>
          <a:p>
            <a:r>
              <a:rPr lang="en-US" dirty="0"/>
              <a:t>Eliminate self-destructive behavior</a:t>
            </a:r>
          </a:p>
          <a:p>
            <a:r>
              <a:rPr lang="en-US" dirty="0"/>
              <a:t>Nurture positive feelings about yourself</a:t>
            </a:r>
          </a:p>
          <a:p>
            <a:r>
              <a:rPr lang="en-US" dirty="0"/>
              <a:t>Work with your strengths</a:t>
            </a:r>
          </a:p>
          <a:p>
            <a:r>
              <a:rPr lang="en-US" dirty="0"/>
              <a:t>Put your focus and attention on improving your EQ</a:t>
            </a:r>
          </a:p>
          <a:p>
            <a:r>
              <a:rPr lang="en-US" dirty="0"/>
              <a:t>Make it a goal and hold yourself accountable</a:t>
            </a:r>
          </a:p>
          <a:p>
            <a:endParaRPr lang="en-US" dirty="0"/>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502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C09F46C-A3F3-4C26-B304-59C39A6425A3}"/>
              </a:ext>
            </a:extLst>
          </p:cNvPr>
          <p:cNvSpPr txBox="1"/>
          <p:nvPr/>
        </p:nvSpPr>
        <p:spPr>
          <a:xfrm>
            <a:off x="196948" y="6521010"/>
            <a:ext cx="8131126" cy="307777"/>
          </a:xfrm>
          <a:prstGeom prst="rect">
            <a:avLst/>
          </a:prstGeom>
          <a:noFill/>
        </p:spPr>
        <p:txBody>
          <a:bodyPr wrap="square" rtlCol="0">
            <a:spAutoFit/>
          </a:bodyPr>
          <a:lstStyle/>
          <a:p>
            <a:r>
              <a:rPr lang="en-US" sz="1400" dirty="0"/>
              <a:t>Source: http://hrprofessionalsmagazine.com/high-emotional-intelligence/</a:t>
            </a:r>
          </a:p>
        </p:txBody>
      </p:sp>
    </p:spTree>
    <p:extLst>
      <p:ext uri="{BB962C8B-B14F-4D97-AF65-F5344CB8AC3E}">
        <p14:creationId xmlns:p14="http://schemas.microsoft.com/office/powerpoint/2010/main" val="2341391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0252D-2B56-477B-94D1-011F6B04836E}"/>
              </a:ext>
            </a:extLst>
          </p:cNvPr>
          <p:cNvSpPr>
            <a:spLocks noGrp="1"/>
          </p:cNvSpPr>
          <p:nvPr>
            <p:ph type="title"/>
          </p:nvPr>
        </p:nvSpPr>
        <p:spPr/>
        <p:txBody>
          <a:bodyPr/>
          <a:lstStyle/>
          <a:p>
            <a:r>
              <a:rPr lang="en-US" dirty="0">
                <a:solidFill>
                  <a:srgbClr val="2F6690"/>
                </a:solidFill>
              </a:rPr>
              <a:t>Agenda</a:t>
            </a:r>
          </a:p>
        </p:txBody>
      </p:sp>
      <p:sp>
        <p:nvSpPr>
          <p:cNvPr id="3" name="Content Placeholder 2">
            <a:extLst>
              <a:ext uri="{FF2B5EF4-FFF2-40B4-BE49-F238E27FC236}">
                <a16:creationId xmlns:a16="http://schemas.microsoft.com/office/drawing/2014/main" id="{C1B3F76A-1B92-404F-BA38-25DA5ADF8299}"/>
              </a:ext>
            </a:extLst>
          </p:cNvPr>
          <p:cNvSpPr>
            <a:spLocks noGrp="1"/>
          </p:cNvSpPr>
          <p:nvPr>
            <p:ph idx="1"/>
          </p:nvPr>
        </p:nvSpPr>
        <p:spPr/>
        <p:txBody>
          <a:bodyPr>
            <a:normAutofit fontScale="92500" lnSpcReduction="10000"/>
          </a:bodyPr>
          <a:lstStyle/>
          <a:p>
            <a:r>
              <a:rPr lang="en-US" dirty="0"/>
              <a:t>Professionalism in the Workplace</a:t>
            </a:r>
          </a:p>
          <a:p>
            <a:endParaRPr lang="en-US" dirty="0"/>
          </a:p>
          <a:p>
            <a:r>
              <a:rPr lang="en-US" dirty="0"/>
              <a:t>The Key Attributes of Being a Professional: Dress, Behaviors, Attitudes, and Results</a:t>
            </a:r>
          </a:p>
          <a:p>
            <a:endParaRPr lang="en-US" dirty="0"/>
          </a:p>
          <a:p>
            <a:r>
              <a:rPr lang="en-US" dirty="0"/>
              <a:t>Emotional Intelligence at Work</a:t>
            </a:r>
          </a:p>
          <a:p>
            <a:endParaRPr lang="en-US" dirty="0"/>
          </a:p>
          <a:p>
            <a:r>
              <a:rPr lang="en-US" dirty="0"/>
              <a:t>How to Apply EQ as a Manager</a:t>
            </a:r>
          </a:p>
          <a:p>
            <a:endParaRPr lang="en-US" dirty="0"/>
          </a:p>
          <a:p>
            <a:r>
              <a:rPr lang="en-US" dirty="0"/>
              <a:t>A Manager vs. Employee Mindset</a:t>
            </a:r>
          </a:p>
          <a:p>
            <a:endParaRPr lang="en-US" dirty="0"/>
          </a:p>
          <a:p>
            <a:endParaRPr lang="en-US" dirty="0"/>
          </a:p>
          <a:p>
            <a:endParaRPr lang="en-US" dirty="0"/>
          </a:p>
        </p:txBody>
      </p:sp>
    </p:spTree>
    <p:extLst>
      <p:ext uri="{BB962C8B-B14F-4D97-AF65-F5344CB8AC3E}">
        <p14:creationId xmlns:p14="http://schemas.microsoft.com/office/powerpoint/2010/main" val="114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2558F77-0014-4488-ADC9-312A4665EA5B}"/>
              </a:ext>
            </a:extLst>
          </p:cNvPr>
          <p:cNvSpPr/>
          <p:nvPr/>
        </p:nvSpPr>
        <p:spPr>
          <a:xfrm>
            <a:off x="492368" y="1589648"/>
            <a:ext cx="11070103" cy="4712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90381985-0FB0-4D5F-A6F8-EBB1C5C20A8B}"/>
              </a:ext>
            </a:extLst>
          </p:cNvPr>
          <p:cNvSpPr>
            <a:spLocks noGrp="1"/>
          </p:cNvSpPr>
          <p:nvPr>
            <p:ph type="title"/>
          </p:nvPr>
        </p:nvSpPr>
        <p:spPr/>
        <p:txBody>
          <a:bodyPr/>
          <a:lstStyle/>
          <a:p>
            <a:r>
              <a:rPr lang="en-US" dirty="0">
                <a:solidFill>
                  <a:srgbClr val="2F6690"/>
                </a:solidFill>
              </a:rPr>
              <a:t>Owner Mindset Vs. Employee Mindset</a:t>
            </a:r>
          </a:p>
        </p:txBody>
      </p:sp>
      <p:sp>
        <p:nvSpPr>
          <p:cNvPr id="10" name="Content Placeholder 9">
            <a:extLst>
              <a:ext uri="{FF2B5EF4-FFF2-40B4-BE49-F238E27FC236}">
                <a16:creationId xmlns:a16="http://schemas.microsoft.com/office/drawing/2014/main" id="{A0BBA602-C955-4254-8483-B371082FD844}"/>
              </a:ext>
            </a:extLst>
          </p:cNvPr>
          <p:cNvSpPr>
            <a:spLocks noGrp="1"/>
          </p:cNvSpPr>
          <p:nvPr>
            <p:ph idx="1"/>
          </p:nvPr>
        </p:nvSpPr>
        <p:spPr>
          <a:xfrm>
            <a:off x="838200" y="1690688"/>
            <a:ext cx="10306928" cy="4369899"/>
          </a:xfrm>
        </p:spPr>
        <p:txBody>
          <a:bodyPr>
            <a:normAutofit fontScale="92500" lnSpcReduction="10000"/>
          </a:bodyPr>
          <a:lstStyle/>
          <a:p>
            <a:pPr marL="0" indent="0" fontAlgn="base">
              <a:buNone/>
            </a:pPr>
            <a:r>
              <a:rPr lang="en-US" u="sng" dirty="0">
                <a:solidFill>
                  <a:schemeClr val="bg1"/>
                </a:solidFill>
              </a:rPr>
              <a:t>Employee Mindset Phrases such as:</a:t>
            </a:r>
          </a:p>
          <a:p>
            <a:pPr fontAlgn="base">
              <a:buFont typeface="Wingdings" panose="05000000000000000000" pitchFamily="2" charset="2"/>
              <a:buChar char="Ø"/>
            </a:pPr>
            <a:r>
              <a:rPr lang="en-US" dirty="0">
                <a:solidFill>
                  <a:schemeClr val="bg1"/>
                </a:solidFill>
              </a:rPr>
              <a:t>The person who's going to be overlooked for the promotion</a:t>
            </a:r>
          </a:p>
          <a:p>
            <a:pPr fontAlgn="base">
              <a:buFont typeface="Wingdings" panose="05000000000000000000" pitchFamily="2" charset="2"/>
              <a:buChar char="Ø"/>
            </a:pPr>
            <a:endParaRPr lang="en-US" dirty="0">
              <a:solidFill>
                <a:schemeClr val="bg1"/>
              </a:solidFill>
            </a:endParaRPr>
          </a:p>
          <a:p>
            <a:pPr fontAlgn="base">
              <a:buFont typeface="Wingdings" panose="05000000000000000000" pitchFamily="2" charset="2"/>
              <a:buChar char="Ø"/>
            </a:pPr>
            <a:r>
              <a:rPr lang="en-US" dirty="0">
                <a:solidFill>
                  <a:schemeClr val="bg1"/>
                </a:solidFill>
              </a:rPr>
              <a:t>The person who wants to work the least, yet get paid the most</a:t>
            </a:r>
          </a:p>
          <a:p>
            <a:pPr fontAlgn="base">
              <a:buFont typeface="Wingdings" panose="05000000000000000000" pitchFamily="2" charset="2"/>
              <a:buChar char="Ø"/>
            </a:pPr>
            <a:endParaRPr lang="en-US" dirty="0">
              <a:solidFill>
                <a:schemeClr val="bg1"/>
              </a:solidFill>
            </a:endParaRPr>
          </a:p>
          <a:p>
            <a:pPr fontAlgn="base">
              <a:buFont typeface="Wingdings" panose="05000000000000000000" pitchFamily="2" charset="2"/>
              <a:buChar char="Ø"/>
            </a:pPr>
            <a:r>
              <a:rPr lang="en-US" dirty="0">
                <a:solidFill>
                  <a:schemeClr val="bg1"/>
                </a:solidFill>
              </a:rPr>
              <a:t>The person who never volunteers for anything and never makes suggestions: the one who is always working under the radar</a:t>
            </a:r>
          </a:p>
          <a:p>
            <a:pPr fontAlgn="base">
              <a:buFont typeface="Wingdings" panose="05000000000000000000" pitchFamily="2" charset="2"/>
              <a:buChar char="Ø"/>
            </a:pPr>
            <a:endParaRPr lang="en-US" dirty="0">
              <a:solidFill>
                <a:schemeClr val="bg1"/>
              </a:solidFill>
            </a:endParaRPr>
          </a:p>
          <a:p>
            <a:pPr fontAlgn="base">
              <a:buFont typeface="Wingdings" panose="05000000000000000000" pitchFamily="2" charset="2"/>
              <a:buChar char="Ø"/>
            </a:pPr>
            <a:r>
              <a:rPr lang="en-US" dirty="0">
                <a:solidFill>
                  <a:schemeClr val="bg1"/>
                </a:solidFill>
              </a:rPr>
              <a:t>The person who works just enough not to get fired, while their employer pays them just enough not to quit</a:t>
            </a:r>
          </a:p>
          <a:p>
            <a:endParaRPr lang="en-US" dirty="0"/>
          </a:p>
        </p:txBody>
      </p:sp>
      <p:sp>
        <p:nvSpPr>
          <p:cNvPr id="11" name="TextBox 10">
            <a:extLst>
              <a:ext uri="{FF2B5EF4-FFF2-40B4-BE49-F238E27FC236}">
                <a16:creationId xmlns:a16="http://schemas.microsoft.com/office/drawing/2014/main" id="{78819482-71DE-4879-9E6E-46975EE2C2EE}"/>
              </a:ext>
            </a:extLst>
          </p:cNvPr>
          <p:cNvSpPr txBox="1"/>
          <p:nvPr/>
        </p:nvSpPr>
        <p:spPr>
          <a:xfrm>
            <a:off x="259079" y="6492875"/>
            <a:ext cx="11465169" cy="276999"/>
          </a:xfrm>
          <a:prstGeom prst="rect">
            <a:avLst/>
          </a:prstGeom>
          <a:noFill/>
        </p:spPr>
        <p:txBody>
          <a:bodyPr wrap="square" rtlCol="0">
            <a:spAutoFit/>
          </a:bodyPr>
          <a:lstStyle/>
          <a:p>
            <a:r>
              <a:rPr lang="en-US" sz="1200" dirty="0"/>
              <a:t>Source: https://www.linkedin.com/pulse/20140806192542-124735172-employee-vs-business-owner-mindsets-which-do-you-have/</a:t>
            </a:r>
          </a:p>
        </p:txBody>
      </p:sp>
    </p:spTree>
    <p:extLst>
      <p:ext uri="{BB962C8B-B14F-4D97-AF65-F5344CB8AC3E}">
        <p14:creationId xmlns:p14="http://schemas.microsoft.com/office/powerpoint/2010/main" val="2013299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2558F77-0014-4488-ADC9-312A4665EA5B}"/>
              </a:ext>
            </a:extLst>
          </p:cNvPr>
          <p:cNvSpPr/>
          <p:nvPr/>
        </p:nvSpPr>
        <p:spPr>
          <a:xfrm>
            <a:off x="450166" y="1589649"/>
            <a:ext cx="11112306" cy="447093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90381985-0FB0-4D5F-A6F8-EBB1C5C20A8B}"/>
              </a:ext>
            </a:extLst>
          </p:cNvPr>
          <p:cNvSpPr>
            <a:spLocks noGrp="1"/>
          </p:cNvSpPr>
          <p:nvPr>
            <p:ph type="title"/>
          </p:nvPr>
        </p:nvSpPr>
        <p:spPr/>
        <p:txBody>
          <a:bodyPr/>
          <a:lstStyle/>
          <a:p>
            <a:r>
              <a:rPr lang="en-US" dirty="0">
                <a:solidFill>
                  <a:srgbClr val="2F6690"/>
                </a:solidFill>
              </a:rPr>
              <a:t>Owner Mindset Vs. Employee Mindset</a:t>
            </a:r>
          </a:p>
        </p:txBody>
      </p:sp>
      <p:sp>
        <p:nvSpPr>
          <p:cNvPr id="10" name="Content Placeholder 9">
            <a:extLst>
              <a:ext uri="{FF2B5EF4-FFF2-40B4-BE49-F238E27FC236}">
                <a16:creationId xmlns:a16="http://schemas.microsoft.com/office/drawing/2014/main" id="{A0BBA602-C955-4254-8483-B371082FD844}"/>
              </a:ext>
            </a:extLst>
          </p:cNvPr>
          <p:cNvSpPr>
            <a:spLocks noGrp="1"/>
          </p:cNvSpPr>
          <p:nvPr>
            <p:ph idx="1"/>
          </p:nvPr>
        </p:nvSpPr>
        <p:spPr>
          <a:xfrm>
            <a:off x="838200" y="1690688"/>
            <a:ext cx="10306928" cy="4369899"/>
          </a:xfrm>
        </p:spPr>
        <p:txBody>
          <a:bodyPr>
            <a:normAutofit fontScale="92500" lnSpcReduction="20000"/>
          </a:bodyPr>
          <a:lstStyle/>
          <a:p>
            <a:pPr marL="0" indent="0" fontAlgn="base">
              <a:buNone/>
            </a:pPr>
            <a:r>
              <a:rPr lang="en-US" u="sng" dirty="0"/>
              <a:t>Owner Mindset Phrases such as:</a:t>
            </a:r>
          </a:p>
          <a:p>
            <a:pPr fontAlgn="base">
              <a:buFont typeface="Wingdings" panose="05000000000000000000" pitchFamily="2" charset="2"/>
              <a:buChar char="Ø"/>
            </a:pPr>
            <a:r>
              <a:rPr lang="en-US" dirty="0"/>
              <a:t>Arriving at work early and being the last to leave</a:t>
            </a:r>
          </a:p>
          <a:p>
            <a:pPr fontAlgn="base">
              <a:buFont typeface="Wingdings" panose="05000000000000000000" pitchFamily="2" charset="2"/>
              <a:buChar char="Ø"/>
            </a:pPr>
            <a:endParaRPr lang="en-US" dirty="0"/>
          </a:p>
          <a:p>
            <a:pPr fontAlgn="base">
              <a:buFont typeface="Wingdings" panose="05000000000000000000" pitchFamily="2" charset="2"/>
              <a:buChar char="Ø"/>
            </a:pPr>
            <a:r>
              <a:rPr lang="en-US" dirty="0"/>
              <a:t>Doing more than one’s fair share to add value to the bank/company/business</a:t>
            </a:r>
          </a:p>
          <a:p>
            <a:pPr fontAlgn="base">
              <a:buFont typeface="Wingdings" panose="05000000000000000000" pitchFamily="2" charset="2"/>
              <a:buChar char="Ø"/>
            </a:pPr>
            <a:endParaRPr lang="en-US" dirty="0"/>
          </a:p>
          <a:p>
            <a:pPr fontAlgn="base">
              <a:buFont typeface="Wingdings" panose="05000000000000000000" pitchFamily="2" charset="2"/>
              <a:buChar char="Ø"/>
            </a:pPr>
            <a:r>
              <a:rPr lang="en-US" dirty="0"/>
              <a:t>Sharing more information than one is expected, doing more than anyone else</a:t>
            </a:r>
          </a:p>
          <a:p>
            <a:pPr fontAlgn="base">
              <a:buFont typeface="Wingdings" panose="05000000000000000000" pitchFamily="2" charset="2"/>
              <a:buChar char="Ø"/>
            </a:pPr>
            <a:endParaRPr lang="en-US" dirty="0"/>
          </a:p>
          <a:p>
            <a:pPr fontAlgn="base">
              <a:buFont typeface="Wingdings" panose="05000000000000000000" pitchFamily="2" charset="2"/>
              <a:buChar char="Ø"/>
            </a:pPr>
            <a:r>
              <a:rPr lang="en-US" dirty="0"/>
              <a:t>Essentially, going above and beyond what is expected of an owner or employee</a:t>
            </a:r>
          </a:p>
          <a:p>
            <a:endParaRPr lang="en-US" dirty="0"/>
          </a:p>
        </p:txBody>
      </p:sp>
      <p:sp>
        <p:nvSpPr>
          <p:cNvPr id="11" name="TextBox 10">
            <a:extLst>
              <a:ext uri="{FF2B5EF4-FFF2-40B4-BE49-F238E27FC236}">
                <a16:creationId xmlns:a16="http://schemas.microsoft.com/office/drawing/2014/main" id="{78819482-71DE-4879-9E6E-46975EE2C2EE}"/>
              </a:ext>
            </a:extLst>
          </p:cNvPr>
          <p:cNvSpPr txBox="1"/>
          <p:nvPr/>
        </p:nvSpPr>
        <p:spPr>
          <a:xfrm>
            <a:off x="97303" y="6492875"/>
            <a:ext cx="11465169" cy="276999"/>
          </a:xfrm>
          <a:prstGeom prst="rect">
            <a:avLst/>
          </a:prstGeom>
          <a:noFill/>
        </p:spPr>
        <p:txBody>
          <a:bodyPr wrap="square" rtlCol="0">
            <a:spAutoFit/>
          </a:bodyPr>
          <a:lstStyle/>
          <a:p>
            <a:r>
              <a:rPr lang="en-US" sz="1200" dirty="0"/>
              <a:t>Source: https://www.linkedin.com/pulse/20140806192542-124735172-employee-vs-business-owner-mindsets-which-do-you-have/</a:t>
            </a:r>
          </a:p>
        </p:txBody>
      </p:sp>
    </p:spTree>
    <p:extLst>
      <p:ext uri="{BB962C8B-B14F-4D97-AF65-F5344CB8AC3E}">
        <p14:creationId xmlns:p14="http://schemas.microsoft.com/office/powerpoint/2010/main" val="3588124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F64148-55F2-4A9E-A46B-B9483080FE45}"/>
              </a:ext>
            </a:extLst>
          </p:cNvPr>
          <p:cNvSpPr/>
          <p:nvPr/>
        </p:nvSpPr>
        <p:spPr>
          <a:xfrm>
            <a:off x="1181686" y="5950634"/>
            <a:ext cx="10438228" cy="59084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2" name="Title 5">
            <a:extLst>
              <a:ext uri="{FF2B5EF4-FFF2-40B4-BE49-F238E27FC236}">
                <a16:creationId xmlns:a16="http://schemas.microsoft.com/office/drawing/2014/main" id="{FD83B5C5-E0D1-484C-8829-F1B97DC6A148}"/>
              </a:ext>
            </a:extLst>
          </p:cNvPr>
          <p:cNvSpPr>
            <a:spLocks noGrp="1"/>
          </p:cNvSpPr>
          <p:nvPr>
            <p:ph type="title"/>
          </p:nvPr>
        </p:nvSpPr>
        <p:spPr>
          <a:xfrm>
            <a:off x="309489" y="137685"/>
            <a:ext cx="10515600" cy="1325563"/>
          </a:xfrm>
        </p:spPr>
        <p:txBody>
          <a:bodyPr/>
          <a:lstStyle/>
          <a:p>
            <a:r>
              <a:rPr lang="en-US" altLang="en-US" dirty="0">
                <a:solidFill>
                  <a:srgbClr val="2F6690"/>
                </a:solidFill>
              </a:rPr>
              <a:t>Self-Leadership Quiz</a:t>
            </a:r>
          </a:p>
        </p:txBody>
      </p:sp>
      <p:graphicFrame>
        <p:nvGraphicFramePr>
          <p:cNvPr id="8" name="Table 7">
            <a:extLst>
              <a:ext uri="{FF2B5EF4-FFF2-40B4-BE49-F238E27FC236}">
                <a16:creationId xmlns:a16="http://schemas.microsoft.com/office/drawing/2014/main" id="{A1D201D1-0C52-4FFF-A3A2-2D15568D37B6}"/>
              </a:ext>
            </a:extLst>
          </p:cNvPr>
          <p:cNvGraphicFramePr>
            <a:graphicFrameLocks noGrp="1"/>
          </p:cNvGraphicFramePr>
          <p:nvPr>
            <p:extLst>
              <p:ext uri="{D42A27DB-BD31-4B8C-83A1-F6EECF244321}">
                <p14:modId xmlns:p14="http://schemas.microsoft.com/office/powerpoint/2010/main" val="1886549312"/>
              </p:ext>
            </p:extLst>
          </p:nvPr>
        </p:nvGraphicFramePr>
        <p:xfrm>
          <a:off x="309489" y="1209675"/>
          <a:ext cx="11676186" cy="4558080"/>
        </p:xfrm>
        <a:graphic>
          <a:graphicData uri="http://schemas.openxmlformats.org/drawingml/2006/table">
            <a:tbl>
              <a:tblPr/>
              <a:tblGrid>
                <a:gridCol w="6961695">
                  <a:extLst>
                    <a:ext uri="{9D8B030D-6E8A-4147-A177-3AD203B41FA5}">
                      <a16:colId xmlns:a16="http://schemas.microsoft.com/office/drawing/2014/main" val="20000"/>
                    </a:ext>
                  </a:extLst>
                </a:gridCol>
                <a:gridCol w="2360720">
                  <a:extLst>
                    <a:ext uri="{9D8B030D-6E8A-4147-A177-3AD203B41FA5}">
                      <a16:colId xmlns:a16="http://schemas.microsoft.com/office/drawing/2014/main" val="20001"/>
                    </a:ext>
                  </a:extLst>
                </a:gridCol>
                <a:gridCol w="2353771">
                  <a:extLst>
                    <a:ext uri="{9D8B030D-6E8A-4147-A177-3AD203B41FA5}">
                      <a16:colId xmlns:a16="http://schemas.microsoft.com/office/drawing/2014/main" val="20002"/>
                    </a:ext>
                  </a:extLst>
                </a:gridCol>
              </a:tblGrid>
              <a:tr h="371620">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rgbClr val="FFFFFF"/>
                        </a:solidFill>
                        <a:effectLst/>
                        <a:latin typeface="Candara" pitchFamily="34"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ndara" pitchFamily="34" charset="0"/>
                        </a:rPr>
                        <a:t>True</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ndara" pitchFamily="34" charset="0"/>
                        </a:rPr>
                        <a:t>False</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50330">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ndara" pitchFamily="34" charset="0"/>
                        </a:rPr>
                        <a:t>I go the extra mile every day in my job.</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ndara" pitchFamily="34"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5FE"/>
                    </a:solidFill>
                  </a:tcPr>
                </a:tc>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ndara" pitchFamily="34"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5FE"/>
                    </a:solidFill>
                  </a:tcPr>
                </a:tc>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ndara" pitchFamily="34"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5FE"/>
                    </a:solidFill>
                  </a:tcPr>
                </a:tc>
                <a:extLst>
                  <a:ext uri="{0D108BD9-81ED-4DB2-BD59-A6C34878D82A}">
                    <a16:rowId xmlns:a16="http://schemas.microsoft.com/office/drawing/2014/main" val="10001"/>
                  </a:ext>
                </a:extLst>
              </a:tr>
              <a:tr h="650330">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ndara" pitchFamily="34" charset="0"/>
                        </a:rPr>
                        <a:t>I frequently offer solutions to problems encountered.</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F"/>
                    </a:solidFill>
                  </a:tcPr>
                </a:tc>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ndara" pitchFamily="34"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F"/>
                    </a:solidFill>
                  </a:tcPr>
                </a:tc>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ndara" pitchFamily="34"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F"/>
                    </a:solidFill>
                  </a:tcPr>
                </a:tc>
                <a:extLst>
                  <a:ext uri="{0D108BD9-81ED-4DB2-BD59-A6C34878D82A}">
                    <a16:rowId xmlns:a16="http://schemas.microsoft.com/office/drawing/2014/main" val="10002"/>
                  </a:ext>
                </a:extLst>
              </a:tr>
              <a:tr h="650330">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ndara" pitchFamily="34" charset="0"/>
                        </a:rPr>
                        <a:t>I like to check the boxes on my daily “to do” list.</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5FE"/>
                    </a:solidFill>
                  </a:tcPr>
                </a:tc>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ndara" pitchFamily="34"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5FE"/>
                    </a:solidFill>
                  </a:tcPr>
                </a:tc>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ndara" pitchFamily="34"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5FE"/>
                    </a:solidFill>
                  </a:tcPr>
                </a:tc>
                <a:extLst>
                  <a:ext uri="{0D108BD9-81ED-4DB2-BD59-A6C34878D82A}">
                    <a16:rowId xmlns:a16="http://schemas.microsoft.com/office/drawing/2014/main" val="10003"/>
                  </a:ext>
                </a:extLst>
              </a:tr>
              <a:tr h="929039">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ndara" pitchFamily="34" charset="0"/>
                        </a:rPr>
                        <a:t>I focus on the big picture and how my job affects others’ jobs and the company as a whole.</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F"/>
                    </a:solidFill>
                  </a:tcPr>
                </a:tc>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ndara" pitchFamily="34"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F"/>
                    </a:solidFill>
                  </a:tcPr>
                </a:tc>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ndara" pitchFamily="34"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F"/>
                    </a:solidFill>
                  </a:tcPr>
                </a:tc>
                <a:extLst>
                  <a:ext uri="{0D108BD9-81ED-4DB2-BD59-A6C34878D82A}">
                    <a16:rowId xmlns:a16="http://schemas.microsoft.com/office/drawing/2014/main" val="10004"/>
                  </a:ext>
                </a:extLst>
              </a:tr>
              <a:tr h="929039">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ndara" pitchFamily="34" charset="0"/>
                        </a:rPr>
                        <a:t>Quarterly, I conduct a self-assessment of my skills to see where I can improve or better spend my time.</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5FE"/>
                    </a:solidFill>
                  </a:tcPr>
                </a:tc>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ndara" pitchFamily="34"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5FE"/>
                    </a:solidFill>
                  </a:tcPr>
                </a:tc>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ndara" pitchFamily="34"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5FE"/>
                    </a:solidFill>
                  </a:tcPr>
                </a:tc>
                <a:extLst>
                  <a:ext uri="{0D108BD9-81ED-4DB2-BD59-A6C34878D82A}">
                    <a16:rowId xmlns:a16="http://schemas.microsoft.com/office/drawing/2014/main" val="10005"/>
                  </a:ext>
                </a:extLst>
              </a:tr>
              <a:tr h="377392">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ndara" pitchFamily="34" charset="0"/>
                        </a:rPr>
                        <a:t>I try to learn one new thing weekly.</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F"/>
                    </a:solidFill>
                  </a:tcPr>
                </a:tc>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ndara" pitchFamily="34"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F"/>
                    </a:solidFill>
                  </a:tcPr>
                </a:tc>
                <a:tc>
                  <a:txBody>
                    <a:bodyPr/>
                    <a:lstStyle>
                      <a:lvl1pPr eaLnBrk="0" hangingPunct="0">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ndara" pitchFamily="34"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F"/>
                    </a:solidFill>
                  </a:tcPr>
                </a:tc>
                <a:extLst>
                  <a:ext uri="{0D108BD9-81ED-4DB2-BD59-A6C34878D82A}">
                    <a16:rowId xmlns:a16="http://schemas.microsoft.com/office/drawing/2014/main" val="10006"/>
                  </a:ext>
                </a:extLst>
              </a:tr>
            </a:tbl>
          </a:graphicData>
        </a:graphic>
      </p:graphicFrame>
      <p:sp>
        <p:nvSpPr>
          <p:cNvPr id="30757" name="TextBox 8">
            <a:extLst>
              <a:ext uri="{FF2B5EF4-FFF2-40B4-BE49-F238E27FC236}">
                <a16:creationId xmlns:a16="http://schemas.microsoft.com/office/drawing/2014/main" id="{0A8985EB-6881-4059-9A0A-D82FB7FE1A54}"/>
              </a:ext>
            </a:extLst>
          </p:cNvPr>
          <p:cNvSpPr txBox="1">
            <a:spLocks noChangeArrowheads="1"/>
          </p:cNvSpPr>
          <p:nvPr/>
        </p:nvSpPr>
        <p:spPr bwMode="auto">
          <a:xfrm>
            <a:off x="1624819" y="5950634"/>
            <a:ext cx="9551962"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t>“</a:t>
            </a:r>
            <a:r>
              <a:rPr lang="en-US" altLang="en-US" sz="2000" b="1" dirty="0">
                <a:solidFill>
                  <a:schemeClr val="bg1"/>
                </a:solidFill>
              </a:rPr>
              <a:t>Leaders </a:t>
            </a:r>
            <a:r>
              <a:rPr lang="en-US" altLang="en-US" dirty="0">
                <a:solidFill>
                  <a:schemeClr val="bg1"/>
                </a:solidFill>
              </a:rPr>
              <a:t>think and talk about the solutions. </a:t>
            </a:r>
            <a:r>
              <a:rPr lang="en-US" altLang="en-US" b="1" dirty="0">
                <a:solidFill>
                  <a:schemeClr val="bg1"/>
                </a:solidFill>
              </a:rPr>
              <a:t>Followers</a:t>
            </a:r>
            <a:r>
              <a:rPr lang="en-US" altLang="en-US" dirty="0">
                <a:solidFill>
                  <a:schemeClr val="bg1"/>
                </a:solidFill>
              </a:rPr>
              <a:t> think and talk about the problems.” </a:t>
            </a:r>
            <a:r>
              <a:rPr lang="en-US" altLang="en-US" sz="1100" dirty="0">
                <a:solidFill>
                  <a:schemeClr val="bg1"/>
                </a:solidFill>
              </a:rPr>
              <a:t>– Brian Tracy, Motivational Speaker and Author</a:t>
            </a:r>
          </a:p>
        </p:txBody>
      </p:sp>
    </p:spTree>
    <p:extLst>
      <p:ext uri="{BB962C8B-B14F-4D97-AF65-F5344CB8AC3E}">
        <p14:creationId xmlns:p14="http://schemas.microsoft.com/office/powerpoint/2010/main" val="2714673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B9A3CF-BFEF-4506-B73E-98958A579D2E}"/>
              </a:ext>
            </a:extLst>
          </p:cNvPr>
          <p:cNvSpPr/>
          <p:nvPr/>
        </p:nvSpPr>
        <p:spPr>
          <a:xfrm>
            <a:off x="2250831" y="5117468"/>
            <a:ext cx="7090117" cy="92985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B88FF9B3-9347-4091-9196-0F03D0B9CCD1}"/>
              </a:ext>
            </a:extLst>
          </p:cNvPr>
          <p:cNvSpPr/>
          <p:nvPr/>
        </p:nvSpPr>
        <p:spPr>
          <a:xfrm>
            <a:off x="838199" y="3108959"/>
            <a:ext cx="4549727" cy="171625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F70794-B2C9-4064-A09E-77E7655ACD6B}"/>
              </a:ext>
            </a:extLst>
          </p:cNvPr>
          <p:cNvSpPr>
            <a:spLocks noGrp="1"/>
          </p:cNvSpPr>
          <p:nvPr>
            <p:ph type="title"/>
          </p:nvPr>
        </p:nvSpPr>
        <p:spPr>
          <a:xfrm>
            <a:off x="838199" y="330172"/>
            <a:ext cx="10515600" cy="1325563"/>
          </a:xfrm>
        </p:spPr>
        <p:txBody>
          <a:bodyPr/>
          <a:lstStyle/>
          <a:p>
            <a:r>
              <a:rPr lang="en-US" dirty="0">
                <a:solidFill>
                  <a:srgbClr val="2F6690"/>
                </a:solidFill>
              </a:rPr>
              <a:t>All About Perspective: 1900 Shoe Salesman</a:t>
            </a:r>
          </a:p>
        </p:txBody>
      </p:sp>
      <p:sp>
        <p:nvSpPr>
          <p:cNvPr id="4" name="TextBox 3">
            <a:extLst>
              <a:ext uri="{FF2B5EF4-FFF2-40B4-BE49-F238E27FC236}">
                <a16:creationId xmlns:a16="http://schemas.microsoft.com/office/drawing/2014/main" id="{01D0FB41-6957-4D11-8EC6-C91A07863C17}"/>
              </a:ext>
            </a:extLst>
          </p:cNvPr>
          <p:cNvSpPr txBox="1"/>
          <p:nvPr/>
        </p:nvSpPr>
        <p:spPr>
          <a:xfrm>
            <a:off x="0" y="6492875"/>
            <a:ext cx="9017391" cy="276999"/>
          </a:xfrm>
          <a:prstGeom prst="rect">
            <a:avLst/>
          </a:prstGeom>
          <a:noFill/>
        </p:spPr>
        <p:txBody>
          <a:bodyPr wrap="square" rtlCol="0">
            <a:spAutoFit/>
          </a:bodyPr>
          <a:lstStyle/>
          <a:p>
            <a:r>
              <a:rPr lang="en-US" sz="1200" dirty="0"/>
              <a:t>Source: Shawn Anchor, The Happiness Guy, Success Magazine, March 2018, pg.18</a:t>
            </a:r>
          </a:p>
        </p:txBody>
      </p:sp>
      <p:sp>
        <p:nvSpPr>
          <p:cNvPr id="5" name="Rectangle 4">
            <a:extLst>
              <a:ext uri="{FF2B5EF4-FFF2-40B4-BE49-F238E27FC236}">
                <a16:creationId xmlns:a16="http://schemas.microsoft.com/office/drawing/2014/main" id="{61AD3E62-9829-48F2-B1D1-9F0B4AFED56B}"/>
              </a:ext>
            </a:extLst>
          </p:cNvPr>
          <p:cNvSpPr/>
          <p:nvPr/>
        </p:nvSpPr>
        <p:spPr>
          <a:xfrm>
            <a:off x="838199" y="1679185"/>
            <a:ext cx="10036129" cy="99367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84758C8-4007-4070-842E-0B7350971E18}"/>
              </a:ext>
            </a:extLst>
          </p:cNvPr>
          <p:cNvSpPr txBox="1"/>
          <p:nvPr/>
        </p:nvSpPr>
        <p:spPr>
          <a:xfrm>
            <a:off x="838199" y="3108959"/>
            <a:ext cx="4698609" cy="1661993"/>
          </a:xfrm>
          <a:prstGeom prst="rect">
            <a:avLst/>
          </a:prstGeom>
          <a:noFill/>
        </p:spPr>
        <p:txBody>
          <a:bodyPr wrap="square" rtlCol="0">
            <a:spAutoFit/>
          </a:bodyPr>
          <a:lstStyle/>
          <a:p>
            <a:r>
              <a:rPr lang="en-US" sz="2800" dirty="0"/>
              <a:t>The Other Telegram Reads: “Glorious Opportunity! They don’t have any shoes yet!”</a:t>
            </a:r>
          </a:p>
          <a:p>
            <a:endParaRPr lang="en-US" dirty="0"/>
          </a:p>
        </p:txBody>
      </p:sp>
      <p:sp>
        <p:nvSpPr>
          <p:cNvPr id="10" name="TextBox 9">
            <a:extLst>
              <a:ext uri="{FF2B5EF4-FFF2-40B4-BE49-F238E27FC236}">
                <a16:creationId xmlns:a16="http://schemas.microsoft.com/office/drawing/2014/main" id="{01204CBF-C977-47B5-9A0D-03C48676217D}"/>
              </a:ext>
            </a:extLst>
          </p:cNvPr>
          <p:cNvSpPr txBox="1"/>
          <p:nvPr/>
        </p:nvSpPr>
        <p:spPr>
          <a:xfrm>
            <a:off x="978875" y="1678625"/>
            <a:ext cx="10036128" cy="800219"/>
          </a:xfrm>
          <a:prstGeom prst="rect">
            <a:avLst/>
          </a:prstGeom>
          <a:noFill/>
        </p:spPr>
        <p:txBody>
          <a:bodyPr wrap="square" rtlCol="0">
            <a:spAutoFit/>
          </a:bodyPr>
          <a:lstStyle/>
          <a:p>
            <a:r>
              <a:rPr lang="en-US" sz="2800" dirty="0"/>
              <a:t>One Telegram Reads: “Situation Hopeless. They don’t wear shoes.”</a:t>
            </a:r>
          </a:p>
          <a:p>
            <a:endParaRPr lang="en-US" dirty="0"/>
          </a:p>
        </p:txBody>
      </p:sp>
      <p:sp>
        <p:nvSpPr>
          <p:cNvPr id="12" name="Rectangle 11">
            <a:extLst>
              <a:ext uri="{FF2B5EF4-FFF2-40B4-BE49-F238E27FC236}">
                <a16:creationId xmlns:a16="http://schemas.microsoft.com/office/drawing/2014/main" id="{6C2E2B3B-F692-4D75-BCEF-979B8A367C12}"/>
              </a:ext>
            </a:extLst>
          </p:cNvPr>
          <p:cNvSpPr/>
          <p:nvPr/>
        </p:nvSpPr>
        <p:spPr>
          <a:xfrm>
            <a:off x="6096000" y="3043758"/>
            <a:ext cx="2806217"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Adversity</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13" name="Rectangle 12">
            <a:extLst>
              <a:ext uri="{FF2B5EF4-FFF2-40B4-BE49-F238E27FC236}">
                <a16:creationId xmlns:a16="http://schemas.microsoft.com/office/drawing/2014/main" id="{11DA432B-0B4E-4C9A-BF78-A80678D337C5}"/>
              </a:ext>
            </a:extLst>
          </p:cNvPr>
          <p:cNvSpPr/>
          <p:nvPr/>
        </p:nvSpPr>
        <p:spPr>
          <a:xfrm>
            <a:off x="7662482" y="3898425"/>
            <a:ext cx="389561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Opportunity </a:t>
            </a:r>
          </a:p>
        </p:txBody>
      </p:sp>
      <p:sp>
        <p:nvSpPr>
          <p:cNvPr id="14" name="Rectangle 13">
            <a:extLst>
              <a:ext uri="{FF2B5EF4-FFF2-40B4-BE49-F238E27FC236}">
                <a16:creationId xmlns:a16="http://schemas.microsoft.com/office/drawing/2014/main" id="{FC79676F-E6FE-4498-95AD-01374A9C5BFD}"/>
              </a:ext>
            </a:extLst>
          </p:cNvPr>
          <p:cNvSpPr/>
          <p:nvPr/>
        </p:nvSpPr>
        <p:spPr>
          <a:xfrm>
            <a:off x="2291371" y="5146878"/>
            <a:ext cx="7074694" cy="923330"/>
          </a:xfrm>
          <a:prstGeom prst="rect">
            <a:avLst/>
          </a:prstGeom>
          <a:noFill/>
        </p:spPr>
        <p:txBody>
          <a:bodyPr wrap="none" lIns="91440" tIns="45720" rIns="91440" bIns="45720">
            <a:spAutoFit/>
          </a:bodyPr>
          <a:lstStyle/>
          <a:p>
            <a:pPr algn="ct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Which One Will You Be?</a:t>
            </a:r>
          </a:p>
        </p:txBody>
      </p:sp>
      <p:sp>
        <p:nvSpPr>
          <p:cNvPr id="16" name="Rectangle: Rounded Corners 15">
            <a:extLst>
              <a:ext uri="{FF2B5EF4-FFF2-40B4-BE49-F238E27FC236}">
                <a16:creationId xmlns:a16="http://schemas.microsoft.com/office/drawing/2014/main" id="{25001E0E-FC0A-4D15-A3BE-3F54ED9125E0}"/>
              </a:ext>
            </a:extLst>
          </p:cNvPr>
          <p:cNvSpPr/>
          <p:nvPr/>
        </p:nvSpPr>
        <p:spPr>
          <a:xfrm>
            <a:off x="436098" y="1322363"/>
            <a:ext cx="11366696" cy="5022166"/>
          </a:xfrm>
          <a:prstGeom prst="roundRect">
            <a:avLst/>
          </a:prstGeom>
          <a:noFill/>
          <a:ln>
            <a:solidFill>
              <a:srgbClr val="E519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5690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02D6E30B-4575-4B2C-82E0-840308A16F5A}"/>
              </a:ext>
            </a:extLst>
          </p:cNvPr>
          <p:cNvSpPr>
            <a:spLocks noGrp="1"/>
          </p:cNvSpPr>
          <p:nvPr>
            <p:ph type="title"/>
          </p:nvPr>
        </p:nvSpPr>
        <p:spPr/>
        <p:txBody>
          <a:bodyPr/>
          <a:lstStyle/>
          <a:p>
            <a:r>
              <a:rPr lang="en-US" altLang="en-US" dirty="0">
                <a:solidFill>
                  <a:srgbClr val="2F6690"/>
                </a:solidFill>
              </a:rPr>
              <a:t>The Importance of Self-Leadership</a:t>
            </a:r>
          </a:p>
        </p:txBody>
      </p:sp>
      <p:sp>
        <p:nvSpPr>
          <p:cNvPr id="2" name="Content Placeholder 1">
            <a:extLst>
              <a:ext uri="{FF2B5EF4-FFF2-40B4-BE49-F238E27FC236}">
                <a16:creationId xmlns:a16="http://schemas.microsoft.com/office/drawing/2014/main" id="{FF342C09-606F-4B2E-AD32-C392876DF71B}"/>
              </a:ext>
            </a:extLst>
          </p:cNvPr>
          <p:cNvSpPr>
            <a:spLocks noGrp="1"/>
          </p:cNvSpPr>
          <p:nvPr>
            <p:ph idx="1"/>
          </p:nvPr>
        </p:nvSpPr>
        <p:spPr>
          <a:xfrm>
            <a:off x="838200" y="1825625"/>
            <a:ext cx="10866120" cy="4351338"/>
          </a:xfrm>
        </p:spPr>
        <p:txBody>
          <a:bodyPr/>
          <a:lstStyle/>
          <a:p>
            <a:pPr marL="0" indent="0">
              <a:buNone/>
            </a:pPr>
            <a:r>
              <a:rPr lang="en-US" altLang="en-US" sz="3200" dirty="0"/>
              <a:t>“I want people who are problem solvers and are willing to take the initiative.  I want people working for me who act like they own the place.”</a:t>
            </a:r>
          </a:p>
          <a:p>
            <a:pPr marL="0" indent="0">
              <a:buNone/>
            </a:pPr>
            <a:r>
              <a:rPr lang="en-US" altLang="en-US" sz="3200" dirty="0"/>
              <a:t> </a:t>
            </a:r>
          </a:p>
          <a:p>
            <a:pPr marL="0" indent="0" algn="ctr">
              <a:buNone/>
            </a:pPr>
            <a:r>
              <a:rPr lang="en-US" altLang="en-US" dirty="0"/>
              <a:t>– Ken Blanchard et al: </a:t>
            </a:r>
            <a:r>
              <a:rPr lang="en-US" altLang="en-US" i="1" dirty="0"/>
              <a:t>Self Leadership and the One Minute Manager</a:t>
            </a:r>
          </a:p>
          <a:p>
            <a:endParaRPr lang="en-US" dirty="0"/>
          </a:p>
        </p:txBody>
      </p:sp>
    </p:spTree>
    <p:extLst>
      <p:ext uri="{BB962C8B-B14F-4D97-AF65-F5344CB8AC3E}">
        <p14:creationId xmlns:p14="http://schemas.microsoft.com/office/powerpoint/2010/main" val="11626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5F185-ABA2-49E3-868E-949C30FD05BA}"/>
              </a:ext>
            </a:extLst>
          </p:cNvPr>
          <p:cNvSpPr>
            <a:spLocks noGrp="1"/>
          </p:cNvSpPr>
          <p:nvPr>
            <p:ph type="title"/>
          </p:nvPr>
        </p:nvSpPr>
        <p:spPr>
          <a:xfrm>
            <a:off x="838199" y="164342"/>
            <a:ext cx="10515600" cy="1325563"/>
          </a:xfrm>
        </p:spPr>
        <p:txBody>
          <a:bodyPr/>
          <a:lstStyle/>
          <a:p>
            <a:r>
              <a:rPr lang="en-US" dirty="0">
                <a:solidFill>
                  <a:srgbClr val="2F6690"/>
                </a:solidFill>
              </a:rPr>
              <a:t>Suggested Resources:</a:t>
            </a:r>
          </a:p>
        </p:txBody>
      </p:sp>
      <p:sp>
        <p:nvSpPr>
          <p:cNvPr id="3" name="Content Placeholder 2">
            <a:extLst>
              <a:ext uri="{FF2B5EF4-FFF2-40B4-BE49-F238E27FC236}">
                <a16:creationId xmlns:a16="http://schemas.microsoft.com/office/drawing/2014/main" id="{B014F3AA-D6F4-440E-BE34-0DE0B0895742}"/>
              </a:ext>
            </a:extLst>
          </p:cNvPr>
          <p:cNvSpPr>
            <a:spLocks noGrp="1"/>
          </p:cNvSpPr>
          <p:nvPr>
            <p:ph idx="1"/>
          </p:nvPr>
        </p:nvSpPr>
        <p:spPr>
          <a:xfrm>
            <a:off x="838199" y="1489905"/>
            <a:ext cx="10908323" cy="5002970"/>
          </a:xfrm>
        </p:spPr>
        <p:txBody>
          <a:bodyPr>
            <a:normAutofit fontScale="77500" lnSpcReduction="20000"/>
          </a:bodyPr>
          <a:lstStyle/>
          <a:p>
            <a:r>
              <a:rPr lang="en-US" dirty="0">
                <a:hlinkClick r:id="rId2"/>
              </a:rPr>
              <a:t>https://careertrend.com/13360976/how-to-demonstrate-professionalism</a:t>
            </a:r>
          </a:p>
          <a:p>
            <a:endParaRPr lang="en-US" dirty="0">
              <a:hlinkClick r:id="rId2"/>
            </a:endParaRPr>
          </a:p>
          <a:p>
            <a:r>
              <a:rPr lang="en-US" dirty="0">
                <a:hlinkClick r:id="rId2"/>
              </a:rPr>
              <a:t>https://www.realsimple.com/beauty-fashion/clothing/shopping-guide/right-clothes-your-body-type</a:t>
            </a:r>
            <a:r>
              <a:rPr lang="en-US" dirty="0"/>
              <a:t> (How to Dress For Your Body Type)</a:t>
            </a:r>
          </a:p>
          <a:p>
            <a:endParaRPr lang="en-US" dirty="0"/>
          </a:p>
          <a:p>
            <a:r>
              <a:rPr lang="en-US" dirty="0"/>
              <a:t>Emotional Intelligence by Daniel Goleman</a:t>
            </a:r>
          </a:p>
          <a:p>
            <a:pPr marL="0" indent="0">
              <a:buNone/>
            </a:pPr>
            <a:endParaRPr lang="en-US" dirty="0"/>
          </a:p>
          <a:p>
            <a:r>
              <a:rPr lang="en-US" dirty="0">
                <a:hlinkClick r:id="rId3"/>
              </a:rPr>
              <a:t>http://www.eiconsortium.org/pdf/Bharwaney_BarOn_MacKinlay_EQ_and_Bottom_Line.pdf</a:t>
            </a:r>
            <a:endParaRPr lang="en-US" dirty="0"/>
          </a:p>
          <a:p>
            <a:endParaRPr lang="en-US" dirty="0"/>
          </a:p>
          <a:p>
            <a:r>
              <a:rPr lang="en-US" dirty="0"/>
              <a:t>Brief EQ Quiz: </a:t>
            </a:r>
            <a:r>
              <a:rPr lang="en-US" dirty="0">
                <a:hlinkClick r:id="rId4"/>
              </a:rPr>
              <a:t>https</a:t>
            </a:r>
            <a:r>
              <a:rPr lang="en-US">
                <a:hlinkClick r:id="rId4"/>
              </a:rPr>
              <a:t>://www.mindtools.com/pages/article/ei-quiz.htm</a:t>
            </a:r>
            <a:endParaRPr lang="en-US"/>
          </a:p>
          <a:p>
            <a:endParaRPr lang="en-US" dirty="0"/>
          </a:p>
          <a:p>
            <a:r>
              <a:rPr lang="en-US" dirty="0"/>
              <a:t>The School of Greatness by Lewis Howes</a:t>
            </a:r>
          </a:p>
          <a:p>
            <a:endParaRPr lang="en-US" dirty="0"/>
          </a:p>
          <a:p>
            <a:r>
              <a:rPr lang="en-US" dirty="0"/>
              <a:t>The Science of Getting Rich by Wallace Wattles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44855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E451E0-021F-45B0-9723-C49D3F5252EC}"/>
              </a:ext>
            </a:extLst>
          </p:cNvPr>
          <p:cNvSpPr>
            <a:spLocks noGrp="1"/>
          </p:cNvSpPr>
          <p:nvPr>
            <p:ph type="title"/>
          </p:nvPr>
        </p:nvSpPr>
        <p:spPr>
          <a:xfrm>
            <a:off x="683456" y="2587821"/>
            <a:ext cx="10515600" cy="1325563"/>
          </a:xfrm>
        </p:spPr>
        <p:txBody>
          <a:bodyPr/>
          <a:lstStyle/>
          <a:p>
            <a:pPr algn="ctr"/>
            <a:r>
              <a:rPr lang="en-US" dirty="0">
                <a:solidFill>
                  <a:srgbClr val="2F6690"/>
                </a:solidFill>
              </a:rPr>
              <a:t>Professionalism In The Workplace</a:t>
            </a:r>
            <a:br>
              <a:rPr lang="en-US" dirty="0">
                <a:solidFill>
                  <a:srgbClr val="2F6690"/>
                </a:solidFill>
              </a:rPr>
            </a:br>
            <a:r>
              <a:rPr lang="en-US" dirty="0">
                <a:solidFill>
                  <a:srgbClr val="2F6690"/>
                </a:solidFill>
              </a:rPr>
              <a:t>Key Characteristics</a:t>
            </a:r>
          </a:p>
        </p:txBody>
      </p:sp>
    </p:spTree>
    <p:extLst>
      <p:ext uri="{BB962C8B-B14F-4D97-AF65-F5344CB8AC3E}">
        <p14:creationId xmlns:p14="http://schemas.microsoft.com/office/powerpoint/2010/main" val="3324788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5" y="450166"/>
            <a:ext cx="9059594"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326437-2552-4DD8-B988-C4FF3F0D9AC4}"/>
              </a:ext>
            </a:extLst>
          </p:cNvPr>
          <p:cNvSpPr>
            <a:spLocks noGrp="1"/>
          </p:cNvSpPr>
          <p:nvPr>
            <p:ph type="title"/>
          </p:nvPr>
        </p:nvSpPr>
        <p:spPr>
          <a:xfrm>
            <a:off x="689315" y="336990"/>
            <a:ext cx="10515600" cy="1325563"/>
          </a:xfrm>
        </p:spPr>
        <p:txBody>
          <a:bodyPr/>
          <a:lstStyle/>
          <a:p>
            <a:r>
              <a:rPr lang="en-US" dirty="0">
                <a:solidFill>
                  <a:schemeClr val="bg1"/>
                </a:solidFill>
              </a:rPr>
              <a:t>Professionalism Defined</a:t>
            </a:r>
          </a:p>
        </p:txBody>
      </p:sp>
      <p:sp>
        <p:nvSpPr>
          <p:cNvPr id="3" name="Content Placeholder 2">
            <a:extLst>
              <a:ext uri="{FF2B5EF4-FFF2-40B4-BE49-F238E27FC236}">
                <a16:creationId xmlns:a16="http://schemas.microsoft.com/office/drawing/2014/main" id="{8035B97C-56D3-44CC-BF20-0874C2C183D5}"/>
              </a:ext>
            </a:extLst>
          </p:cNvPr>
          <p:cNvSpPr>
            <a:spLocks noGrp="1"/>
          </p:cNvSpPr>
          <p:nvPr>
            <p:ph idx="1"/>
          </p:nvPr>
        </p:nvSpPr>
        <p:spPr>
          <a:xfrm>
            <a:off x="689315" y="1479673"/>
            <a:ext cx="11099409" cy="4696043"/>
          </a:xfrm>
        </p:spPr>
        <p:txBody>
          <a:bodyPr>
            <a:normAutofit/>
          </a:bodyPr>
          <a:lstStyle/>
          <a:p>
            <a:r>
              <a:rPr lang="en-US" dirty="0"/>
              <a:t>Professionalism can lead to respect, raises, promotions and better performance. </a:t>
            </a:r>
          </a:p>
          <a:p>
            <a:endParaRPr lang="en-US" dirty="0"/>
          </a:p>
          <a:p>
            <a:r>
              <a:rPr lang="en-US" dirty="0"/>
              <a:t>It's not a single act, but a collection of behaviors and presentations that show you're dependable, focused on your work, understand how to coexist with all kinds of different people in a respectable manner and </a:t>
            </a:r>
            <a:r>
              <a:rPr lang="en-US" dirty="0" err="1"/>
              <a:t>areopen</a:t>
            </a:r>
            <a:r>
              <a:rPr lang="en-US" dirty="0"/>
              <a:t> to improvement. </a:t>
            </a:r>
          </a:p>
          <a:p>
            <a:endParaRPr lang="en-US" dirty="0"/>
          </a:p>
          <a:p>
            <a:r>
              <a:rPr lang="en-US" dirty="0"/>
              <a:t>A lack of professionalism will likely cause your career to stall out soon after it shifts into first.</a:t>
            </a:r>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4696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90C93A0-22E0-4DA9-BFA8-7549BFA396E0}"/>
              </a:ext>
            </a:extLst>
          </p:cNvPr>
          <p:cNvSpPr txBox="1"/>
          <p:nvPr/>
        </p:nvSpPr>
        <p:spPr>
          <a:xfrm>
            <a:off x="862818" y="6206416"/>
            <a:ext cx="10466363" cy="523220"/>
          </a:xfrm>
          <a:prstGeom prst="rect">
            <a:avLst/>
          </a:prstGeom>
          <a:noFill/>
        </p:spPr>
        <p:txBody>
          <a:bodyPr wrap="square" rtlCol="0">
            <a:spAutoFit/>
          </a:bodyPr>
          <a:lstStyle/>
          <a:p>
            <a:pPr algn="ctr"/>
            <a:r>
              <a:rPr lang="en-US" sz="2800" b="1" dirty="0">
                <a:solidFill>
                  <a:schemeClr val="accent1">
                    <a:lumMod val="75000"/>
                  </a:schemeClr>
                </a:solidFill>
              </a:rPr>
              <a:t>What does workplace professionalism mean to you?</a:t>
            </a:r>
          </a:p>
        </p:txBody>
      </p:sp>
    </p:spTree>
    <p:extLst>
      <p:ext uri="{BB962C8B-B14F-4D97-AF65-F5344CB8AC3E}">
        <p14:creationId xmlns:p14="http://schemas.microsoft.com/office/powerpoint/2010/main" val="3238845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E478F6E-EA6B-4545-9128-7E47F223CA87}"/>
              </a:ext>
            </a:extLst>
          </p:cNvPr>
          <p:cNvSpPr/>
          <p:nvPr/>
        </p:nvSpPr>
        <p:spPr>
          <a:xfrm>
            <a:off x="9279988" y="2827194"/>
            <a:ext cx="1730323" cy="1941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B2F0670-DEE9-4B08-96BA-2FC4813DD2CD}"/>
              </a:ext>
            </a:extLst>
          </p:cNvPr>
          <p:cNvSpPr/>
          <p:nvPr/>
        </p:nvSpPr>
        <p:spPr>
          <a:xfrm>
            <a:off x="576775" y="450166"/>
            <a:ext cx="9059594"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326437-2552-4DD8-B988-C4FF3F0D9AC4}"/>
              </a:ext>
            </a:extLst>
          </p:cNvPr>
          <p:cNvSpPr>
            <a:spLocks noGrp="1"/>
          </p:cNvSpPr>
          <p:nvPr>
            <p:ph type="title"/>
          </p:nvPr>
        </p:nvSpPr>
        <p:spPr>
          <a:xfrm>
            <a:off x="924949" y="215645"/>
            <a:ext cx="10515600" cy="1325563"/>
          </a:xfrm>
        </p:spPr>
        <p:txBody>
          <a:bodyPr/>
          <a:lstStyle/>
          <a:p>
            <a:r>
              <a:rPr lang="en-US" dirty="0">
                <a:solidFill>
                  <a:schemeClr val="bg1"/>
                </a:solidFill>
              </a:rPr>
              <a:t>Dress for Success</a:t>
            </a:r>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4696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C0C5554-946D-45DF-BEFD-A93C9C6AE1E5}"/>
              </a:ext>
            </a:extLst>
          </p:cNvPr>
          <p:cNvPicPr>
            <a:picLocks noChangeAspect="1"/>
          </p:cNvPicPr>
          <p:nvPr/>
        </p:nvPicPr>
        <p:blipFill rotWithShape="1">
          <a:blip r:embed="rId3"/>
          <a:srcRect l="19038" t="15405" r="21885" b="16086"/>
          <a:stretch/>
        </p:blipFill>
        <p:spPr>
          <a:xfrm>
            <a:off x="797859" y="1490990"/>
            <a:ext cx="6858001" cy="4471330"/>
          </a:xfrm>
          <a:prstGeom prst="rect">
            <a:avLst/>
          </a:prstGeom>
        </p:spPr>
      </p:pic>
      <p:sp>
        <p:nvSpPr>
          <p:cNvPr id="14" name="Rectangle 13">
            <a:extLst>
              <a:ext uri="{FF2B5EF4-FFF2-40B4-BE49-F238E27FC236}">
                <a16:creationId xmlns:a16="http://schemas.microsoft.com/office/drawing/2014/main" id="{F1711D7C-7781-4020-B1A8-A00E1DC7DB2F}"/>
              </a:ext>
            </a:extLst>
          </p:cNvPr>
          <p:cNvSpPr/>
          <p:nvPr/>
        </p:nvSpPr>
        <p:spPr>
          <a:xfrm>
            <a:off x="8721970" y="6217920"/>
            <a:ext cx="3470030" cy="609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DAF89F2-BA67-4543-97A7-E74EBC0F9DB3}"/>
              </a:ext>
            </a:extLst>
          </p:cNvPr>
          <p:cNvSpPr txBox="1"/>
          <p:nvPr/>
        </p:nvSpPr>
        <p:spPr>
          <a:xfrm>
            <a:off x="9366738" y="2920702"/>
            <a:ext cx="1556824" cy="1754326"/>
          </a:xfrm>
          <a:prstGeom prst="rect">
            <a:avLst/>
          </a:prstGeom>
          <a:noFill/>
        </p:spPr>
        <p:txBody>
          <a:bodyPr wrap="square" rtlCol="0">
            <a:spAutoFit/>
          </a:bodyPr>
          <a:lstStyle/>
          <a:p>
            <a:r>
              <a:rPr lang="en-US" dirty="0">
                <a:solidFill>
                  <a:schemeClr val="bg1"/>
                </a:solidFill>
              </a:rPr>
              <a:t>Please see handouts within module for additional dress for success tips!</a:t>
            </a:r>
          </a:p>
        </p:txBody>
      </p:sp>
    </p:spTree>
    <p:extLst>
      <p:ext uri="{BB962C8B-B14F-4D97-AF65-F5344CB8AC3E}">
        <p14:creationId xmlns:p14="http://schemas.microsoft.com/office/powerpoint/2010/main" val="89736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5" y="450166"/>
            <a:ext cx="9059594"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326437-2552-4DD8-B988-C4FF3F0D9AC4}"/>
              </a:ext>
            </a:extLst>
          </p:cNvPr>
          <p:cNvSpPr>
            <a:spLocks noGrp="1"/>
          </p:cNvSpPr>
          <p:nvPr>
            <p:ph type="title"/>
          </p:nvPr>
        </p:nvSpPr>
        <p:spPr>
          <a:xfrm>
            <a:off x="689315" y="336990"/>
            <a:ext cx="10515600" cy="1325563"/>
          </a:xfrm>
        </p:spPr>
        <p:txBody>
          <a:bodyPr/>
          <a:lstStyle/>
          <a:p>
            <a:r>
              <a:rPr lang="en-US" dirty="0">
                <a:solidFill>
                  <a:schemeClr val="bg1"/>
                </a:solidFill>
              </a:rPr>
              <a:t>Use Proper Etiquette</a:t>
            </a:r>
          </a:p>
        </p:txBody>
      </p:sp>
      <p:sp>
        <p:nvSpPr>
          <p:cNvPr id="3" name="Content Placeholder 2">
            <a:extLst>
              <a:ext uri="{FF2B5EF4-FFF2-40B4-BE49-F238E27FC236}">
                <a16:creationId xmlns:a16="http://schemas.microsoft.com/office/drawing/2014/main" id="{8035B97C-56D3-44CC-BF20-0874C2C183D5}"/>
              </a:ext>
            </a:extLst>
          </p:cNvPr>
          <p:cNvSpPr>
            <a:spLocks noGrp="1"/>
          </p:cNvSpPr>
          <p:nvPr>
            <p:ph idx="1"/>
          </p:nvPr>
        </p:nvSpPr>
        <p:spPr>
          <a:xfrm>
            <a:off x="689315" y="1479672"/>
            <a:ext cx="11099409" cy="4696043"/>
          </a:xfrm>
        </p:spPr>
        <p:txBody>
          <a:bodyPr>
            <a:normAutofit fontScale="92500" lnSpcReduction="10000"/>
          </a:bodyPr>
          <a:lstStyle/>
          <a:p>
            <a:r>
              <a:rPr lang="en-US" sz="2400" dirty="0"/>
              <a:t>Focus on being respectful when interacting with your co-workers, superiors, and prospective customers whether you like them or not and even when you are having a bad day.</a:t>
            </a:r>
          </a:p>
          <a:p>
            <a:endParaRPr lang="en-US" sz="2400" dirty="0"/>
          </a:p>
          <a:p>
            <a:r>
              <a:rPr lang="en-US" sz="2400" dirty="0"/>
              <a:t>Keep your workspace and shared areas clean and neat.</a:t>
            </a:r>
          </a:p>
          <a:p>
            <a:endParaRPr lang="en-US" sz="2400" dirty="0"/>
          </a:p>
          <a:p>
            <a:r>
              <a:rPr lang="en-US" sz="2400" dirty="0"/>
              <a:t>If you share several office spaces, make sure all co-workers understand your filing or organization system.</a:t>
            </a:r>
          </a:p>
          <a:p>
            <a:endParaRPr lang="en-US" sz="2400" dirty="0"/>
          </a:p>
          <a:p>
            <a:r>
              <a:rPr lang="en-US" sz="2400" dirty="0"/>
              <a:t>Don’t RSVP for an event, then not show. This is not just rude, but will </a:t>
            </a:r>
            <a:r>
              <a:rPr lang="en-US" sz="2400"/>
              <a:t>also cost the </a:t>
            </a:r>
            <a:r>
              <a:rPr lang="en-US" sz="2400" dirty="0"/>
              <a:t>host money, and you’ve probably prevented someone else from attending. </a:t>
            </a:r>
          </a:p>
          <a:p>
            <a:endParaRPr lang="en-US" sz="2400" dirty="0"/>
          </a:p>
          <a:p>
            <a:r>
              <a:rPr lang="en-US" sz="2400" dirty="0"/>
              <a:t>Manners count: Please and Thank you go a long way.</a:t>
            </a:r>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4696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5006B4B-EB5A-42A1-8F20-85123BFE0881}"/>
              </a:ext>
            </a:extLst>
          </p:cNvPr>
          <p:cNvSpPr txBox="1"/>
          <p:nvPr/>
        </p:nvSpPr>
        <p:spPr>
          <a:xfrm>
            <a:off x="253218" y="6330462"/>
            <a:ext cx="7216727" cy="369332"/>
          </a:xfrm>
          <a:prstGeom prst="rect">
            <a:avLst/>
          </a:prstGeom>
          <a:noFill/>
        </p:spPr>
        <p:txBody>
          <a:bodyPr wrap="square" rtlCol="0">
            <a:spAutoFit/>
          </a:bodyPr>
          <a:lstStyle/>
          <a:p>
            <a:r>
              <a:rPr lang="en-US" dirty="0"/>
              <a:t>Please see handout for more workplace etiquette.</a:t>
            </a:r>
          </a:p>
        </p:txBody>
      </p:sp>
    </p:spTree>
    <p:extLst>
      <p:ext uri="{BB962C8B-B14F-4D97-AF65-F5344CB8AC3E}">
        <p14:creationId xmlns:p14="http://schemas.microsoft.com/office/powerpoint/2010/main" val="820667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5" y="450166"/>
            <a:ext cx="9059594"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326437-2552-4DD8-B988-C4FF3F0D9AC4}"/>
              </a:ext>
            </a:extLst>
          </p:cNvPr>
          <p:cNvSpPr>
            <a:spLocks noGrp="1"/>
          </p:cNvSpPr>
          <p:nvPr>
            <p:ph type="title"/>
          </p:nvPr>
        </p:nvSpPr>
        <p:spPr>
          <a:xfrm>
            <a:off x="689315" y="336990"/>
            <a:ext cx="10515600" cy="1325563"/>
          </a:xfrm>
        </p:spPr>
        <p:txBody>
          <a:bodyPr/>
          <a:lstStyle/>
          <a:p>
            <a:r>
              <a:rPr lang="en-US" dirty="0">
                <a:solidFill>
                  <a:schemeClr val="bg1"/>
                </a:solidFill>
              </a:rPr>
              <a:t>Be Punctual </a:t>
            </a:r>
          </a:p>
        </p:txBody>
      </p:sp>
      <p:sp>
        <p:nvSpPr>
          <p:cNvPr id="3" name="Content Placeholder 2">
            <a:extLst>
              <a:ext uri="{FF2B5EF4-FFF2-40B4-BE49-F238E27FC236}">
                <a16:creationId xmlns:a16="http://schemas.microsoft.com/office/drawing/2014/main" id="{8035B97C-56D3-44CC-BF20-0874C2C183D5}"/>
              </a:ext>
            </a:extLst>
          </p:cNvPr>
          <p:cNvSpPr>
            <a:spLocks noGrp="1"/>
          </p:cNvSpPr>
          <p:nvPr>
            <p:ph idx="1"/>
          </p:nvPr>
        </p:nvSpPr>
        <p:spPr>
          <a:xfrm>
            <a:off x="689315" y="1479672"/>
            <a:ext cx="11099409" cy="4696043"/>
          </a:xfrm>
        </p:spPr>
        <p:txBody>
          <a:bodyPr>
            <a:normAutofit/>
          </a:bodyPr>
          <a:lstStyle/>
          <a:p>
            <a:r>
              <a:rPr lang="en-US" sz="2400" dirty="0"/>
              <a:t>Did you know? About 15% of Americans arrive late for work at least once per week.</a:t>
            </a:r>
          </a:p>
          <a:p>
            <a:endParaRPr lang="en-US" sz="2400" dirty="0"/>
          </a:p>
          <a:p>
            <a:r>
              <a:rPr lang="en-US" sz="2400" dirty="0"/>
              <a:t>Be Punctual: It shows you are capable of honoring your word while projecting a sense of commitment toward your job, to your co-workers, and of professionalism in general.</a:t>
            </a:r>
          </a:p>
          <a:p>
            <a:endParaRPr lang="en-US" sz="2400" dirty="0"/>
          </a:p>
          <a:p>
            <a:r>
              <a:rPr lang="en-US" sz="2400" dirty="0"/>
              <a:t>Send a text if you are going to arrive late or call. However, you should make every effort to arrive on time or a few minutes before a meeting or appointment. </a:t>
            </a:r>
          </a:p>
          <a:p>
            <a:endParaRPr lang="en-US" sz="2400" dirty="0"/>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4696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3012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2F0670-DEE9-4B08-96BA-2FC4813DD2CD}"/>
              </a:ext>
            </a:extLst>
          </p:cNvPr>
          <p:cNvSpPr/>
          <p:nvPr/>
        </p:nvSpPr>
        <p:spPr>
          <a:xfrm>
            <a:off x="576775" y="450166"/>
            <a:ext cx="9059594" cy="928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326437-2552-4DD8-B988-C4FF3F0D9AC4}"/>
              </a:ext>
            </a:extLst>
          </p:cNvPr>
          <p:cNvSpPr>
            <a:spLocks noGrp="1"/>
          </p:cNvSpPr>
          <p:nvPr>
            <p:ph type="title"/>
          </p:nvPr>
        </p:nvSpPr>
        <p:spPr>
          <a:xfrm>
            <a:off x="689315" y="336990"/>
            <a:ext cx="10515600" cy="1325563"/>
          </a:xfrm>
        </p:spPr>
        <p:txBody>
          <a:bodyPr/>
          <a:lstStyle/>
          <a:p>
            <a:r>
              <a:rPr lang="en-US" dirty="0">
                <a:solidFill>
                  <a:schemeClr val="bg1"/>
                </a:solidFill>
              </a:rPr>
              <a:t>Use Tact</a:t>
            </a:r>
          </a:p>
        </p:txBody>
      </p:sp>
      <p:sp>
        <p:nvSpPr>
          <p:cNvPr id="3" name="Content Placeholder 2">
            <a:extLst>
              <a:ext uri="{FF2B5EF4-FFF2-40B4-BE49-F238E27FC236}">
                <a16:creationId xmlns:a16="http://schemas.microsoft.com/office/drawing/2014/main" id="{8035B97C-56D3-44CC-BF20-0874C2C183D5}"/>
              </a:ext>
            </a:extLst>
          </p:cNvPr>
          <p:cNvSpPr>
            <a:spLocks noGrp="1"/>
          </p:cNvSpPr>
          <p:nvPr>
            <p:ph idx="1"/>
          </p:nvPr>
        </p:nvSpPr>
        <p:spPr>
          <a:xfrm>
            <a:off x="689315" y="1479672"/>
            <a:ext cx="11099409" cy="4696043"/>
          </a:xfrm>
        </p:spPr>
        <p:txBody>
          <a:bodyPr>
            <a:normAutofit fontScale="92500" lnSpcReduction="10000"/>
          </a:bodyPr>
          <a:lstStyle/>
          <a:p>
            <a:r>
              <a:rPr lang="en-US" dirty="0"/>
              <a:t>Whether you're a manager who appraises employees every six months or an employee who's trying to help a co-worker improve, the use of tact to diffuse awkward and tense situations is a sure sign of professionalism.</a:t>
            </a:r>
          </a:p>
          <a:p>
            <a:endParaRPr lang="en-US" dirty="0"/>
          </a:p>
          <a:p>
            <a:r>
              <a:rPr lang="en-US" dirty="0"/>
              <a:t>Avoid the brutal truth, and instead look to approach situations diplomatically. </a:t>
            </a:r>
          </a:p>
          <a:p>
            <a:endParaRPr lang="en-US" dirty="0"/>
          </a:p>
          <a:p>
            <a:r>
              <a:rPr lang="en-US" dirty="0"/>
              <a:t>For example, suppose an employee your supervise needs to work on getting tasks done in a timelier manner. Don't tell him/her s/he has poor time management skills or infer that the employee is lazy. </a:t>
            </a:r>
            <a:r>
              <a:rPr lang="en-US" b="1" u="sng" dirty="0"/>
              <a:t>Instead</a:t>
            </a:r>
            <a:r>
              <a:rPr lang="en-US" dirty="0"/>
              <a:t>, take the more professional approach: explain that you've noticed s/he often experiences delays in completing work, and then have a two-way conversation regarding tactics for improvement.</a:t>
            </a:r>
            <a:endParaRPr lang="en-US" sz="2400" dirty="0"/>
          </a:p>
        </p:txBody>
      </p:sp>
      <p:sp>
        <p:nvSpPr>
          <p:cNvPr id="4" name="Rectangle 3">
            <a:extLst>
              <a:ext uri="{FF2B5EF4-FFF2-40B4-BE49-F238E27FC236}">
                <a16:creationId xmlns:a16="http://schemas.microsoft.com/office/drawing/2014/main" id="{17914A73-2CD3-4C3D-9840-6E723B21D039}"/>
              </a:ext>
            </a:extLst>
          </p:cNvPr>
          <p:cNvSpPr/>
          <p:nvPr/>
        </p:nvSpPr>
        <p:spPr>
          <a:xfrm>
            <a:off x="576775" y="1378634"/>
            <a:ext cx="11211949" cy="4696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2553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3503</TotalTime>
  <Words>2843</Words>
  <Application>Microsoft Office PowerPoint</Application>
  <PresentationFormat>Widescreen</PresentationFormat>
  <Paragraphs>334</Paragraphs>
  <Slides>35</Slides>
  <Notes>28</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Calibri Light</vt:lpstr>
      <vt:lpstr>Candara</vt:lpstr>
      <vt:lpstr>Symbol</vt:lpstr>
      <vt:lpstr>Tahoma</vt:lpstr>
      <vt:lpstr>Times New Roman</vt:lpstr>
      <vt:lpstr>Wingdings</vt:lpstr>
      <vt:lpstr>Office Theme</vt:lpstr>
      <vt:lpstr>Cultivate a Champion Mindset</vt:lpstr>
      <vt:lpstr>Module Objectives:</vt:lpstr>
      <vt:lpstr>Agenda</vt:lpstr>
      <vt:lpstr>Professionalism In The Workplace Key Characteristics</vt:lpstr>
      <vt:lpstr>Professionalism Defined</vt:lpstr>
      <vt:lpstr>Dress for Success</vt:lpstr>
      <vt:lpstr>Use Proper Etiquette</vt:lpstr>
      <vt:lpstr>Be Punctual </vt:lpstr>
      <vt:lpstr>Use Tact</vt:lpstr>
      <vt:lpstr>Be Organized and Dependable</vt:lpstr>
      <vt:lpstr>Communicate Effectively</vt:lpstr>
      <vt:lpstr>Be Open to Criticism</vt:lpstr>
      <vt:lpstr>Show That You are Dedicated To Your Job</vt:lpstr>
      <vt:lpstr>Emotional Intelligence at Work</vt:lpstr>
      <vt:lpstr>Emotional Intelligence Defined</vt:lpstr>
      <vt:lpstr>Emotional Intelligence Defined</vt:lpstr>
      <vt:lpstr>PowerPoint Presentation</vt:lpstr>
      <vt:lpstr>PowerPoint Presentation</vt:lpstr>
      <vt:lpstr>The Foundation</vt:lpstr>
      <vt:lpstr>How Does EQ Differ from IQ </vt:lpstr>
      <vt:lpstr>Emotional Intelligence in the Workplace - Video</vt:lpstr>
      <vt:lpstr>EQ Video – Recap</vt:lpstr>
      <vt:lpstr>EQ  - 5 Primary Categories</vt:lpstr>
      <vt:lpstr>EQ  - 5 Primary Categories</vt:lpstr>
      <vt:lpstr>Emotional Intelligence at Work</vt:lpstr>
      <vt:lpstr>Applications of EQ at Work</vt:lpstr>
      <vt:lpstr>Characteristics of a High Performing EQ Team</vt:lpstr>
      <vt:lpstr>Impact of Low EQ Managers and Employees</vt:lpstr>
      <vt:lpstr>Steps Managers Can Take to Improve EQ</vt:lpstr>
      <vt:lpstr>Owner Mindset Vs. Employee Mindset</vt:lpstr>
      <vt:lpstr>Owner Mindset Vs. Employee Mindset</vt:lpstr>
      <vt:lpstr>Self-Leadership Quiz</vt:lpstr>
      <vt:lpstr>All About Perspective: 1900 Shoe Salesman</vt:lpstr>
      <vt:lpstr>The Importance of Self-Leadership</vt:lpstr>
      <vt:lpstr>Suggested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Goal Setting and Achievement</dc:title>
  <dc:creator>Cami Ressler</dc:creator>
  <cp:lastModifiedBy>Patricia L. Kuharic</cp:lastModifiedBy>
  <cp:revision>314</cp:revision>
  <cp:lastPrinted>2018-04-18T18:29:19Z</cp:lastPrinted>
  <dcterms:created xsi:type="dcterms:W3CDTF">2018-02-13T18:36:30Z</dcterms:created>
  <dcterms:modified xsi:type="dcterms:W3CDTF">2018-10-10T19:05:32Z</dcterms:modified>
</cp:coreProperties>
</file>