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2" r:id="rId1"/>
    <p:sldMasterId id="2147483678" r:id="rId2"/>
  </p:sldMasterIdLst>
  <p:notesMasterIdLst>
    <p:notesMasterId r:id="rId39"/>
  </p:notesMasterIdLst>
  <p:handoutMasterIdLst>
    <p:handoutMasterId r:id="rId40"/>
  </p:handoutMasterIdLst>
  <p:sldIdLst>
    <p:sldId id="256" r:id="rId3"/>
    <p:sldId id="293" r:id="rId4"/>
    <p:sldId id="312" r:id="rId5"/>
    <p:sldId id="294" r:id="rId6"/>
    <p:sldId id="307" r:id="rId7"/>
    <p:sldId id="315" r:id="rId8"/>
    <p:sldId id="314" r:id="rId9"/>
    <p:sldId id="289" r:id="rId10"/>
    <p:sldId id="260" r:id="rId11"/>
    <p:sldId id="268" r:id="rId12"/>
    <p:sldId id="320" r:id="rId13"/>
    <p:sldId id="298" r:id="rId14"/>
    <p:sldId id="301" r:id="rId15"/>
    <p:sldId id="300" r:id="rId16"/>
    <p:sldId id="297" r:id="rId17"/>
    <p:sldId id="313" r:id="rId18"/>
    <p:sldId id="305" r:id="rId19"/>
    <p:sldId id="311" r:id="rId20"/>
    <p:sldId id="317" r:id="rId21"/>
    <p:sldId id="318" r:id="rId22"/>
    <p:sldId id="319" r:id="rId23"/>
    <p:sldId id="316" r:id="rId24"/>
    <p:sldId id="296" r:id="rId25"/>
    <p:sldId id="270" r:id="rId26"/>
    <p:sldId id="291" r:id="rId27"/>
    <p:sldId id="295" r:id="rId28"/>
    <p:sldId id="322" r:id="rId29"/>
    <p:sldId id="304" r:id="rId30"/>
    <p:sldId id="303" r:id="rId31"/>
    <p:sldId id="271" r:id="rId32"/>
    <p:sldId id="272" r:id="rId33"/>
    <p:sldId id="276" r:id="rId34"/>
    <p:sldId id="308" r:id="rId35"/>
    <p:sldId id="310" r:id="rId36"/>
    <p:sldId id="309" r:id="rId37"/>
    <p:sldId id="306" r:id="rId38"/>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Times New Roman" charset="0"/>
        <a:ea typeface="+mn-ea"/>
        <a:cs typeface="+mn-cs"/>
      </a:defRPr>
    </a:lvl1pPr>
    <a:lvl2pPr marL="457200" algn="l" rtl="0" eaLnBrk="0" fontAlgn="base" hangingPunct="0">
      <a:spcBef>
        <a:spcPct val="0"/>
      </a:spcBef>
      <a:spcAft>
        <a:spcPct val="0"/>
      </a:spcAft>
      <a:defRPr kern="1200">
        <a:solidFill>
          <a:schemeClr val="tx1"/>
        </a:solidFill>
        <a:latin typeface="Times New Roman" charset="0"/>
        <a:ea typeface="+mn-ea"/>
        <a:cs typeface="+mn-cs"/>
      </a:defRPr>
    </a:lvl2pPr>
    <a:lvl3pPr marL="914400" algn="l" rtl="0" eaLnBrk="0" fontAlgn="base" hangingPunct="0">
      <a:spcBef>
        <a:spcPct val="0"/>
      </a:spcBef>
      <a:spcAft>
        <a:spcPct val="0"/>
      </a:spcAft>
      <a:defRPr kern="1200">
        <a:solidFill>
          <a:schemeClr val="tx1"/>
        </a:solidFill>
        <a:latin typeface="Times New Roman" charset="0"/>
        <a:ea typeface="+mn-ea"/>
        <a:cs typeface="+mn-cs"/>
      </a:defRPr>
    </a:lvl3pPr>
    <a:lvl4pPr marL="1371600" algn="l" rtl="0" eaLnBrk="0" fontAlgn="base" hangingPunct="0">
      <a:spcBef>
        <a:spcPct val="0"/>
      </a:spcBef>
      <a:spcAft>
        <a:spcPct val="0"/>
      </a:spcAft>
      <a:defRPr kern="1200">
        <a:solidFill>
          <a:schemeClr val="tx1"/>
        </a:solidFill>
        <a:latin typeface="Times New Roman" charset="0"/>
        <a:ea typeface="+mn-ea"/>
        <a:cs typeface="+mn-cs"/>
      </a:defRPr>
    </a:lvl4pPr>
    <a:lvl5pPr marL="1828800" algn="l" rtl="0" eaLnBrk="0" fontAlgn="base" hangingPunct="0">
      <a:spcBef>
        <a:spcPct val="0"/>
      </a:spcBef>
      <a:spcAft>
        <a:spcPct val="0"/>
      </a:spcAft>
      <a:defRPr kern="1200">
        <a:solidFill>
          <a:schemeClr val="tx1"/>
        </a:solidFill>
        <a:latin typeface="Times New Roman" charset="0"/>
        <a:ea typeface="+mn-ea"/>
        <a:cs typeface="+mn-cs"/>
      </a:defRPr>
    </a:lvl5pPr>
    <a:lvl6pPr marL="2286000" algn="l" defTabSz="914400" rtl="0" eaLnBrk="1" latinLnBrk="0" hangingPunct="1">
      <a:defRPr kern="1200">
        <a:solidFill>
          <a:schemeClr val="tx1"/>
        </a:solidFill>
        <a:latin typeface="Times New Roman" charset="0"/>
        <a:ea typeface="+mn-ea"/>
        <a:cs typeface="+mn-cs"/>
      </a:defRPr>
    </a:lvl6pPr>
    <a:lvl7pPr marL="2743200" algn="l" defTabSz="914400" rtl="0" eaLnBrk="1" latinLnBrk="0" hangingPunct="1">
      <a:defRPr kern="1200">
        <a:solidFill>
          <a:schemeClr val="tx1"/>
        </a:solidFill>
        <a:latin typeface="Times New Roman" charset="0"/>
        <a:ea typeface="+mn-ea"/>
        <a:cs typeface="+mn-cs"/>
      </a:defRPr>
    </a:lvl7pPr>
    <a:lvl8pPr marL="3200400" algn="l" defTabSz="914400" rtl="0" eaLnBrk="1" latinLnBrk="0" hangingPunct="1">
      <a:defRPr kern="1200">
        <a:solidFill>
          <a:schemeClr val="tx1"/>
        </a:solidFill>
        <a:latin typeface="Times New Roman" charset="0"/>
        <a:ea typeface="+mn-ea"/>
        <a:cs typeface="+mn-cs"/>
      </a:defRPr>
    </a:lvl8pPr>
    <a:lvl9pPr marL="3657600" algn="l" defTabSz="914400" rtl="0" eaLnBrk="1" latinLnBrk="0" hangingPunct="1">
      <a:defRPr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CC42A"/>
    <a:srgbClr val="006600"/>
    <a:srgbClr val="FFFF66"/>
    <a:srgbClr val="000099"/>
    <a:srgbClr val="0099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46" autoAdjust="0"/>
    <p:restoredTop sz="86432" autoAdjust="0"/>
  </p:normalViewPr>
  <p:slideViewPr>
    <p:cSldViewPr>
      <p:cViewPr varScale="1">
        <p:scale>
          <a:sx n="57" d="100"/>
          <a:sy n="57" d="100"/>
        </p:scale>
        <p:origin x="1384"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55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dirty="0">
                <a:solidFill>
                  <a:schemeClr val="tx1"/>
                </a:solidFill>
              </a:rPr>
              <a:t>Total Mutual Assets ($B)</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704094929163552"/>
          <c:y val="0.10238323122510128"/>
          <c:w val="0.64429799025551904"/>
          <c:h val="0.70709759418877205"/>
        </c:manualLayout>
      </c:layout>
      <c:pieChart>
        <c:varyColors val="1"/>
        <c:ser>
          <c:idx val="0"/>
          <c:order val="0"/>
          <c:tx>
            <c:strRef>
              <c:f>Sheet1!$B$1</c:f>
              <c:strCache>
                <c:ptCount val="1"/>
                <c:pt idx="0">
                  <c:v>Sales</c:v>
                </c:pt>
              </c:strCache>
            </c:strRef>
          </c:tx>
          <c:explosion val="5"/>
          <c:dPt>
            <c:idx val="0"/>
            <c:bubble3D val="0"/>
            <c:spPr>
              <a:solidFill>
                <a:srgbClr val="FFC000"/>
              </a:solidFill>
              <a:ln w="19050">
                <a:solidFill>
                  <a:schemeClr val="lt1"/>
                </a:solidFill>
              </a:ln>
              <a:effectLst/>
            </c:spPr>
            <c:extLst>
              <c:ext xmlns:c16="http://schemas.microsoft.com/office/drawing/2014/chart" uri="{C3380CC4-5D6E-409C-BE32-E72D297353CC}">
                <c16:uniqueId val="{00000001-B379-4B79-A373-D59B4D8A14C7}"/>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B379-4B79-A373-D59B4D8A14C7}"/>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B379-4B79-A373-D59B4D8A14C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9-B379-4B79-A373-D59B4D8A14C7}"/>
              </c:ext>
            </c:extLst>
          </c:dPt>
          <c:dPt>
            <c:idx val="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A-B379-4B79-A373-D59B4D8A14C7}"/>
              </c:ext>
            </c:extLst>
          </c:dPt>
          <c:dPt>
            <c:idx val="5"/>
            <c:bubble3D val="0"/>
            <c:spPr>
              <a:solidFill>
                <a:srgbClr val="7030A0"/>
              </a:solidFill>
              <a:ln w="19050">
                <a:solidFill>
                  <a:schemeClr val="lt1"/>
                </a:solidFill>
              </a:ln>
              <a:effectLst/>
            </c:spPr>
            <c:extLst>
              <c:ext xmlns:c16="http://schemas.microsoft.com/office/drawing/2014/chart" uri="{C3380CC4-5D6E-409C-BE32-E72D297353CC}">
                <c16:uniqueId val="{00000007-B379-4B79-A373-D59B4D8A14C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8-B379-4B79-A373-D59B4D8A14C7}"/>
              </c:ext>
            </c:extLst>
          </c:dPt>
          <c:dLbls>
            <c:dLbl>
              <c:idx val="0"/>
              <c:layout>
                <c:manualLayout>
                  <c:x val="-9.5803462466918912E-2"/>
                  <c:y val="0.12854293857118226"/>
                </c:manualLayout>
              </c:layout>
              <c:showLegendKey val="0"/>
              <c:showVal val="1"/>
              <c:showCatName val="0"/>
              <c:showSerName val="0"/>
              <c:showPercent val="0"/>
              <c:showBubbleSize val="0"/>
              <c:extLst>
                <c:ext xmlns:c15="http://schemas.microsoft.com/office/drawing/2012/chart" uri="{CE6537A1-D6FC-4f65-9D91-7224C49458BB}">
                  <c15:layout>
                    <c:manualLayout>
                      <c:w val="0.25278815019750156"/>
                      <c:h val="0.10121553013095867"/>
                    </c:manualLayout>
                  </c15:layout>
                </c:ext>
                <c:ext xmlns:c16="http://schemas.microsoft.com/office/drawing/2014/chart" uri="{C3380CC4-5D6E-409C-BE32-E72D297353CC}">
                  <c16:uniqueId val="{00000001-B379-4B79-A373-D59B4D8A14C7}"/>
                </c:ext>
              </c:extLst>
            </c:dLbl>
            <c:dLbl>
              <c:idx val="1"/>
              <c:layout>
                <c:manualLayout>
                  <c:x val="-0.19458331083746405"/>
                  <c:y val="3.6689034926406745E-2"/>
                </c:manualLayout>
              </c:layout>
              <c:showLegendKey val="0"/>
              <c:showVal val="1"/>
              <c:showCatName val="0"/>
              <c:showSerName val="0"/>
              <c:showPercent val="0"/>
              <c:showBubbleSize val="0"/>
              <c:extLst>
                <c:ext xmlns:c15="http://schemas.microsoft.com/office/drawing/2012/chart" uri="{CE6537A1-D6FC-4f65-9D91-7224C49458BB}">
                  <c15:layout>
                    <c:manualLayout>
                      <c:w val="0.23734503994050385"/>
                      <c:h val="0.10121553013095867"/>
                    </c:manualLayout>
                  </c15:layout>
                </c:ext>
                <c:ext xmlns:c16="http://schemas.microsoft.com/office/drawing/2014/chart" uri="{C3380CC4-5D6E-409C-BE32-E72D297353CC}">
                  <c16:uniqueId val="{00000003-B379-4B79-A373-D59B4D8A14C7}"/>
                </c:ext>
              </c:extLst>
            </c:dLbl>
            <c:dLbl>
              <c:idx val="2"/>
              <c:layout>
                <c:manualLayout>
                  <c:x val="-8.3421979218194373E-2"/>
                  <c:y val="-6.1400926367304584E-2"/>
                </c:manualLayout>
              </c:layout>
              <c:showLegendKey val="0"/>
              <c:showVal val="1"/>
              <c:showCatName val="0"/>
              <c:showSerName val="0"/>
              <c:showPercent val="0"/>
              <c:showBubbleSize val="0"/>
              <c:extLst>
                <c:ext xmlns:c15="http://schemas.microsoft.com/office/drawing/2012/chart" uri="{CE6537A1-D6FC-4f65-9D91-7224C49458BB}">
                  <c15:layout>
                    <c:manualLayout>
                      <c:w val="0.22494434400342814"/>
                      <c:h val="0.10948632361788228"/>
                    </c:manualLayout>
                  </c15:layout>
                </c:ext>
                <c:ext xmlns:c16="http://schemas.microsoft.com/office/drawing/2014/chart" uri="{C3380CC4-5D6E-409C-BE32-E72D297353CC}">
                  <c16:uniqueId val="{00000005-B379-4B79-A373-D59B4D8A14C7}"/>
                </c:ext>
              </c:extLst>
            </c:dLbl>
            <c:dLbl>
              <c:idx val="3"/>
              <c:layout>
                <c:manualLayout>
                  <c:x val="3.7805220306303755E-3"/>
                  <c:y val="-1.61777980386892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379-4B79-A373-D59B4D8A14C7}"/>
                </c:ext>
              </c:extLst>
            </c:dLbl>
            <c:dLbl>
              <c:idx val="4"/>
              <c:layout>
                <c:manualLayout>
                  <c:x val="1.819368627285033E-2"/>
                  <c:y val="-7.5662760450724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379-4B79-A373-D59B4D8A14C7}"/>
                </c:ext>
              </c:extLst>
            </c:dLbl>
            <c:dLbl>
              <c:idx val="5"/>
              <c:layout>
                <c:manualLayout>
                  <c:x val="6.5527427207014727E-3"/>
                  <c:y val="-3.00690371577167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379-4B79-A373-D59B4D8A14C7}"/>
                </c:ext>
              </c:extLst>
            </c:dLbl>
            <c:dLbl>
              <c:idx val="6"/>
              <c:layout>
                <c:manualLayout>
                  <c:x val="1.7269531643297855E-3"/>
                  <c:y val="-3.04787334273188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379-4B79-A373-D59B4D8A14C7}"/>
                </c:ext>
              </c:extLst>
            </c:dLbl>
            <c:numFmt formatCode="&quot;$&quot;#,##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PA (35)</c:v>
                </c:pt>
                <c:pt idx="1">
                  <c:v>MA (83)</c:v>
                </c:pt>
                <c:pt idx="2">
                  <c:v>OH (39)</c:v>
                </c:pt>
                <c:pt idx="3">
                  <c:v>IL (34)</c:v>
                </c:pt>
                <c:pt idx="4">
                  <c:v>NY (24)</c:v>
                </c:pt>
                <c:pt idx="5">
                  <c:v>NJ (23)</c:v>
                </c:pt>
                <c:pt idx="6">
                  <c:v>All Others (199)</c:v>
                </c:pt>
              </c:strCache>
            </c:strRef>
          </c:cat>
          <c:val>
            <c:numRef>
              <c:f>Sheet1!$B$2:$B$8</c:f>
              <c:numCache>
                <c:formatCode>0.0</c:formatCode>
                <c:ptCount val="7"/>
                <c:pt idx="0">
                  <c:v>25.794877</c:v>
                </c:pt>
                <c:pt idx="1">
                  <c:v>102.66003599999999</c:v>
                </c:pt>
                <c:pt idx="2">
                  <c:v>22.456813999999998</c:v>
                </c:pt>
                <c:pt idx="3">
                  <c:v>8.1660889999999995</c:v>
                </c:pt>
                <c:pt idx="4">
                  <c:v>24.452740000000002</c:v>
                </c:pt>
                <c:pt idx="5">
                  <c:v>26.262401000000001</c:v>
                </c:pt>
                <c:pt idx="6">
                  <c:v>123.047713</c:v>
                </c:pt>
              </c:numCache>
            </c:numRef>
          </c:val>
          <c:extLst>
            <c:ext xmlns:c16="http://schemas.microsoft.com/office/drawing/2014/chart" uri="{C3380CC4-5D6E-409C-BE32-E72D297353CC}">
              <c16:uniqueId val="{00000006-B379-4B79-A373-D59B4D8A14C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4262485327001679"/>
          <c:w val="1"/>
          <c:h val="0.13703712995885955"/>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dirty="0">
                <a:solidFill>
                  <a:schemeClr val="tx1"/>
                </a:solidFill>
              </a:rPr>
              <a:t>Total Mutual Branches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704094929163552"/>
          <c:y val="0.10238323122510128"/>
          <c:w val="0.64429799025551904"/>
          <c:h val="0.70709759418877205"/>
        </c:manualLayout>
      </c:layout>
      <c:pieChart>
        <c:varyColors val="1"/>
        <c:ser>
          <c:idx val="0"/>
          <c:order val="0"/>
          <c:tx>
            <c:strRef>
              <c:f>Sheet1!$B$1</c:f>
              <c:strCache>
                <c:ptCount val="1"/>
                <c:pt idx="0">
                  <c:v>Sales</c:v>
                </c:pt>
              </c:strCache>
            </c:strRef>
          </c:tx>
          <c:explosion val="5"/>
          <c:dPt>
            <c:idx val="0"/>
            <c:bubble3D val="0"/>
            <c:spPr>
              <a:solidFill>
                <a:srgbClr val="FFC000"/>
              </a:solidFill>
              <a:ln w="19050">
                <a:solidFill>
                  <a:schemeClr val="lt1"/>
                </a:solidFill>
              </a:ln>
              <a:effectLst/>
            </c:spPr>
            <c:extLst>
              <c:ext xmlns:c16="http://schemas.microsoft.com/office/drawing/2014/chart" uri="{C3380CC4-5D6E-409C-BE32-E72D297353CC}">
                <c16:uniqueId val="{00000001-B00A-41EC-B1B0-430A807DEC1A}"/>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B00A-41EC-B1B0-430A807DEC1A}"/>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B00A-41EC-B1B0-430A807DEC1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00A-41EC-B1B0-430A807DEC1A}"/>
              </c:ext>
            </c:extLst>
          </c:dPt>
          <c:dPt>
            <c:idx val="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9-B00A-41EC-B1B0-430A807DEC1A}"/>
              </c:ext>
            </c:extLst>
          </c:dPt>
          <c:dPt>
            <c:idx val="5"/>
            <c:bubble3D val="0"/>
            <c:spPr>
              <a:solidFill>
                <a:srgbClr val="7030A0"/>
              </a:solidFill>
              <a:ln w="19050">
                <a:solidFill>
                  <a:schemeClr val="lt1"/>
                </a:solidFill>
              </a:ln>
              <a:effectLst/>
            </c:spPr>
            <c:extLst>
              <c:ext xmlns:c16="http://schemas.microsoft.com/office/drawing/2014/chart" uri="{C3380CC4-5D6E-409C-BE32-E72D297353CC}">
                <c16:uniqueId val="{0000000B-B00A-41EC-B1B0-430A807DEC1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00A-41EC-B1B0-430A807DEC1A}"/>
              </c:ext>
            </c:extLst>
          </c:dPt>
          <c:dLbls>
            <c:dLbl>
              <c:idx val="0"/>
              <c:layout>
                <c:manualLayout>
                  <c:x val="-9.5803462466918912E-2"/>
                  <c:y val="0.12854293857118226"/>
                </c:manualLayout>
              </c:layout>
              <c:showLegendKey val="0"/>
              <c:showVal val="1"/>
              <c:showCatName val="0"/>
              <c:showSerName val="0"/>
              <c:showPercent val="0"/>
              <c:showBubbleSize val="0"/>
              <c:extLst>
                <c:ext xmlns:c15="http://schemas.microsoft.com/office/drawing/2012/chart" uri="{CE6537A1-D6FC-4f65-9D91-7224C49458BB}">
                  <c15:layout>
                    <c:manualLayout>
                      <c:w val="0.25278815019750156"/>
                      <c:h val="0.10121553013095867"/>
                    </c:manualLayout>
                  </c15:layout>
                </c:ext>
                <c:ext xmlns:c16="http://schemas.microsoft.com/office/drawing/2014/chart" uri="{C3380CC4-5D6E-409C-BE32-E72D297353CC}">
                  <c16:uniqueId val="{00000001-B00A-41EC-B1B0-430A807DEC1A}"/>
                </c:ext>
              </c:extLst>
            </c:dLbl>
            <c:dLbl>
              <c:idx val="1"/>
              <c:layout>
                <c:manualLayout>
                  <c:x val="-0.19458331083746405"/>
                  <c:y val="3.6689034926406745E-2"/>
                </c:manualLayout>
              </c:layout>
              <c:showLegendKey val="0"/>
              <c:showVal val="1"/>
              <c:showCatName val="0"/>
              <c:showSerName val="0"/>
              <c:showPercent val="0"/>
              <c:showBubbleSize val="0"/>
              <c:extLst>
                <c:ext xmlns:c15="http://schemas.microsoft.com/office/drawing/2012/chart" uri="{CE6537A1-D6FC-4f65-9D91-7224C49458BB}">
                  <c15:layout>
                    <c:manualLayout>
                      <c:w val="0.23734503994050385"/>
                      <c:h val="0.10121553013095867"/>
                    </c:manualLayout>
                  </c15:layout>
                </c:ext>
                <c:ext xmlns:c16="http://schemas.microsoft.com/office/drawing/2014/chart" uri="{C3380CC4-5D6E-409C-BE32-E72D297353CC}">
                  <c16:uniqueId val="{00000003-B00A-41EC-B1B0-430A807DEC1A}"/>
                </c:ext>
              </c:extLst>
            </c:dLbl>
            <c:dLbl>
              <c:idx val="2"/>
              <c:layout>
                <c:manualLayout>
                  <c:x val="-8.3421979218194373E-2"/>
                  <c:y val="-6.1400926367304584E-2"/>
                </c:manualLayout>
              </c:layout>
              <c:showLegendKey val="0"/>
              <c:showVal val="1"/>
              <c:showCatName val="0"/>
              <c:showSerName val="0"/>
              <c:showPercent val="0"/>
              <c:showBubbleSize val="0"/>
              <c:extLst>
                <c:ext xmlns:c15="http://schemas.microsoft.com/office/drawing/2012/chart" uri="{CE6537A1-D6FC-4f65-9D91-7224C49458BB}">
                  <c15:layout>
                    <c:manualLayout>
                      <c:w val="0.22494434400342814"/>
                      <c:h val="0.10948632361788228"/>
                    </c:manualLayout>
                  </c15:layout>
                </c:ext>
                <c:ext xmlns:c16="http://schemas.microsoft.com/office/drawing/2014/chart" uri="{C3380CC4-5D6E-409C-BE32-E72D297353CC}">
                  <c16:uniqueId val="{00000005-B00A-41EC-B1B0-430A807DEC1A}"/>
                </c:ext>
              </c:extLst>
            </c:dLbl>
            <c:dLbl>
              <c:idx val="3"/>
              <c:layout>
                <c:manualLayout>
                  <c:x val="3.7805220306303755E-3"/>
                  <c:y val="-1.61777980386892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00A-41EC-B1B0-430A807DEC1A}"/>
                </c:ext>
              </c:extLst>
            </c:dLbl>
            <c:dLbl>
              <c:idx val="4"/>
              <c:layout>
                <c:manualLayout>
                  <c:x val="-2.5047022446743158E-2"/>
                  <c:y val="-1.46487101373536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00A-41EC-B1B0-430A807DEC1A}"/>
                </c:ext>
              </c:extLst>
            </c:dLbl>
            <c:dLbl>
              <c:idx val="5"/>
              <c:layout>
                <c:manualLayout>
                  <c:x val="-6.139694241008832E-2"/>
                  <c:y val="-3.68483760814246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00A-41EC-B1B0-430A807DEC1A}"/>
                </c:ext>
              </c:extLst>
            </c:dLbl>
            <c:dLbl>
              <c:idx val="6"/>
              <c:layout>
                <c:manualLayout>
                  <c:x val="1.7269531643297855E-3"/>
                  <c:y val="-3.04787334273188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00A-41EC-B1B0-430A807DEC1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PA</c:v>
                </c:pt>
                <c:pt idx="1">
                  <c:v>MA</c:v>
                </c:pt>
                <c:pt idx="2">
                  <c:v>OH</c:v>
                </c:pt>
                <c:pt idx="3">
                  <c:v>IL</c:v>
                </c:pt>
                <c:pt idx="4">
                  <c:v>NY</c:v>
                </c:pt>
                <c:pt idx="5">
                  <c:v>NJ</c:v>
                </c:pt>
                <c:pt idx="6">
                  <c:v>All Others</c:v>
                </c:pt>
              </c:strCache>
            </c:strRef>
          </c:cat>
          <c:val>
            <c:numRef>
              <c:f>Sheet1!$B$2:$B$8</c:f>
              <c:numCache>
                <c:formatCode>General</c:formatCode>
                <c:ptCount val="7"/>
                <c:pt idx="0">
                  <c:v>237</c:v>
                </c:pt>
                <c:pt idx="1">
                  <c:v>705</c:v>
                </c:pt>
                <c:pt idx="2">
                  <c:v>178</c:v>
                </c:pt>
                <c:pt idx="3">
                  <c:v>111</c:v>
                </c:pt>
                <c:pt idx="4">
                  <c:v>202</c:v>
                </c:pt>
                <c:pt idx="5">
                  <c:v>209</c:v>
                </c:pt>
                <c:pt idx="6">
                  <c:v>1404</c:v>
                </c:pt>
              </c:numCache>
            </c:numRef>
          </c:val>
          <c:extLst>
            <c:ext xmlns:c16="http://schemas.microsoft.com/office/drawing/2014/chart" uri="{C3380CC4-5D6E-409C-BE32-E72D297353CC}">
              <c16:uniqueId val="{0000000E-B00A-41EC-B1B0-430A807DEC1A}"/>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4262485327001679"/>
          <c:w val="1"/>
          <c:h val="0.13703712995885955"/>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3D7A75-FA99-449D-8B21-9033535009B2}"/>
              </a:ext>
            </a:extLst>
          </p:cNvPr>
          <p:cNvSpPr>
            <a:spLocks noGrp="1"/>
          </p:cNvSpPr>
          <p:nvPr>
            <p:ph type="hdr" sz="quarter"/>
          </p:nvPr>
        </p:nvSpPr>
        <p:spPr>
          <a:xfrm>
            <a:off x="0" y="1"/>
            <a:ext cx="3170475" cy="481046"/>
          </a:xfrm>
          <a:prstGeom prst="rect">
            <a:avLst/>
          </a:prstGeom>
        </p:spPr>
        <p:txBody>
          <a:bodyPr vert="horz" lIns="95052" tIns="47527" rIns="95052" bIns="47527" rtlCol="0"/>
          <a:lstStyle>
            <a:lvl1pPr algn="l">
              <a:defRPr sz="1200"/>
            </a:lvl1pPr>
          </a:lstStyle>
          <a:p>
            <a:endParaRPr lang="en-US"/>
          </a:p>
        </p:txBody>
      </p:sp>
      <p:sp>
        <p:nvSpPr>
          <p:cNvPr id="3" name="Date Placeholder 2">
            <a:extLst>
              <a:ext uri="{FF2B5EF4-FFF2-40B4-BE49-F238E27FC236}">
                <a16:creationId xmlns:a16="http://schemas.microsoft.com/office/drawing/2014/main" id="{DF116137-7CFA-4DF4-B458-9268DD2C5E21}"/>
              </a:ext>
            </a:extLst>
          </p:cNvPr>
          <p:cNvSpPr>
            <a:spLocks noGrp="1"/>
          </p:cNvSpPr>
          <p:nvPr>
            <p:ph type="dt" sz="quarter" idx="1"/>
          </p:nvPr>
        </p:nvSpPr>
        <p:spPr>
          <a:xfrm>
            <a:off x="4143066" y="1"/>
            <a:ext cx="3170475" cy="481046"/>
          </a:xfrm>
          <a:prstGeom prst="rect">
            <a:avLst/>
          </a:prstGeom>
        </p:spPr>
        <p:txBody>
          <a:bodyPr vert="horz" lIns="95052" tIns="47527" rIns="95052" bIns="47527" rtlCol="0"/>
          <a:lstStyle>
            <a:lvl1pPr algn="r">
              <a:defRPr sz="1200"/>
            </a:lvl1pPr>
          </a:lstStyle>
          <a:p>
            <a:fld id="{3A13C575-E120-4778-9877-F0B65F8D4AD6}" type="datetimeFigureOut">
              <a:rPr lang="en-US" smtClean="0"/>
              <a:t>5/13/2022</a:t>
            </a:fld>
            <a:endParaRPr lang="en-US"/>
          </a:p>
        </p:txBody>
      </p:sp>
      <p:sp>
        <p:nvSpPr>
          <p:cNvPr id="4" name="Footer Placeholder 3">
            <a:extLst>
              <a:ext uri="{FF2B5EF4-FFF2-40B4-BE49-F238E27FC236}">
                <a16:creationId xmlns:a16="http://schemas.microsoft.com/office/drawing/2014/main" id="{89889456-EA80-4D65-83D9-6E23BB9BCDA4}"/>
              </a:ext>
            </a:extLst>
          </p:cNvPr>
          <p:cNvSpPr>
            <a:spLocks noGrp="1"/>
          </p:cNvSpPr>
          <p:nvPr>
            <p:ph type="ftr" sz="quarter" idx="2"/>
          </p:nvPr>
        </p:nvSpPr>
        <p:spPr>
          <a:xfrm>
            <a:off x="0" y="9120158"/>
            <a:ext cx="3170475" cy="481045"/>
          </a:xfrm>
          <a:prstGeom prst="rect">
            <a:avLst/>
          </a:prstGeom>
        </p:spPr>
        <p:txBody>
          <a:bodyPr vert="horz" lIns="95052" tIns="47527" rIns="95052" bIns="47527"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FF667FA-75BA-47CC-9B22-37650CA7AAE4}"/>
              </a:ext>
            </a:extLst>
          </p:cNvPr>
          <p:cNvSpPr>
            <a:spLocks noGrp="1"/>
          </p:cNvSpPr>
          <p:nvPr>
            <p:ph type="sldNum" sz="quarter" idx="3"/>
          </p:nvPr>
        </p:nvSpPr>
        <p:spPr>
          <a:xfrm>
            <a:off x="4143066" y="9120158"/>
            <a:ext cx="3170475" cy="481045"/>
          </a:xfrm>
          <a:prstGeom prst="rect">
            <a:avLst/>
          </a:prstGeom>
        </p:spPr>
        <p:txBody>
          <a:bodyPr vert="horz" lIns="95052" tIns="47527" rIns="95052" bIns="47527" rtlCol="0" anchor="b"/>
          <a:lstStyle>
            <a:lvl1pPr algn="r">
              <a:defRPr sz="1200"/>
            </a:lvl1pPr>
          </a:lstStyle>
          <a:p>
            <a:fld id="{AD0EE935-E4C8-43A4-ADFF-6A2689FD6F4D}" type="slidenum">
              <a:rPr lang="en-US" smtClean="0"/>
              <a:t>‹#›</a:t>
            </a:fld>
            <a:endParaRPr lang="en-US"/>
          </a:p>
        </p:txBody>
      </p:sp>
    </p:spTree>
    <p:extLst>
      <p:ext uri="{BB962C8B-B14F-4D97-AF65-F5344CB8AC3E}">
        <p14:creationId xmlns:p14="http://schemas.microsoft.com/office/powerpoint/2010/main" val="388357610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3" y="2"/>
            <a:ext cx="3170583" cy="48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5" tIns="47412" rIns="94825" bIns="47412" numCol="1" anchor="t" anchorCtr="0" compatLnSpc="1">
            <a:prstTxWarp prst="textNoShape">
              <a:avLst/>
            </a:prstTxWarp>
          </a:bodyPr>
          <a:lstStyle>
            <a:lvl1pPr>
              <a:defRPr sz="1200"/>
            </a:lvl1pPr>
          </a:lstStyle>
          <a:p>
            <a:endParaRPr lang="en-US" altLang="en-US" dirty="0"/>
          </a:p>
        </p:txBody>
      </p:sp>
      <p:sp>
        <p:nvSpPr>
          <p:cNvPr id="39939" name="Rectangle 3"/>
          <p:cNvSpPr>
            <a:spLocks noGrp="1" noChangeArrowheads="1"/>
          </p:cNvSpPr>
          <p:nvPr>
            <p:ph type="dt" idx="1"/>
          </p:nvPr>
        </p:nvSpPr>
        <p:spPr bwMode="auto">
          <a:xfrm>
            <a:off x="4142963" y="2"/>
            <a:ext cx="3170583" cy="48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5" tIns="47412" rIns="94825" bIns="47412" numCol="1" anchor="t" anchorCtr="0" compatLnSpc="1">
            <a:prstTxWarp prst="textNoShape">
              <a:avLst/>
            </a:prstTxWarp>
          </a:bodyPr>
          <a:lstStyle>
            <a:lvl1pPr algn="r">
              <a:defRPr sz="1200"/>
            </a:lvl1pPr>
          </a:lstStyle>
          <a:p>
            <a:endParaRPr lang="en-US" altLang="en-US" dirty="0"/>
          </a:p>
        </p:txBody>
      </p:sp>
      <p:sp>
        <p:nvSpPr>
          <p:cNvPr id="39940"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732186" y="4561226"/>
            <a:ext cx="5850835" cy="432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5" tIns="47412" rIns="94825" bIns="4741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9942" name="Rectangle 6"/>
          <p:cNvSpPr>
            <a:spLocks noGrp="1" noChangeArrowheads="1"/>
          </p:cNvSpPr>
          <p:nvPr>
            <p:ph type="ftr" sz="quarter" idx="4"/>
          </p:nvPr>
        </p:nvSpPr>
        <p:spPr bwMode="auto">
          <a:xfrm>
            <a:off x="3" y="9119174"/>
            <a:ext cx="3170583" cy="48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5" tIns="47412" rIns="94825" bIns="47412" numCol="1" anchor="b" anchorCtr="0" compatLnSpc="1">
            <a:prstTxWarp prst="textNoShape">
              <a:avLst/>
            </a:prstTxWarp>
          </a:bodyPr>
          <a:lstStyle>
            <a:lvl1pPr>
              <a:defRPr sz="1200"/>
            </a:lvl1pPr>
          </a:lstStyle>
          <a:p>
            <a:endParaRPr lang="en-US" altLang="en-US" dirty="0"/>
          </a:p>
        </p:txBody>
      </p:sp>
      <p:sp>
        <p:nvSpPr>
          <p:cNvPr id="39943" name="Rectangle 7"/>
          <p:cNvSpPr>
            <a:spLocks noGrp="1" noChangeArrowheads="1"/>
          </p:cNvSpPr>
          <p:nvPr>
            <p:ph type="sldNum" sz="quarter" idx="5"/>
          </p:nvPr>
        </p:nvSpPr>
        <p:spPr bwMode="auto">
          <a:xfrm>
            <a:off x="4142963" y="9119174"/>
            <a:ext cx="3170583" cy="48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5" tIns="47412" rIns="94825" bIns="47412" numCol="1" anchor="b" anchorCtr="0" compatLnSpc="1">
            <a:prstTxWarp prst="textNoShape">
              <a:avLst/>
            </a:prstTxWarp>
          </a:bodyPr>
          <a:lstStyle>
            <a:lvl1pPr algn="r">
              <a:defRPr sz="1200"/>
            </a:lvl1pPr>
          </a:lstStyle>
          <a:p>
            <a:fld id="{4BC78054-46EE-4456-90A5-7E4D818446A2}" type="slidenum">
              <a:rPr lang="en-US" altLang="en-US"/>
              <a:pPr/>
              <a:t>‹#›</a:t>
            </a:fld>
            <a:endParaRPr lang="en-US" altLang="en-US" dirty="0"/>
          </a:p>
        </p:txBody>
      </p:sp>
    </p:spTree>
    <p:extLst>
      <p:ext uri="{BB962C8B-B14F-4D97-AF65-F5344CB8AC3E}">
        <p14:creationId xmlns:p14="http://schemas.microsoft.com/office/powerpoint/2010/main" val="227116180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988364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428709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123020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427032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632945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804072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161254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408116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009611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549707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579934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Rot="1" noChangeAspect="1" noChangeArrowheads="1" noTextEdit="1"/>
          </p:cNvSpPr>
          <p:nvPr>
            <p:ph type="sldImg"/>
          </p:nvPr>
        </p:nvSpPr>
        <p:spPr>
          <a:ln/>
        </p:spPr>
      </p:sp>
      <p:sp>
        <p:nvSpPr>
          <p:cNvPr id="543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634848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271143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695215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10116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136669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173357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0292864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7637305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976944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781910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Rot="1" noChangeAspect="1" noChangeArrowheads="1" noTextEdit="1"/>
          </p:cNvSpPr>
          <p:nvPr>
            <p:ph type="sldImg"/>
          </p:nvPr>
        </p:nvSpPr>
        <p:spPr>
          <a:ln/>
        </p:spPr>
      </p:sp>
      <p:sp>
        <p:nvSpPr>
          <p:cNvPr id="5437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724054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0277799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7602421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1604188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117616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788052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7952238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241653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408116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374557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564735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559086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803529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2529529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8A2CB2-C542-5A4B-860E-7651F8D5F23D}"/>
              </a:ext>
            </a:extLst>
          </p:cNvPr>
          <p:cNvPicPr>
            <a:picLocks noChangeAspect="1"/>
          </p:cNvPicPr>
          <p:nvPr/>
        </p:nvPicPr>
        <p:blipFill>
          <a:blip r:embed="rId2"/>
          <a:stretch>
            <a:fillRect/>
          </a:stretch>
        </p:blipFill>
        <p:spPr>
          <a:xfrm>
            <a:off x="3200400" y="0"/>
            <a:ext cx="5943600" cy="6858000"/>
          </a:xfrm>
          <a:prstGeom prst="rect">
            <a:avLst/>
          </a:prstGeom>
        </p:spPr>
      </p:pic>
      <p:sp>
        <p:nvSpPr>
          <p:cNvPr id="10" name="Rectangle 9">
            <a:extLst>
              <a:ext uri="{FF2B5EF4-FFF2-40B4-BE49-F238E27FC236}">
                <a16:creationId xmlns:a16="http://schemas.microsoft.com/office/drawing/2014/main" id="{6306E2DB-1F6F-C44C-82D6-CDF942D20719}"/>
              </a:ext>
            </a:extLst>
          </p:cNvPr>
          <p:cNvSpPr/>
          <p:nvPr/>
        </p:nvSpPr>
        <p:spPr>
          <a:xfrm>
            <a:off x="1828800" y="0"/>
            <a:ext cx="1371600" cy="6858000"/>
          </a:xfrm>
          <a:prstGeom prst="rect">
            <a:avLst/>
          </a:prstGeom>
          <a:solidFill>
            <a:srgbClr val="FCC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3FA8172-A1FA-3044-9C51-355EBAD7B6EF}"/>
              </a:ext>
            </a:extLst>
          </p:cNvPr>
          <p:cNvSpPr/>
          <p:nvPr/>
        </p:nvSpPr>
        <p:spPr>
          <a:xfrm>
            <a:off x="0" y="7219"/>
            <a:ext cx="18288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4085071-5D08-F641-8EE4-7DA0AAF48E63}"/>
              </a:ext>
            </a:extLst>
          </p:cNvPr>
          <p:cNvPicPr>
            <a:picLocks noChangeAspect="1"/>
          </p:cNvPicPr>
          <p:nvPr/>
        </p:nvPicPr>
        <p:blipFill>
          <a:blip r:embed="rId3"/>
          <a:stretch>
            <a:fillRect/>
          </a:stretch>
        </p:blipFill>
        <p:spPr>
          <a:xfrm>
            <a:off x="271913" y="275858"/>
            <a:ext cx="1284973" cy="479171"/>
          </a:xfrm>
          <a:prstGeom prst="rect">
            <a:avLst/>
          </a:prstGeom>
        </p:spPr>
      </p:pic>
      <p:sp>
        <p:nvSpPr>
          <p:cNvPr id="12" name="Rectangle 11">
            <a:extLst>
              <a:ext uri="{FF2B5EF4-FFF2-40B4-BE49-F238E27FC236}">
                <a16:creationId xmlns:a16="http://schemas.microsoft.com/office/drawing/2014/main" id="{E3E5C716-D8B3-744C-B7A6-8B624F8E32CA}"/>
              </a:ext>
            </a:extLst>
          </p:cNvPr>
          <p:cNvSpPr/>
          <p:nvPr/>
        </p:nvSpPr>
        <p:spPr>
          <a:xfrm>
            <a:off x="0" y="1828799"/>
            <a:ext cx="5852160" cy="3282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801" y="2033818"/>
            <a:ext cx="4867978" cy="1402401"/>
          </a:xfrm>
          <a:noFill/>
        </p:spPr>
        <p:txBody>
          <a:bodyPr lIns="0" anchor="ctr" anchorCtr="0">
            <a:normAutofit/>
          </a:bodyPr>
          <a:lstStyle>
            <a:lvl1pPr algn="l">
              <a:lnSpc>
                <a:spcPts val="3580"/>
              </a:lnSpc>
              <a:defRPr sz="3400">
                <a:solidFill>
                  <a:srgbClr val="515151"/>
                </a:solidFill>
              </a:defRPr>
            </a:lvl1pPr>
          </a:lstStyle>
          <a:p>
            <a:r>
              <a:rPr lang="en-US"/>
              <a:t>Click to edit Master title style</a:t>
            </a:r>
            <a:endParaRPr lang="en-US" dirty="0"/>
          </a:p>
        </p:txBody>
      </p:sp>
      <p:sp>
        <p:nvSpPr>
          <p:cNvPr id="3" name="Subtitle 2"/>
          <p:cNvSpPr>
            <a:spLocks noGrp="1"/>
          </p:cNvSpPr>
          <p:nvPr>
            <p:ph type="subTitle" idx="1"/>
          </p:nvPr>
        </p:nvSpPr>
        <p:spPr>
          <a:xfrm>
            <a:off x="756788" y="3586350"/>
            <a:ext cx="1976788" cy="1239777"/>
          </a:xfrm>
        </p:spPr>
        <p:txBody>
          <a:bodyPr lIns="0" tIns="0" rIns="0" bIns="0">
            <a:normAutofit/>
          </a:bodyPr>
          <a:lstStyle>
            <a:lvl1pPr marL="0" indent="0" algn="l">
              <a:buNone/>
              <a:defRPr sz="1600" b="1">
                <a:solidFill>
                  <a:srgbClr val="51515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5" name="Straight Connector 14">
            <a:extLst>
              <a:ext uri="{FF2B5EF4-FFF2-40B4-BE49-F238E27FC236}">
                <a16:creationId xmlns:a16="http://schemas.microsoft.com/office/drawing/2014/main" id="{A6F80AD9-B08B-E540-979B-46AC53E7323C}"/>
              </a:ext>
            </a:extLst>
          </p:cNvPr>
          <p:cNvCxnSpPr>
            <a:cxnSpLocks/>
          </p:cNvCxnSpPr>
          <p:nvPr/>
        </p:nvCxnSpPr>
        <p:spPr>
          <a:xfrm>
            <a:off x="2877953" y="3586350"/>
            <a:ext cx="0" cy="1239777"/>
          </a:xfrm>
          <a:prstGeom prst="line">
            <a:avLst/>
          </a:prstGeom>
          <a:ln w="25400">
            <a:solidFill>
              <a:srgbClr val="FCC42A"/>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19371AE-BD3F-374B-A20D-5764FDC44B00}"/>
              </a:ext>
            </a:extLst>
          </p:cNvPr>
          <p:cNvSpPr/>
          <p:nvPr/>
        </p:nvSpPr>
        <p:spPr>
          <a:xfrm>
            <a:off x="3200400" y="6150543"/>
            <a:ext cx="5943600" cy="707456"/>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569162A-F14B-EE4C-9905-AFD3EC8A3E2D}"/>
              </a:ext>
            </a:extLst>
          </p:cNvPr>
          <p:cNvSpPr txBox="1"/>
          <p:nvPr/>
        </p:nvSpPr>
        <p:spPr>
          <a:xfrm>
            <a:off x="6670307" y="6411938"/>
            <a:ext cx="2117558" cy="184666"/>
          </a:xfrm>
          <a:prstGeom prst="rect">
            <a:avLst/>
          </a:prstGeom>
          <a:noFill/>
        </p:spPr>
        <p:txBody>
          <a:bodyPr wrap="square" lIns="0" tIns="0" rIns="0" bIns="0" rtlCol="0" anchor="ctr" anchorCtr="0">
            <a:spAutoFit/>
          </a:bodyPr>
          <a:lstStyle/>
          <a:p>
            <a:pPr algn="r"/>
            <a:r>
              <a:rPr lang="en-US" sz="1200" b="1" dirty="0" err="1">
                <a:solidFill>
                  <a:schemeClr val="bg1"/>
                </a:solidFill>
              </a:rPr>
              <a:t>joneswalker.com</a:t>
            </a:r>
            <a:endParaRPr lang="en-US" sz="1200" b="1" dirty="0">
              <a:solidFill>
                <a:schemeClr val="bg1"/>
              </a:solidFill>
            </a:endParaRPr>
          </a:p>
        </p:txBody>
      </p:sp>
      <p:sp>
        <p:nvSpPr>
          <p:cNvPr id="13" name="TextBox 12">
            <a:extLst>
              <a:ext uri="{FF2B5EF4-FFF2-40B4-BE49-F238E27FC236}">
                <a16:creationId xmlns:a16="http://schemas.microsoft.com/office/drawing/2014/main" id="{5D2C5945-A072-6E46-A902-BA871EA35C9A}"/>
              </a:ext>
            </a:extLst>
          </p:cNvPr>
          <p:cNvSpPr txBox="1"/>
          <p:nvPr/>
        </p:nvSpPr>
        <p:spPr>
          <a:xfrm>
            <a:off x="0" y="6421690"/>
            <a:ext cx="1828800" cy="138499"/>
          </a:xfrm>
          <a:prstGeom prst="rect">
            <a:avLst/>
          </a:prstGeom>
          <a:noFill/>
        </p:spPr>
        <p:txBody>
          <a:bodyPr wrap="square" lIns="0" tIns="0" rIns="0" bIns="0" rtlCol="0">
            <a:spAutoFit/>
          </a:bodyPr>
          <a:lstStyle/>
          <a:p>
            <a:pPr algn="ctr"/>
            <a:r>
              <a:rPr lang="en-US" sz="900" b="0" i="0" u="none" strike="noStrike" kern="1200">
                <a:solidFill>
                  <a:schemeClr val="tx1"/>
                </a:solidFill>
                <a:effectLst/>
                <a:latin typeface="+mn-lt"/>
                <a:ea typeface="+mn-ea"/>
                <a:cs typeface="+mn-cs"/>
              </a:rPr>
              <a:t>© 2021 Jones Walker LLP</a:t>
            </a:r>
            <a:endParaRPr lang="en-US" sz="900"/>
          </a:p>
        </p:txBody>
      </p:sp>
    </p:spTree>
    <p:extLst>
      <p:ext uri="{BB962C8B-B14F-4D97-AF65-F5344CB8AC3E}">
        <p14:creationId xmlns:p14="http://schemas.microsoft.com/office/powerpoint/2010/main" val="2300232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512064"/>
          <a:lstStyle/>
          <a:p>
            <a:r>
              <a:rPr lang="en-US"/>
              <a:t>Click to edit Master title style</a:t>
            </a:r>
            <a:endParaRPr lang="en-US" dirty="0"/>
          </a:p>
        </p:txBody>
      </p:sp>
      <p:sp>
        <p:nvSpPr>
          <p:cNvPr id="3" name="Content Placeholder 2"/>
          <p:cNvSpPr>
            <a:spLocks noGrp="1"/>
          </p:cNvSpPr>
          <p:nvPr>
            <p:ph idx="1"/>
          </p:nvPr>
        </p:nvSpPr>
        <p:spPr/>
        <p:txBody>
          <a:bodyPr lIns="0" tIns="0" rIns="0" bIns="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4A8DA6FE-AAD4-4CCF-8369-41D628BA10FA}" type="slidenum">
              <a:rPr lang="en-US" altLang="en-US" smtClean="0"/>
              <a:pPr/>
              <a:t>‹#›</a:t>
            </a:fld>
            <a:endParaRPr lang="en-US" altLang="en-US" dirty="0"/>
          </a:p>
        </p:txBody>
      </p:sp>
      <p:sp>
        <p:nvSpPr>
          <p:cNvPr id="7" name="Rectangle 6">
            <a:extLst>
              <a:ext uri="{FF2B5EF4-FFF2-40B4-BE49-F238E27FC236}">
                <a16:creationId xmlns:a16="http://schemas.microsoft.com/office/drawing/2014/main" id="{0DBF55CA-14EF-4742-995E-EEF7060E0C52}"/>
              </a:ext>
            </a:extLst>
          </p:cNvPr>
          <p:cNvSpPr/>
          <p:nvPr/>
        </p:nvSpPr>
        <p:spPr>
          <a:xfrm>
            <a:off x="0" y="0"/>
            <a:ext cx="171450" cy="1371600"/>
          </a:xfrm>
          <a:prstGeom prst="rect">
            <a:avLst/>
          </a:prstGeom>
          <a:solidFill>
            <a:srgbClr val="FCC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6280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512064"/>
          <a:lstStyle/>
          <a:p>
            <a:r>
              <a:rPr lang="en-US"/>
              <a:t>Click to edit Master title style</a:t>
            </a:r>
            <a:endParaRPr lang="en-US" dirty="0"/>
          </a:p>
        </p:txBody>
      </p:sp>
      <p:sp>
        <p:nvSpPr>
          <p:cNvPr id="3" name="Content Placeholder 2"/>
          <p:cNvSpPr>
            <a:spLocks noGrp="1"/>
          </p:cNvSpPr>
          <p:nvPr>
            <p:ph idx="1"/>
          </p:nvPr>
        </p:nvSpPr>
        <p:spPr>
          <a:xfrm>
            <a:off x="685801" y="1825625"/>
            <a:ext cx="3655194" cy="4161289"/>
          </a:xfrm>
        </p:spPr>
        <p:txBody>
          <a:bodyPr lIns="0" tIns="0" rIns="0" bIns="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401C6E11-A7A8-4EAF-B4CE-E6DBCD0AFF33}" type="slidenum">
              <a:rPr lang="en-US" altLang="en-US" smtClean="0"/>
              <a:pPr/>
              <a:t>‹#›</a:t>
            </a:fld>
            <a:endParaRPr lang="en-US" altLang="en-US" dirty="0"/>
          </a:p>
        </p:txBody>
      </p:sp>
      <p:sp>
        <p:nvSpPr>
          <p:cNvPr id="7" name="Rectangle 6">
            <a:extLst>
              <a:ext uri="{FF2B5EF4-FFF2-40B4-BE49-F238E27FC236}">
                <a16:creationId xmlns:a16="http://schemas.microsoft.com/office/drawing/2014/main" id="{0DBF55CA-14EF-4742-995E-EEF7060E0C52}"/>
              </a:ext>
            </a:extLst>
          </p:cNvPr>
          <p:cNvSpPr/>
          <p:nvPr/>
        </p:nvSpPr>
        <p:spPr>
          <a:xfrm>
            <a:off x="0" y="0"/>
            <a:ext cx="171450" cy="1371600"/>
          </a:xfrm>
          <a:prstGeom prst="rect">
            <a:avLst/>
          </a:prstGeom>
          <a:solidFill>
            <a:srgbClr val="FCC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8B1AA102-4787-714C-A82D-7CF9BA42E0DD}"/>
              </a:ext>
            </a:extLst>
          </p:cNvPr>
          <p:cNvSpPr>
            <a:spLocks noGrp="1"/>
          </p:cNvSpPr>
          <p:nvPr>
            <p:ph idx="13"/>
          </p:nvPr>
        </p:nvSpPr>
        <p:spPr>
          <a:xfrm>
            <a:off x="4803006" y="1825624"/>
            <a:ext cx="3655194" cy="4161289"/>
          </a:xfrm>
        </p:spPr>
        <p:txBody>
          <a:bodyPr lIns="0" tIns="0" rIns="0" bIns="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37144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1F2DD17-C069-214E-89A0-D7213CC13991}"/>
              </a:ext>
            </a:extLst>
          </p:cNvPr>
          <p:cNvSpPr/>
          <p:nvPr/>
        </p:nvSpPr>
        <p:spPr>
          <a:xfrm>
            <a:off x="0" y="0"/>
            <a:ext cx="9144000" cy="6858000"/>
          </a:xfrm>
          <a:prstGeom prst="rect">
            <a:avLst/>
          </a:prstGeom>
          <a:solidFill>
            <a:srgbClr val="515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DCE50D5-6FC4-6144-BF31-27D7727B52DE}"/>
              </a:ext>
            </a:extLst>
          </p:cNvPr>
          <p:cNvPicPr>
            <a:picLocks noChangeAspect="1"/>
          </p:cNvPicPr>
          <p:nvPr/>
        </p:nvPicPr>
        <p:blipFill>
          <a:blip r:embed="rId2"/>
          <a:stretch>
            <a:fillRect/>
          </a:stretch>
        </p:blipFill>
        <p:spPr>
          <a:xfrm>
            <a:off x="914267" y="2070970"/>
            <a:ext cx="741279" cy="557517"/>
          </a:xfrm>
          <a:prstGeom prst="rect">
            <a:avLst/>
          </a:prstGeom>
        </p:spPr>
      </p:pic>
      <p:pic>
        <p:nvPicPr>
          <p:cNvPr id="8" name="Picture 7">
            <a:extLst>
              <a:ext uri="{FF2B5EF4-FFF2-40B4-BE49-F238E27FC236}">
                <a16:creationId xmlns:a16="http://schemas.microsoft.com/office/drawing/2014/main" id="{CC17FBE3-706C-3643-86E1-03FDC2EA44D3}"/>
              </a:ext>
            </a:extLst>
          </p:cNvPr>
          <p:cNvPicPr>
            <a:picLocks noChangeAspect="1"/>
          </p:cNvPicPr>
          <p:nvPr/>
        </p:nvPicPr>
        <p:blipFill>
          <a:blip r:embed="rId2"/>
          <a:stretch>
            <a:fillRect/>
          </a:stretch>
        </p:blipFill>
        <p:spPr>
          <a:xfrm rot="10800000">
            <a:off x="7539272" y="2070970"/>
            <a:ext cx="741279" cy="557517"/>
          </a:xfrm>
          <a:prstGeom prst="rect">
            <a:avLst/>
          </a:prstGeom>
        </p:spPr>
      </p:pic>
    </p:spTree>
    <p:extLst>
      <p:ext uri="{BB962C8B-B14F-4D97-AF65-F5344CB8AC3E}">
        <p14:creationId xmlns:p14="http://schemas.microsoft.com/office/powerpoint/2010/main" val="10021147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EB4B432E-BB1D-496B-8B76-B39E22CAAD6A}" type="slidenum">
              <a:rPr lang="en-US" altLang="en-US"/>
              <a:pPr/>
              <a:t>‹#›</a:t>
            </a:fld>
            <a:endParaRPr lang="en-US" altLang="en-US" dirty="0"/>
          </a:p>
        </p:txBody>
      </p:sp>
    </p:spTree>
    <p:extLst>
      <p:ext uri="{BB962C8B-B14F-4D97-AF65-F5344CB8AC3E}">
        <p14:creationId xmlns:p14="http://schemas.microsoft.com/office/powerpoint/2010/main" val="28941850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8A2CB2-C542-5A4B-860E-7651F8D5F23D}"/>
              </a:ext>
            </a:extLst>
          </p:cNvPr>
          <p:cNvPicPr>
            <a:picLocks noChangeAspect="1"/>
          </p:cNvPicPr>
          <p:nvPr/>
        </p:nvPicPr>
        <p:blipFill>
          <a:blip r:embed="rId2"/>
          <a:stretch>
            <a:fillRect/>
          </a:stretch>
        </p:blipFill>
        <p:spPr>
          <a:xfrm>
            <a:off x="3200400" y="0"/>
            <a:ext cx="5943600" cy="6858000"/>
          </a:xfrm>
          <a:prstGeom prst="rect">
            <a:avLst/>
          </a:prstGeom>
        </p:spPr>
      </p:pic>
      <p:sp>
        <p:nvSpPr>
          <p:cNvPr id="10" name="Rectangle 9">
            <a:extLst>
              <a:ext uri="{FF2B5EF4-FFF2-40B4-BE49-F238E27FC236}">
                <a16:creationId xmlns:a16="http://schemas.microsoft.com/office/drawing/2014/main" id="{6306E2DB-1F6F-C44C-82D6-CDF942D20719}"/>
              </a:ext>
            </a:extLst>
          </p:cNvPr>
          <p:cNvSpPr/>
          <p:nvPr/>
        </p:nvSpPr>
        <p:spPr>
          <a:xfrm>
            <a:off x="1828800" y="0"/>
            <a:ext cx="1371600" cy="6858000"/>
          </a:xfrm>
          <a:prstGeom prst="rect">
            <a:avLst/>
          </a:prstGeom>
          <a:solidFill>
            <a:srgbClr val="FCC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3FA8172-A1FA-3044-9C51-355EBAD7B6EF}"/>
              </a:ext>
            </a:extLst>
          </p:cNvPr>
          <p:cNvSpPr/>
          <p:nvPr/>
        </p:nvSpPr>
        <p:spPr>
          <a:xfrm>
            <a:off x="0" y="7219"/>
            <a:ext cx="18288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4085071-5D08-F641-8EE4-7DA0AAF48E63}"/>
              </a:ext>
            </a:extLst>
          </p:cNvPr>
          <p:cNvPicPr>
            <a:picLocks noChangeAspect="1"/>
          </p:cNvPicPr>
          <p:nvPr/>
        </p:nvPicPr>
        <p:blipFill>
          <a:blip r:embed="rId3"/>
          <a:stretch>
            <a:fillRect/>
          </a:stretch>
        </p:blipFill>
        <p:spPr>
          <a:xfrm>
            <a:off x="271913" y="275858"/>
            <a:ext cx="1284973" cy="479171"/>
          </a:xfrm>
          <a:prstGeom prst="rect">
            <a:avLst/>
          </a:prstGeom>
        </p:spPr>
      </p:pic>
      <p:sp>
        <p:nvSpPr>
          <p:cNvPr id="12" name="Rectangle 11">
            <a:extLst>
              <a:ext uri="{FF2B5EF4-FFF2-40B4-BE49-F238E27FC236}">
                <a16:creationId xmlns:a16="http://schemas.microsoft.com/office/drawing/2014/main" id="{E3E5C716-D8B3-744C-B7A6-8B624F8E32CA}"/>
              </a:ext>
            </a:extLst>
          </p:cNvPr>
          <p:cNvSpPr/>
          <p:nvPr/>
        </p:nvSpPr>
        <p:spPr>
          <a:xfrm>
            <a:off x="0" y="1828799"/>
            <a:ext cx="5852160" cy="3282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801" y="2033818"/>
            <a:ext cx="4867978" cy="1402401"/>
          </a:xfrm>
          <a:noFill/>
        </p:spPr>
        <p:txBody>
          <a:bodyPr lIns="0" anchor="ctr" anchorCtr="0">
            <a:normAutofit/>
          </a:bodyPr>
          <a:lstStyle>
            <a:lvl1pPr algn="l">
              <a:lnSpc>
                <a:spcPts val="3580"/>
              </a:lnSpc>
              <a:defRPr sz="3400">
                <a:solidFill>
                  <a:srgbClr val="515151"/>
                </a:solidFill>
              </a:defRPr>
            </a:lvl1pPr>
          </a:lstStyle>
          <a:p>
            <a:r>
              <a:rPr lang="en-US"/>
              <a:t>Click to edit Master title style</a:t>
            </a:r>
            <a:endParaRPr lang="en-US" dirty="0"/>
          </a:p>
        </p:txBody>
      </p:sp>
      <p:sp>
        <p:nvSpPr>
          <p:cNvPr id="3" name="Subtitle 2"/>
          <p:cNvSpPr>
            <a:spLocks noGrp="1"/>
          </p:cNvSpPr>
          <p:nvPr>
            <p:ph type="subTitle" idx="1"/>
          </p:nvPr>
        </p:nvSpPr>
        <p:spPr>
          <a:xfrm>
            <a:off x="756788" y="3586350"/>
            <a:ext cx="1976788" cy="1239777"/>
          </a:xfrm>
        </p:spPr>
        <p:txBody>
          <a:bodyPr lIns="0" tIns="0" rIns="0" bIns="0">
            <a:normAutofit/>
          </a:bodyPr>
          <a:lstStyle>
            <a:lvl1pPr marL="0" indent="0" algn="l">
              <a:buNone/>
              <a:defRPr sz="1600" b="1">
                <a:solidFill>
                  <a:srgbClr val="51515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5" name="Straight Connector 14">
            <a:extLst>
              <a:ext uri="{FF2B5EF4-FFF2-40B4-BE49-F238E27FC236}">
                <a16:creationId xmlns:a16="http://schemas.microsoft.com/office/drawing/2014/main" id="{A6F80AD9-B08B-E540-979B-46AC53E7323C}"/>
              </a:ext>
            </a:extLst>
          </p:cNvPr>
          <p:cNvCxnSpPr>
            <a:cxnSpLocks/>
          </p:cNvCxnSpPr>
          <p:nvPr/>
        </p:nvCxnSpPr>
        <p:spPr>
          <a:xfrm>
            <a:off x="2877953" y="3586350"/>
            <a:ext cx="0" cy="1239777"/>
          </a:xfrm>
          <a:prstGeom prst="line">
            <a:avLst/>
          </a:prstGeom>
          <a:ln w="25400">
            <a:solidFill>
              <a:srgbClr val="FCC42A"/>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19371AE-BD3F-374B-A20D-5764FDC44B00}"/>
              </a:ext>
            </a:extLst>
          </p:cNvPr>
          <p:cNvSpPr/>
          <p:nvPr/>
        </p:nvSpPr>
        <p:spPr>
          <a:xfrm>
            <a:off x="3200400" y="6150543"/>
            <a:ext cx="5943600" cy="707456"/>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569162A-F14B-EE4C-9905-AFD3EC8A3E2D}"/>
              </a:ext>
            </a:extLst>
          </p:cNvPr>
          <p:cNvSpPr txBox="1"/>
          <p:nvPr/>
        </p:nvSpPr>
        <p:spPr>
          <a:xfrm>
            <a:off x="6670307" y="6411938"/>
            <a:ext cx="2117558" cy="184666"/>
          </a:xfrm>
          <a:prstGeom prst="rect">
            <a:avLst/>
          </a:prstGeom>
          <a:noFill/>
        </p:spPr>
        <p:txBody>
          <a:bodyPr wrap="square" lIns="0" tIns="0" rIns="0" bIns="0" rtlCol="0" anchor="ctr" anchorCtr="0">
            <a:spAutoFit/>
          </a:bodyPr>
          <a:lstStyle/>
          <a:p>
            <a:pPr algn="r"/>
            <a:r>
              <a:rPr lang="en-US" sz="1200" b="1" dirty="0" err="1">
                <a:solidFill>
                  <a:schemeClr val="bg1"/>
                </a:solidFill>
              </a:rPr>
              <a:t>joneswalker.com</a:t>
            </a:r>
            <a:endParaRPr lang="en-US" sz="1200" b="1" dirty="0">
              <a:solidFill>
                <a:schemeClr val="bg1"/>
              </a:solidFill>
            </a:endParaRPr>
          </a:p>
        </p:txBody>
      </p:sp>
      <p:sp>
        <p:nvSpPr>
          <p:cNvPr id="13" name="TextBox 12">
            <a:extLst>
              <a:ext uri="{FF2B5EF4-FFF2-40B4-BE49-F238E27FC236}">
                <a16:creationId xmlns:a16="http://schemas.microsoft.com/office/drawing/2014/main" id="{5D2C5945-A072-6E46-A902-BA871EA35C9A}"/>
              </a:ext>
            </a:extLst>
          </p:cNvPr>
          <p:cNvSpPr txBox="1"/>
          <p:nvPr/>
        </p:nvSpPr>
        <p:spPr>
          <a:xfrm>
            <a:off x="0" y="6421690"/>
            <a:ext cx="1828800" cy="138499"/>
          </a:xfrm>
          <a:prstGeom prst="rect">
            <a:avLst/>
          </a:prstGeom>
          <a:noFill/>
        </p:spPr>
        <p:txBody>
          <a:bodyPr wrap="square" lIns="0" tIns="0" rIns="0" bIns="0" rtlCol="0">
            <a:spAutoFit/>
          </a:bodyPr>
          <a:lstStyle/>
          <a:p>
            <a:pPr algn="ctr"/>
            <a:r>
              <a:rPr lang="en-US" sz="900" b="0" i="0" u="none" strike="noStrike" kern="1200">
                <a:solidFill>
                  <a:schemeClr val="tx1"/>
                </a:solidFill>
                <a:effectLst/>
                <a:latin typeface="+mn-lt"/>
                <a:ea typeface="+mn-ea"/>
                <a:cs typeface="+mn-cs"/>
              </a:rPr>
              <a:t>© 2021 Jones Walker LLP</a:t>
            </a:r>
            <a:endParaRPr lang="en-US" sz="900"/>
          </a:p>
        </p:txBody>
      </p:sp>
    </p:spTree>
    <p:extLst>
      <p:ext uri="{BB962C8B-B14F-4D97-AF65-F5344CB8AC3E}">
        <p14:creationId xmlns:p14="http://schemas.microsoft.com/office/powerpoint/2010/main" val="655705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512064"/>
          <a:lstStyle/>
          <a:p>
            <a:r>
              <a:rPr lang="en-US"/>
              <a:t>Click to edit Master title style</a:t>
            </a:r>
            <a:endParaRPr lang="en-US" dirty="0"/>
          </a:p>
        </p:txBody>
      </p:sp>
      <p:sp>
        <p:nvSpPr>
          <p:cNvPr id="3" name="Content Placeholder 2"/>
          <p:cNvSpPr>
            <a:spLocks noGrp="1"/>
          </p:cNvSpPr>
          <p:nvPr>
            <p:ph idx="1"/>
          </p:nvPr>
        </p:nvSpPr>
        <p:spPr/>
        <p:txBody>
          <a:bodyPr lIns="0" tIns="0" rIns="0" bIns="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6400800" y="6205020"/>
            <a:ext cx="2057400" cy="340983"/>
          </a:xfrm>
          <a:prstGeom prst="rect">
            <a:avLst/>
          </a:prstGeom>
        </p:spPr>
        <p:txBody>
          <a:bodyPr/>
          <a:lstStyle>
            <a:lvl1pPr>
              <a:defRPr/>
            </a:lvl1pPr>
          </a:lstStyle>
          <a:p>
            <a:r>
              <a:rPr lang="en-US" dirty="0" err="1"/>
              <a:t>joneswalker.com</a:t>
            </a:r>
            <a:r>
              <a:rPr lang="en-US" dirty="0"/>
              <a:t>  </a:t>
            </a:r>
            <a:r>
              <a:rPr lang="en-US" dirty="0">
                <a:solidFill>
                  <a:srgbClr val="FCC42A"/>
                </a:solidFill>
              </a:rPr>
              <a:t> |   </a:t>
            </a:r>
            <a:fld id="{2A523EE0-663D-DA45-A89C-9A34837C0BA7}" type="slidenum">
              <a:rPr lang="en-US" smtClean="0"/>
              <a:pPr/>
              <a:t>‹#›</a:t>
            </a:fld>
            <a:endParaRPr lang="en-US" dirty="0"/>
          </a:p>
        </p:txBody>
      </p:sp>
      <p:sp>
        <p:nvSpPr>
          <p:cNvPr id="7" name="Rectangle 6">
            <a:extLst>
              <a:ext uri="{FF2B5EF4-FFF2-40B4-BE49-F238E27FC236}">
                <a16:creationId xmlns:a16="http://schemas.microsoft.com/office/drawing/2014/main" id="{0DBF55CA-14EF-4742-995E-EEF7060E0C52}"/>
              </a:ext>
            </a:extLst>
          </p:cNvPr>
          <p:cNvSpPr/>
          <p:nvPr/>
        </p:nvSpPr>
        <p:spPr>
          <a:xfrm>
            <a:off x="0" y="0"/>
            <a:ext cx="171450" cy="1371600"/>
          </a:xfrm>
          <a:prstGeom prst="rect">
            <a:avLst/>
          </a:prstGeom>
          <a:solidFill>
            <a:srgbClr val="FCC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4685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512064"/>
          <a:lstStyle/>
          <a:p>
            <a:r>
              <a:rPr lang="en-US"/>
              <a:t>Click to edit Master title style</a:t>
            </a:r>
            <a:endParaRPr lang="en-US" dirty="0"/>
          </a:p>
        </p:txBody>
      </p:sp>
      <p:sp>
        <p:nvSpPr>
          <p:cNvPr id="3" name="Content Placeholder 2"/>
          <p:cNvSpPr>
            <a:spLocks noGrp="1"/>
          </p:cNvSpPr>
          <p:nvPr>
            <p:ph idx="1"/>
          </p:nvPr>
        </p:nvSpPr>
        <p:spPr>
          <a:xfrm>
            <a:off x="685801" y="1825625"/>
            <a:ext cx="3655194" cy="4161289"/>
          </a:xfrm>
        </p:spPr>
        <p:txBody>
          <a:bodyPr lIns="0" tIns="0" rIns="0" bIns="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6400800" y="6205020"/>
            <a:ext cx="2057400" cy="340983"/>
          </a:xfrm>
          <a:prstGeom prst="rect">
            <a:avLst/>
          </a:prstGeom>
        </p:spPr>
        <p:txBody>
          <a:bodyPr/>
          <a:lstStyle>
            <a:lvl1pPr>
              <a:defRPr/>
            </a:lvl1pPr>
          </a:lstStyle>
          <a:p>
            <a:r>
              <a:rPr lang="en-US" dirty="0" err="1"/>
              <a:t>joneswalker.com</a:t>
            </a:r>
            <a:r>
              <a:rPr lang="en-US" dirty="0"/>
              <a:t>  </a:t>
            </a:r>
            <a:r>
              <a:rPr lang="en-US" dirty="0">
                <a:solidFill>
                  <a:srgbClr val="FCC42A"/>
                </a:solidFill>
              </a:rPr>
              <a:t> |   </a:t>
            </a:r>
            <a:fld id="{2A523EE0-663D-DA45-A89C-9A34837C0BA7}" type="slidenum">
              <a:rPr lang="en-US" smtClean="0"/>
              <a:pPr/>
              <a:t>‹#›</a:t>
            </a:fld>
            <a:endParaRPr lang="en-US" dirty="0"/>
          </a:p>
        </p:txBody>
      </p:sp>
      <p:sp>
        <p:nvSpPr>
          <p:cNvPr id="7" name="Rectangle 6">
            <a:extLst>
              <a:ext uri="{FF2B5EF4-FFF2-40B4-BE49-F238E27FC236}">
                <a16:creationId xmlns:a16="http://schemas.microsoft.com/office/drawing/2014/main" id="{0DBF55CA-14EF-4742-995E-EEF7060E0C52}"/>
              </a:ext>
            </a:extLst>
          </p:cNvPr>
          <p:cNvSpPr/>
          <p:nvPr/>
        </p:nvSpPr>
        <p:spPr>
          <a:xfrm>
            <a:off x="0" y="0"/>
            <a:ext cx="171450" cy="1371600"/>
          </a:xfrm>
          <a:prstGeom prst="rect">
            <a:avLst/>
          </a:prstGeom>
          <a:solidFill>
            <a:srgbClr val="FCC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8B1AA102-4787-714C-A82D-7CF9BA42E0DD}"/>
              </a:ext>
            </a:extLst>
          </p:cNvPr>
          <p:cNvSpPr>
            <a:spLocks noGrp="1"/>
          </p:cNvSpPr>
          <p:nvPr>
            <p:ph idx="13"/>
          </p:nvPr>
        </p:nvSpPr>
        <p:spPr>
          <a:xfrm>
            <a:off x="4803006" y="1825624"/>
            <a:ext cx="3655194" cy="4161289"/>
          </a:xfrm>
        </p:spPr>
        <p:txBody>
          <a:bodyPr lIns="0" tIns="0" rIns="0" bIns="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2608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1F2DD17-C069-214E-89A0-D7213CC13991}"/>
              </a:ext>
            </a:extLst>
          </p:cNvPr>
          <p:cNvSpPr/>
          <p:nvPr/>
        </p:nvSpPr>
        <p:spPr>
          <a:xfrm>
            <a:off x="0" y="0"/>
            <a:ext cx="9144000" cy="6858000"/>
          </a:xfrm>
          <a:prstGeom prst="rect">
            <a:avLst/>
          </a:prstGeom>
          <a:solidFill>
            <a:srgbClr val="515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DCE50D5-6FC4-6144-BF31-27D7727B52DE}"/>
              </a:ext>
            </a:extLst>
          </p:cNvPr>
          <p:cNvPicPr>
            <a:picLocks noChangeAspect="1"/>
          </p:cNvPicPr>
          <p:nvPr/>
        </p:nvPicPr>
        <p:blipFill>
          <a:blip r:embed="rId2"/>
          <a:stretch>
            <a:fillRect/>
          </a:stretch>
        </p:blipFill>
        <p:spPr>
          <a:xfrm>
            <a:off x="914267" y="2070970"/>
            <a:ext cx="741279" cy="557517"/>
          </a:xfrm>
          <a:prstGeom prst="rect">
            <a:avLst/>
          </a:prstGeom>
        </p:spPr>
      </p:pic>
      <p:pic>
        <p:nvPicPr>
          <p:cNvPr id="8" name="Picture 7">
            <a:extLst>
              <a:ext uri="{FF2B5EF4-FFF2-40B4-BE49-F238E27FC236}">
                <a16:creationId xmlns:a16="http://schemas.microsoft.com/office/drawing/2014/main" id="{CC17FBE3-706C-3643-86E1-03FDC2EA44D3}"/>
              </a:ext>
            </a:extLst>
          </p:cNvPr>
          <p:cNvPicPr>
            <a:picLocks noChangeAspect="1"/>
          </p:cNvPicPr>
          <p:nvPr/>
        </p:nvPicPr>
        <p:blipFill>
          <a:blip r:embed="rId2"/>
          <a:stretch>
            <a:fillRect/>
          </a:stretch>
        </p:blipFill>
        <p:spPr>
          <a:xfrm rot="10800000">
            <a:off x="7539272" y="2070970"/>
            <a:ext cx="741279" cy="557517"/>
          </a:xfrm>
          <a:prstGeom prst="rect">
            <a:avLst/>
          </a:prstGeom>
        </p:spPr>
      </p:pic>
    </p:spTree>
    <p:extLst>
      <p:ext uri="{BB962C8B-B14F-4D97-AF65-F5344CB8AC3E}">
        <p14:creationId xmlns:p14="http://schemas.microsoft.com/office/powerpoint/2010/main" val="3634136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1450" y="0"/>
            <a:ext cx="8972550" cy="1371600"/>
          </a:xfrm>
          <a:prstGeom prst="rect">
            <a:avLst/>
          </a:prstGeom>
          <a:solidFill>
            <a:schemeClr val="tx1"/>
          </a:solidFill>
        </p:spPr>
        <p:txBody>
          <a:bodyPr vert="horz" lIns="512064"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825625"/>
            <a:ext cx="7772400" cy="416128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543300" y="6403636"/>
            <a:ext cx="2057400" cy="340983"/>
          </a:xfrm>
          <a:prstGeom prst="rect">
            <a:avLst/>
          </a:prstGeom>
        </p:spPr>
        <p:txBody>
          <a:bodyPr vert="horz" lIns="0" tIns="0" rIns="0" bIns="0" rtlCol="0" anchor="b" anchorCtr="0"/>
          <a:lstStyle>
            <a:lvl1pPr algn="ctr">
              <a:defRPr sz="1200" b="1">
                <a:solidFill>
                  <a:srgbClr val="515151"/>
                </a:solidFill>
              </a:defRPr>
            </a:lvl1pPr>
          </a:lstStyle>
          <a:p>
            <a:fld id="{401C6E11-A7A8-4EAF-B4CE-E6DBCD0AFF33}" type="slidenum">
              <a:rPr lang="en-US" altLang="en-US" smtClean="0"/>
              <a:pPr/>
              <a:t>‹#›</a:t>
            </a:fld>
            <a:endParaRPr lang="en-US" altLang="en-US" dirty="0"/>
          </a:p>
        </p:txBody>
      </p:sp>
      <p:sp>
        <p:nvSpPr>
          <p:cNvPr id="7" name="Rectangle 6">
            <a:extLst>
              <a:ext uri="{FF2B5EF4-FFF2-40B4-BE49-F238E27FC236}">
                <a16:creationId xmlns:a16="http://schemas.microsoft.com/office/drawing/2014/main" id="{4D7D0CDD-D295-6947-8DF1-CEF601882CFE}"/>
              </a:ext>
            </a:extLst>
          </p:cNvPr>
          <p:cNvSpPr/>
          <p:nvPr/>
        </p:nvSpPr>
        <p:spPr>
          <a:xfrm>
            <a:off x="0" y="0"/>
            <a:ext cx="171450" cy="1371600"/>
          </a:xfrm>
          <a:prstGeom prst="rect">
            <a:avLst/>
          </a:prstGeom>
          <a:solidFill>
            <a:srgbClr val="FCC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34D27FEC-BFBC-2C43-8C95-D66AF8534FBE}"/>
              </a:ext>
            </a:extLst>
          </p:cNvPr>
          <p:cNvPicPr>
            <a:picLocks noChangeAspect="1"/>
          </p:cNvPicPr>
          <p:nvPr/>
        </p:nvPicPr>
        <p:blipFill>
          <a:blip r:embed="rId7"/>
          <a:stretch>
            <a:fillRect/>
          </a:stretch>
        </p:blipFill>
        <p:spPr>
          <a:xfrm>
            <a:off x="688206" y="6205020"/>
            <a:ext cx="914400" cy="340983"/>
          </a:xfrm>
          <a:prstGeom prst="rect">
            <a:avLst/>
          </a:prstGeom>
        </p:spPr>
      </p:pic>
      <p:sp>
        <p:nvSpPr>
          <p:cNvPr id="4" name="TextBox 3">
            <a:extLst>
              <a:ext uri="{FF2B5EF4-FFF2-40B4-BE49-F238E27FC236}">
                <a16:creationId xmlns:a16="http://schemas.microsoft.com/office/drawing/2014/main" id="{21153A3C-8546-A14A-83A7-31D34A607E60}"/>
              </a:ext>
            </a:extLst>
          </p:cNvPr>
          <p:cNvSpPr txBox="1"/>
          <p:nvPr/>
        </p:nvSpPr>
        <p:spPr>
          <a:xfrm>
            <a:off x="3105852" y="6407504"/>
            <a:ext cx="2932296" cy="138499"/>
          </a:xfrm>
          <a:prstGeom prst="rect">
            <a:avLst/>
          </a:prstGeom>
          <a:noFill/>
        </p:spPr>
        <p:txBody>
          <a:bodyPr wrap="square" lIns="0" tIns="0" rIns="0" bIns="0" rtlCol="0">
            <a:spAutoFit/>
          </a:bodyPr>
          <a:lstStyle/>
          <a:p>
            <a:pPr algn="ctr"/>
            <a:r>
              <a:rPr lang="en-US" sz="900" b="0" i="0" u="none" strike="noStrike" kern="1200" dirty="0">
                <a:solidFill>
                  <a:schemeClr val="tx1"/>
                </a:solidFill>
                <a:effectLst/>
                <a:latin typeface="+mn-lt"/>
                <a:ea typeface="+mn-ea"/>
                <a:cs typeface="+mn-cs"/>
              </a:rPr>
              <a:t>© 2022 Jones Walker LLP and The Kafafian Group, Inc.</a:t>
            </a:r>
            <a:endParaRPr lang="en-US" sz="900" dirty="0"/>
          </a:p>
        </p:txBody>
      </p:sp>
      <p:pic>
        <p:nvPicPr>
          <p:cNvPr id="8" name="Picture 7">
            <a:extLst>
              <a:ext uri="{FF2B5EF4-FFF2-40B4-BE49-F238E27FC236}">
                <a16:creationId xmlns:a16="http://schemas.microsoft.com/office/drawing/2014/main" id="{6AE18334-D008-47C5-871E-69554D74A811}"/>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7772400" y="6232617"/>
            <a:ext cx="914400" cy="488272"/>
          </a:xfrm>
          <a:prstGeom prst="rect">
            <a:avLst/>
          </a:prstGeom>
        </p:spPr>
      </p:pic>
    </p:spTree>
    <p:extLst>
      <p:ext uri="{BB962C8B-B14F-4D97-AF65-F5344CB8AC3E}">
        <p14:creationId xmlns:p14="http://schemas.microsoft.com/office/powerpoint/2010/main" val="32550856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1450" y="0"/>
            <a:ext cx="8972550" cy="1371600"/>
          </a:xfrm>
          <a:prstGeom prst="rect">
            <a:avLst/>
          </a:prstGeom>
          <a:solidFill>
            <a:schemeClr val="tx1"/>
          </a:solidFill>
        </p:spPr>
        <p:txBody>
          <a:bodyPr vert="horz" lIns="512064"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825625"/>
            <a:ext cx="7772400" cy="416128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4D7D0CDD-D295-6947-8DF1-CEF601882CFE}"/>
              </a:ext>
            </a:extLst>
          </p:cNvPr>
          <p:cNvSpPr/>
          <p:nvPr/>
        </p:nvSpPr>
        <p:spPr>
          <a:xfrm>
            <a:off x="0" y="0"/>
            <a:ext cx="171450" cy="1371600"/>
          </a:xfrm>
          <a:prstGeom prst="rect">
            <a:avLst/>
          </a:prstGeom>
          <a:solidFill>
            <a:srgbClr val="FCC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4D27FEC-BFBC-2C43-8C95-D66AF8534FBE}"/>
              </a:ext>
            </a:extLst>
          </p:cNvPr>
          <p:cNvPicPr>
            <a:picLocks noChangeAspect="1"/>
          </p:cNvPicPr>
          <p:nvPr/>
        </p:nvPicPr>
        <p:blipFill>
          <a:blip r:embed="rId6"/>
          <a:stretch>
            <a:fillRect/>
          </a:stretch>
        </p:blipFill>
        <p:spPr>
          <a:xfrm>
            <a:off x="688206" y="6205020"/>
            <a:ext cx="914400" cy="340983"/>
          </a:xfrm>
          <a:prstGeom prst="rect">
            <a:avLst/>
          </a:prstGeom>
        </p:spPr>
      </p:pic>
      <p:sp>
        <p:nvSpPr>
          <p:cNvPr id="8" name="Slide Number Placeholder 5">
            <a:extLst>
              <a:ext uri="{FF2B5EF4-FFF2-40B4-BE49-F238E27FC236}">
                <a16:creationId xmlns:a16="http://schemas.microsoft.com/office/drawing/2014/main" id="{26ED9399-50FD-45E7-BE89-DF3DFF7836A4}"/>
              </a:ext>
            </a:extLst>
          </p:cNvPr>
          <p:cNvSpPr>
            <a:spLocks noGrp="1"/>
          </p:cNvSpPr>
          <p:nvPr>
            <p:ph type="sldNum" sz="quarter" idx="4"/>
          </p:nvPr>
        </p:nvSpPr>
        <p:spPr>
          <a:xfrm>
            <a:off x="3543300" y="6403636"/>
            <a:ext cx="2057400" cy="340983"/>
          </a:xfrm>
          <a:prstGeom prst="rect">
            <a:avLst/>
          </a:prstGeom>
        </p:spPr>
        <p:txBody>
          <a:bodyPr vert="horz" lIns="0" tIns="0" rIns="0" bIns="0" rtlCol="0" anchor="b" anchorCtr="0"/>
          <a:lstStyle>
            <a:lvl1pPr algn="ctr">
              <a:defRPr sz="1200" b="1">
                <a:solidFill>
                  <a:srgbClr val="515151"/>
                </a:solidFill>
              </a:defRPr>
            </a:lvl1pPr>
          </a:lstStyle>
          <a:p>
            <a:fld id="{401C6E11-A7A8-4EAF-B4CE-E6DBCD0AFF33}" type="slidenum">
              <a:rPr lang="en-US" altLang="en-US" smtClean="0"/>
              <a:pPr/>
              <a:t>‹#›</a:t>
            </a:fld>
            <a:endParaRPr lang="en-US" altLang="en-US" dirty="0"/>
          </a:p>
        </p:txBody>
      </p:sp>
      <p:pic>
        <p:nvPicPr>
          <p:cNvPr id="11" name="Picture 10">
            <a:extLst>
              <a:ext uri="{FF2B5EF4-FFF2-40B4-BE49-F238E27FC236}">
                <a16:creationId xmlns:a16="http://schemas.microsoft.com/office/drawing/2014/main" id="{3C4D65E8-831D-494B-B38D-28118E2166BB}"/>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7772400" y="6232617"/>
            <a:ext cx="914400" cy="488272"/>
          </a:xfrm>
          <a:prstGeom prst="rect">
            <a:avLst/>
          </a:prstGeom>
        </p:spPr>
      </p:pic>
      <p:sp>
        <p:nvSpPr>
          <p:cNvPr id="12" name="TextBox 11">
            <a:extLst>
              <a:ext uri="{FF2B5EF4-FFF2-40B4-BE49-F238E27FC236}">
                <a16:creationId xmlns:a16="http://schemas.microsoft.com/office/drawing/2014/main" id="{33A8B3E3-F18C-43BB-BA78-FD9BBF9E671E}"/>
              </a:ext>
            </a:extLst>
          </p:cNvPr>
          <p:cNvSpPr txBox="1"/>
          <p:nvPr userDrawn="1"/>
        </p:nvSpPr>
        <p:spPr>
          <a:xfrm>
            <a:off x="3105852" y="6407504"/>
            <a:ext cx="2932296" cy="138499"/>
          </a:xfrm>
          <a:prstGeom prst="rect">
            <a:avLst/>
          </a:prstGeom>
          <a:noFill/>
        </p:spPr>
        <p:txBody>
          <a:bodyPr wrap="square" lIns="0" tIns="0" rIns="0" bIns="0" rtlCol="0">
            <a:spAutoFit/>
          </a:bodyPr>
          <a:lstStyle/>
          <a:p>
            <a:pPr algn="ctr"/>
            <a:r>
              <a:rPr lang="en-US" sz="900" b="0" i="0" u="none" strike="noStrike" kern="1200" dirty="0">
                <a:solidFill>
                  <a:schemeClr val="tx1"/>
                </a:solidFill>
                <a:effectLst/>
                <a:latin typeface="+mn-lt"/>
                <a:ea typeface="+mn-ea"/>
                <a:cs typeface="+mn-cs"/>
              </a:rPr>
              <a:t>© 2022 Jones Walker LLP and The Kafafian Group, Inc.</a:t>
            </a:r>
            <a:endParaRPr lang="en-US" sz="900" dirty="0"/>
          </a:p>
        </p:txBody>
      </p:sp>
    </p:spTree>
    <p:extLst>
      <p:ext uri="{BB962C8B-B14F-4D97-AF65-F5344CB8AC3E}">
        <p14:creationId xmlns:p14="http://schemas.microsoft.com/office/powerpoint/2010/main" val="366337170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0.emf"/></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hyperlink" Target="https://kafafiangroup.com/services/financial-advisory/" TargetMode="External"/><Relationship Id="rId3" Type="http://schemas.openxmlformats.org/officeDocument/2006/relationships/image" Target="../media/image6.png"/><Relationship Id="rId7" Type="http://schemas.openxmlformats.org/officeDocument/2006/relationships/hyperlink" Target="https://kafafiangroup.com/services/management-advisory/"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kafafiangroup.com/services/profit-process-improvement/" TargetMode="External"/><Relationship Id="rId5" Type="http://schemas.openxmlformats.org/officeDocument/2006/relationships/hyperlink" Target="https://kafafiangroup.com/services/strategic-management/" TargetMode="External"/><Relationship Id="rId4" Type="http://schemas.openxmlformats.org/officeDocument/2006/relationships/hyperlink" Target="https://kafafiangroup.com/services/performance-measurement/"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52388" y="1927361"/>
            <a:ext cx="9144000"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dirty="0"/>
              <a:t>MUTUAL BANK MERGERS</a:t>
            </a:r>
          </a:p>
          <a:p>
            <a:pPr algn="ctr"/>
            <a:r>
              <a:rPr lang="en-US" altLang="en-US" sz="2400" b="1" dirty="0"/>
              <a:t>AND OTHER STRATEGIC ALTERNATIVES</a:t>
            </a:r>
          </a:p>
          <a:p>
            <a:pPr algn="ctr"/>
            <a:endParaRPr lang="en-US" altLang="en-US" sz="2400" b="1" dirty="0"/>
          </a:p>
          <a:p>
            <a:pPr algn="ctr"/>
            <a:r>
              <a:rPr lang="en-US" altLang="en-US" sz="2400" b="1" dirty="0"/>
              <a:t>    PACB Mutuality Conference: May 25-26, 2022</a:t>
            </a:r>
          </a:p>
          <a:p>
            <a:pPr algn="ctr"/>
            <a:endParaRPr lang="en-US" altLang="en-US" b="1" dirty="0">
              <a:solidFill>
                <a:srgbClr val="006600"/>
              </a:solidFill>
            </a:endParaRPr>
          </a:p>
          <a:p>
            <a:endParaRPr lang="en-US" altLang="en-US" sz="2400" b="1" dirty="0">
              <a:solidFill>
                <a:srgbClr val="006600"/>
              </a:solidFill>
            </a:endParaRPr>
          </a:p>
          <a:p>
            <a:pPr algn="ctr">
              <a:spcBef>
                <a:spcPct val="50000"/>
              </a:spcBef>
            </a:pPr>
            <a:endParaRPr lang="en-US" altLang="en-US" sz="2400" b="1" dirty="0">
              <a:solidFill>
                <a:srgbClr val="006600"/>
              </a:solidFill>
            </a:endParaRPr>
          </a:p>
        </p:txBody>
      </p:sp>
      <p:sp>
        <p:nvSpPr>
          <p:cNvPr id="2077" name="Line 29"/>
          <p:cNvSpPr>
            <a:spLocks noChangeShapeType="1"/>
          </p:cNvSpPr>
          <p:nvPr/>
        </p:nvSpPr>
        <p:spPr bwMode="auto">
          <a:xfrm>
            <a:off x="1900372" y="2895600"/>
            <a:ext cx="5484813" cy="0"/>
          </a:xfrm>
          <a:prstGeom prst="line">
            <a:avLst/>
          </a:prstGeom>
          <a:noFill/>
          <a:ln w="25400">
            <a:solidFill>
              <a:srgbClr val="FCC4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78" name="Line 30"/>
          <p:cNvSpPr>
            <a:spLocks noChangeShapeType="1"/>
          </p:cNvSpPr>
          <p:nvPr/>
        </p:nvSpPr>
        <p:spPr bwMode="auto">
          <a:xfrm>
            <a:off x="1900373" y="3581400"/>
            <a:ext cx="5484812" cy="0"/>
          </a:xfrm>
          <a:prstGeom prst="line">
            <a:avLst/>
          </a:prstGeom>
          <a:noFill/>
          <a:ln w="25400">
            <a:solidFill>
              <a:srgbClr val="FCC4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3" name="Picture 2">
            <a:extLst>
              <a:ext uri="{FF2B5EF4-FFF2-40B4-BE49-F238E27FC236}">
                <a16:creationId xmlns:a16="http://schemas.microsoft.com/office/drawing/2014/main" id="{151959E1-9E3E-49AF-A012-1126B1BFC3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33400"/>
            <a:ext cx="2028825" cy="752475"/>
          </a:xfrm>
          <a:prstGeom prst="rect">
            <a:avLst/>
          </a:prstGeom>
        </p:spPr>
      </p:pic>
      <p:sp>
        <p:nvSpPr>
          <p:cNvPr id="4" name="Slide Number Placeholder 3">
            <a:extLst>
              <a:ext uri="{FF2B5EF4-FFF2-40B4-BE49-F238E27FC236}">
                <a16:creationId xmlns:a16="http://schemas.microsoft.com/office/drawing/2014/main" id="{06D4D163-5555-41BD-AC0C-47A1562D1869}"/>
              </a:ext>
            </a:extLst>
          </p:cNvPr>
          <p:cNvSpPr>
            <a:spLocks noGrp="1"/>
          </p:cNvSpPr>
          <p:nvPr>
            <p:ph type="sldNum" sz="quarter" idx="12"/>
          </p:nvPr>
        </p:nvSpPr>
        <p:spPr/>
        <p:txBody>
          <a:bodyPr/>
          <a:lstStyle/>
          <a:p>
            <a:fld id="{EB4B432E-BB1D-496B-8B76-B39E22CAAD6A}" type="slidenum">
              <a:rPr lang="en-US" altLang="en-US" smtClean="0"/>
              <a:pPr/>
              <a:t>1</a:t>
            </a:fld>
            <a:endParaRPr lang="en-US" altLang="en-US" dirty="0"/>
          </a:p>
        </p:txBody>
      </p:sp>
      <p:sp>
        <p:nvSpPr>
          <p:cNvPr id="8" name="TextBox 7">
            <a:extLst>
              <a:ext uri="{FF2B5EF4-FFF2-40B4-BE49-F238E27FC236}">
                <a16:creationId xmlns:a16="http://schemas.microsoft.com/office/drawing/2014/main" id="{905713BF-6BDC-4E0C-B937-178F6DF39736}"/>
              </a:ext>
            </a:extLst>
          </p:cNvPr>
          <p:cNvSpPr txBox="1"/>
          <p:nvPr/>
        </p:nvSpPr>
        <p:spPr>
          <a:xfrm>
            <a:off x="4657851" y="3597820"/>
            <a:ext cx="4576482" cy="156966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414141"/>
                </a:solidFill>
                <a:effectLst/>
                <a:uLnTx/>
                <a:uFillTx/>
                <a:latin typeface="Times New Roman" charset="0"/>
                <a:ea typeface="+mn-ea"/>
                <a:cs typeface="+mn-cs"/>
              </a:rPr>
              <a:t>Rich Trauger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414141"/>
                </a:solidFill>
                <a:effectLst/>
                <a:uLnTx/>
                <a:uFillTx/>
                <a:latin typeface="Times New Roman" charset="0"/>
                <a:ea typeface="+mn-ea"/>
                <a:cs typeface="+mn-cs"/>
              </a:rPr>
              <a:t>The Kafafian Group, Inc.</a:t>
            </a:r>
          </a:p>
          <a:p>
            <a:pPr lvl="0" algn="ctr">
              <a:defRPr/>
            </a:pPr>
            <a:r>
              <a:rPr lang="en-US" altLang="en-US" sz="1600" dirty="0">
                <a:solidFill>
                  <a:srgbClr val="414141"/>
                </a:solidFill>
              </a:rPr>
              <a:t>90 Highland Avenue, Suite 201</a:t>
            </a:r>
          </a:p>
          <a:p>
            <a:pPr lvl="0" algn="ctr">
              <a:defRPr/>
            </a:pPr>
            <a:r>
              <a:rPr lang="en-US" altLang="en-US" sz="1600" dirty="0">
                <a:solidFill>
                  <a:srgbClr val="414141"/>
                </a:solidFill>
              </a:rPr>
              <a:t>Bethlehem, PA 18017</a:t>
            </a:r>
          </a:p>
          <a:p>
            <a:pPr lvl="0" algn="ctr">
              <a:defRPr/>
            </a:pPr>
            <a:r>
              <a:rPr lang="en-US" altLang="en-US" sz="1600" dirty="0">
                <a:solidFill>
                  <a:srgbClr val="414141"/>
                </a:solidFill>
              </a:rPr>
              <a:t>973-299-0300 ext 113</a:t>
            </a:r>
          </a:p>
          <a:p>
            <a:pPr lvl="0" algn="ctr">
              <a:defRPr/>
            </a:pPr>
            <a:r>
              <a:rPr lang="en-US" altLang="en-US" sz="1600" dirty="0">
                <a:solidFill>
                  <a:srgbClr val="414141"/>
                </a:solidFill>
              </a:rPr>
              <a:t>rtrauger@kafafiangroup.com</a:t>
            </a:r>
            <a:endParaRPr kumimoji="0" lang="en-US" altLang="en-US" sz="1600" b="0" i="0" u="none" strike="noStrike" kern="1200" cap="none" spc="0" normalizeH="0" baseline="0" noProof="0" dirty="0">
              <a:ln>
                <a:noFill/>
              </a:ln>
              <a:solidFill>
                <a:srgbClr val="414141"/>
              </a:solidFill>
              <a:effectLst/>
              <a:uLnTx/>
              <a:uFillTx/>
              <a:latin typeface="Times New Roman" charset="0"/>
              <a:ea typeface="+mn-ea"/>
              <a:cs typeface="+mn-cs"/>
            </a:endParaRPr>
          </a:p>
        </p:txBody>
      </p:sp>
      <p:sp>
        <p:nvSpPr>
          <p:cNvPr id="9" name="TextBox 8">
            <a:extLst>
              <a:ext uri="{FF2B5EF4-FFF2-40B4-BE49-F238E27FC236}">
                <a16:creationId xmlns:a16="http://schemas.microsoft.com/office/drawing/2014/main" id="{47142E63-57FA-4EF0-8109-EE64D52C3C43}"/>
              </a:ext>
            </a:extLst>
          </p:cNvPr>
          <p:cNvSpPr txBox="1"/>
          <p:nvPr/>
        </p:nvSpPr>
        <p:spPr>
          <a:xfrm>
            <a:off x="66296" y="3591777"/>
            <a:ext cx="4576482" cy="156966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414141"/>
                </a:solidFill>
                <a:effectLst/>
                <a:uLnTx/>
                <a:uFillTx/>
                <a:latin typeface="Times New Roman" charset="0"/>
                <a:ea typeface="+mn-ea"/>
                <a:cs typeface="+mn-cs"/>
              </a:rPr>
              <a:t>Richard (Ricky) Fisch, Esq.</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414141"/>
                </a:solidFill>
                <a:effectLst/>
                <a:uLnTx/>
                <a:uFillTx/>
                <a:latin typeface="Times New Roman" charset="0"/>
                <a:ea typeface="+mn-ea"/>
                <a:cs typeface="+mn-cs"/>
              </a:rPr>
              <a:t>Jones Walker LLP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414141"/>
                </a:solidFill>
                <a:effectLst/>
                <a:uLnTx/>
                <a:uFillTx/>
                <a:latin typeface="Times New Roman" charset="0"/>
                <a:ea typeface="+mn-ea"/>
                <a:cs typeface="+mn-cs"/>
              </a:rPr>
              <a:t>499 S Capitol St, SW #600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414141"/>
                </a:solidFill>
                <a:effectLst/>
                <a:uLnTx/>
                <a:uFillTx/>
                <a:latin typeface="Times New Roman" charset="0"/>
                <a:ea typeface="+mn-ea"/>
                <a:cs typeface="+mn-cs"/>
              </a:rPr>
              <a:t>Washington, DC  20003</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414141"/>
                </a:solidFill>
                <a:effectLst/>
                <a:uLnTx/>
                <a:uFillTx/>
                <a:latin typeface="Times New Roman" charset="0"/>
                <a:ea typeface="+mn-ea"/>
                <a:cs typeface="+mn-cs"/>
              </a:rPr>
              <a:t>202-434-4665</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414141"/>
                </a:solidFill>
                <a:effectLst/>
                <a:uLnTx/>
                <a:uFillTx/>
                <a:latin typeface="Times New Roman" charset="0"/>
                <a:ea typeface="+mn-ea"/>
                <a:cs typeface="+mn-cs"/>
              </a:rPr>
              <a:t>RFisch@joneswalker.com</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3" name="Text Box 15"/>
          <p:cNvSpPr txBox="1">
            <a:spLocks noChangeArrowheads="1"/>
          </p:cNvSpPr>
          <p:nvPr/>
        </p:nvSpPr>
        <p:spPr bwMode="auto">
          <a:xfrm>
            <a:off x="533400" y="1295400"/>
            <a:ext cx="8077200"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455613" indent="-341313">
              <a:defRPr sz="2400">
                <a:solidFill>
                  <a:schemeClr val="tx1"/>
                </a:solidFill>
                <a:latin typeface="Times New Roman" charset="0"/>
              </a:defRPr>
            </a:lvl2pPr>
            <a:lvl3pPr marL="1036638">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spcBef>
                <a:spcPct val="50000"/>
              </a:spcBef>
              <a:buClr>
                <a:srgbClr val="006600"/>
              </a:buClr>
              <a:buFont typeface="Wingdings" pitchFamily="2" charset="2"/>
              <a:buNone/>
            </a:pPr>
            <a:endParaRPr lang="en-US" altLang="en-US" sz="500" i="1" dirty="0"/>
          </a:p>
          <a:p>
            <a:pPr>
              <a:spcBef>
                <a:spcPts val="0"/>
              </a:spcBef>
              <a:buClr>
                <a:srgbClr val="006600"/>
              </a:buClr>
              <a:buFont typeface="Wingdings" pitchFamily="2" charset="2"/>
              <a:buNone/>
            </a:pPr>
            <a:r>
              <a:rPr lang="en-US" altLang="en-US" sz="1800" i="1" dirty="0"/>
              <a:t>A mutual institution can merge directly with another mutual institution or mutual holding company (MHC).  </a:t>
            </a:r>
            <a:r>
              <a:rPr lang="en-US" altLang="en-US" sz="1800" b="1" i="1" dirty="0"/>
              <a:t>Larger partner, smaller partner, equal partner</a:t>
            </a:r>
            <a:r>
              <a:rPr lang="en-US" altLang="en-US" sz="1800" i="1" dirty="0"/>
              <a:t>:</a:t>
            </a:r>
          </a:p>
          <a:p>
            <a:pPr>
              <a:spcBef>
                <a:spcPct val="50000"/>
              </a:spcBef>
              <a:buClr>
                <a:srgbClr val="006600"/>
              </a:buClr>
              <a:buFont typeface="Wingdings" pitchFamily="2" charset="2"/>
              <a:buNone/>
            </a:pPr>
            <a:endParaRPr lang="en-US" altLang="en-US" sz="800" dirty="0"/>
          </a:p>
          <a:p>
            <a:pPr algn="just">
              <a:spcBef>
                <a:spcPts val="0"/>
              </a:spcBef>
              <a:buClr>
                <a:srgbClr val="006600"/>
              </a:buClr>
              <a:buFont typeface="Wingdings" pitchFamily="2" charset="2"/>
              <a:buNone/>
            </a:pPr>
            <a:r>
              <a:rPr lang="en-US" altLang="en-US" sz="1600" b="1" dirty="0"/>
              <a:t>PROS:</a:t>
            </a:r>
          </a:p>
          <a:p>
            <a:pPr lvl="1" algn="just">
              <a:buClr>
                <a:srgbClr val="FFC000"/>
              </a:buClr>
              <a:buFont typeface="Wingdings" pitchFamily="2" charset="2"/>
              <a:buChar char="v"/>
            </a:pPr>
            <a:r>
              <a:rPr lang="en-US" altLang="en-US" sz="1600" dirty="0"/>
              <a:t>Preserves mutuality</a:t>
            </a:r>
          </a:p>
          <a:p>
            <a:pPr lvl="1" algn="just">
              <a:buClr>
                <a:srgbClr val="FFC000"/>
              </a:buClr>
              <a:buFont typeface="Wingdings" pitchFamily="2" charset="2"/>
              <a:buChar char="v"/>
            </a:pPr>
            <a:r>
              <a:rPr lang="en-US" altLang="en-US" sz="1600" dirty="0"/>
              <a:t>Build scale: the combined institution may be able to achieve greater economies of scale and become more profitable</a:t>
            </a:r>
          </a:p>
          <a:p>
            <a:pPr lvl="1" algn="just">
              <a:buClr>
                <a:srgbClr val="FFC000"/>
              </a:buClr>
              <a:buFont typeface="Wingdings" pitchFamily="2" charset="2"/>
              <a:buChar char="v"/>
            </a:pPr>
            <a:r>
              <a:rPr lang="en-US" altLang="en-US" sz="1600" dirty="0"/>
              <a:t>Merger can be structured so that disappearing mutual institution operates under its own name as a division of the combined institution</a:t>
            </a:r>
          </a:p>
          <a:p>
            <a:pPr lvl="1" algn="just">
              <a:buClr>
                <a:srgbClr val="FFC000"/>
              </a:buClr>
              <a:buFont typeface="Wingdings" pitchFamily="2" charset="2"/>
              <a:buChar char="v"/>
            </a:pPr>
            <a:r>
              <a:rPr lang="en-US" altLang="en-US" sz="1600" dirty="0"/>
              <a:t>Under an MHC structure, each institution may retain its own charter, if desired</a:t>
            </a:r>
          </a:p>
          <a:p>
            <a:pPr marL="114300" lvl="1" indent="0" algn="just">
              <a:buClr>
                <a:srgbClr val="FFC000"/>
              </a:buClr>
            </a:pPr>
            <a:endParaRPr lang="en-US" altLang="en-US" sz="800" dirty="0"/>
          </a:p>
          <a:p>
            <a:pPr algn="just">
              <a:spcBef>
                <a:spcPts val="0"/>
              </a:spcBef>
              <a:buClr>
                <a:srgbClr val="006600"/>
              </a:buClr>
            </a:pPr>
            <a:r>
              <a:rPr lang="en-US" altLang="en-US" sz="1600" b="1" dirty="0"/>
              <a:t>CONS:</a:t>
            </a:r>
          </a:p>
          <a:p>
            <a:pPr lvl="1" algn="just">
              <a:buClr>
                <a:srgbClr val="FFC000"/>
              </a:buClr>
              <a:buFont typeface="Wingdings" pitchFamily="2" charset="2"/>
              <a:buChar char="v"/>
            </a:pPr>
            <a:r>
              <a:rPr lang="en-US" altLang="en-US" sz="1600" dirty="0"/>
              <a:t>May be difficult to find a mutual partner wishing to merge with you- </a:t>
            </a:r>
            <a:r>
              <a:rPr lang="en-US" altLang="en-US" sz="1600" b="1" dirty="0"/>
              <a:t>cultural issues</a:t>
            </a:r>
          </a:p>
          <a:p>
            <a:pPr lvl="1" algn="just">
              <a:buClr>
                <a:srgbClr val="FFC000"/>
              </a:buClr>
              <a:buFont typeface="Wingdings" pitchFamily="2" charset="2"/>
              <a:buChar char="v"/>
            </a:pPr>
            <a:r>
              <a:rPr lang="en-US" altLang="en-US" sz="1600" dirty="0"/>
              <a:t>Since many mutuals are relatively small, the combined institution may continue to face many of the same challenges</a:t>
            </a:r>
          </a:p>
          <a:p>
            <a:pPr lvl="1" algn="just">
              <a:buClr>
                <a:srgbClr val="FFC000"/>
              </a:buClr>
              <a:buFont typeface="Wingdings" pitchFamily="2" charset="2"/>
              <a:buChar char="v"/>
            </a:pPr>
            <a:r>
              <a:rPr lang="en-US" altLang="en-US" sz="1600" dirty="0"/>
              <a:t>Integration of Boards and staff requires flexibility</a:t>
            </a:r>
          </a:p>
          <a:p>
            <a:pPr lvl="1" algn="just">
              <a:buClr>
                <a:srgbClr val="FFC000"/>
              </a:buClr>
              <a:buFont typeface="Wingdings" pitchFamily="2" charset="2"/>
              <a:buChar char="v"/>
            </a:pPr>
            <a:r>
              <a:rPr lang="en-US" altLang="en-US" sz="1600" dirty="0"/>
              <a:t>Depositors/Members do not receive any direct value for their interest in the institution</a:t>
            </a:r>
          </a:p>
          <a:p>
            <a:pPr lvl="1" algn="just">
              <a:buClr>
                <a:srgbClr val="FFC000"/>
              </a:buClr>
              <a:buFont typeface="Wingdings" pitchFamily="2" charset="2"/>
              <a:buChar char="v"/>
            </a:pPr>
            <a:r>
              <a:rPr lang="en-US" altLang="en-US" sz="1600" dirty="0"/>
              <a:t>Loss of a local banking institution/possible loss of jobs in the community</a:t>
            </a:r>
          </a:p>
          <a:p>
            <a:pPr marL="114300" lvl="1" indent="0" algn="just">
              <a:buClr>
                <a:srgbClr val="006600"/>
              </a:buClr>
            </a:pPr>
            <a:r>
              <a:rPr lang="en-US" altLang="en-US" sz="800" b="1" dirty="0">
                <a:solidFill>
                  <a:srgbClr val="006600"/>
                </a:solidFill>
              </a:rPr>
              <a:t>  </a:t>
            </a:r>
          </a:p>
          <a:p>
            <a:pPr marL="114300" lvl="1" indent="0" algn="just">
              <a:buClr>
                <a:srgbClr val="006600"/>
              </a:buClr>
            </a:pPr>
            <a:r>
              <a:rPr lang="en-US" altLang="en-US" sz="1400" b="1" dirty="0"/>
              <a:t>ADDITIONAL INFORMATION:  </a:t>
            </a:r>
            <a:r>
              <a:rPr lang="en-US" altLang="en-US" sz="1400" dirty="0"/>
              <a:t>See </a:t>
            </a:r>
            <a:r>
              <a:rPr lang="en-US" altLang="en-US" sz="1400" b="1" dirty="0"/>
              <a:t>Appendix-1</a:t>
            </a:r>
            <a:r>
              <a:rPr lang="en-US" altLang="en-US" sz="1400" dirty="0"/>
              <a:t> for additional information on planning a mutual-			    mutual merger and the process of a merger transaction.</a:t>
            </a:r>
          </a:p>
          <a:p>
            <a:pPr lvl="1" algn="just">
              <a:buClr>
                <a:srgbClr val="006600"/>
              </a:buClr>
              <a:buFont typeface="Wingdings" pitchFamily="2" charset="2"/>
              <a:buChar char="v"/>
            </a:pPr>
            <a:endParaRPr lang="en-US" altLang="en-US" sz="1800" dirty="0"/>
          </a:p>
        </p:txBody>
      </p:sp>
      <p:sp>
        <p:nvSpPr>
          <p:cNvPr id="16" name="Title 6"/>
          <p:cNvSpPr txBox="1">
            <a:spLocks/>
          </p:cNvSpPr>
          <p:nvPr/>
        </p:nvSpPr>
        <p:spPr>
          <a:xfrm>
            <a:off x="171450" y="0"/>
            <a:ext cx="8963025" cy="1371600"/>
          </a:xfrm>
          <a:prstGeom prst="rect">
            <a:avLst/>
          </a:prstGeom>
          <a:solidFill>
            <a:schemeClr val="tx1"/>
          </a:solidFill>
        </p:spPr>
        <p:txBody>
          <a:bodyPr>
            <a:normAutofit/>
          </a:bodyPr>
          <a:lst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a:lstStyle>
          <a:p>
            <a:pPr lvl="0" eaLnBrk="0" hangingPunct="0">
              <a:spcBef>
                <a:spcPct val="50000"/>
              </a:spcBef>
              <a:defRPr/>
            </a:pPr>
            <a:endParaRPr lang="en-US" altLang="en-US" sz="2000" dirty="0">
              <a:latin typeface="Times New Roman" charset="0"/>
            </a:endParaRPr>
          </a:p>
          <a:p>
            <a:pPr>
              <a:spcBef>
                <a:spcPct val="50000"/>
              </a:spcBef>
            </a:pPr>
            <a:r>
              <a:rPr lang="en-US" altLang="en-US" sz="2500" cap="all" dirty="0">
                <a:latin typeface="Times New Roman" panose="02020603050405020304" pitchFamily="18" charset="0"/>
                <a:cs typeface="Times New Roman" panose="02020603050405020304" pitchFamily="18" charset="0"/>
              </a:rPr>
              <a:t>Merge/AFILIATE with Another Mutual Institution</a:t>
            </a:r>
          </a:p>
        </p:txBody>
      </p:sp>
      <p:sp>
        <p:nvSpPr>
          <p:cNvPr id="3" name="Slide Number Placeholder 2">
            <a:extLst>
              <a:ext uri="{FF2B5EF4-FFF2-40B4-BE49-F238E27FC236}">
                <a16:creationId xmlns:a16="http://schemas.microsoft.com/office/drawing/2014/main" id="{021CD401-0FDB-4BBD-814A-10FFC9172357}"/>
              </a:ext>
            </a:extLst>
          </p:cNvPr>
          <p:cNvSpPr>
            <a:spLocks noGrp="1"/>
          </p:cNvSpPr>
          <p:nvPr>
            <p:ph type="sldNum" sz="quarter" idx="12"/>
          </p:nvPr>
        </p:nvSpPr>
        <p:spPr/>
        <p:txBody>
          <a:bodyPr/>
          <a:lstStyle/>
          <a:p>
            <a:fld id="{EB4B432E-BB1D-496B-8B76-B39E22CAAD6A}" type="slidenum">
              <a:rPr lang="en-US" altLang="en-US" smtClean="0"/>
              <a:pPr/>
              <a:t>10</a:t>
            </a:fld>
            <a:endParaRPr lang="en-US" altLang="en-US" dirty="0"/>
          </a:p>
        </p:txBody>
      </p:sp>
    </p:spTree>
    <p:extLst>
      <p:ext uri="{BB962C8B-B14F-4D97-AF65-F5344CB8AC3E}">
        <p14:creationId xmlns:p14="http://schemas.microsoft.com/office/powerpoint/2010/main" val="33161785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6"/>
          <p:cNvSpPr txBox="1">
            <a:spLocks/>
          </p:cNvSpPr>
          <p:nvPr/>
        </p:nvSpPr>
        <p:spPr>
          <a:xfrm>
            <a:off x="171450" y="0"/>
            <a:ext cx="8963025" cy="1371600"/>
          </a:xfrm>
          <a:prstGeom prst="rect">
            <a:avLst/>
          </a:prstGeom>
          <a:solidFill>
            <a:schemeClr val="tx1"/>
          </a:solidFill>
        </p:spPr>
        <p:txBody>
          <a:bodyPr>
            <a:normAutofit/>
          </a:bodyPr>
          <a:lst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a:lstStyle>
          <a:p>
            <a:pPr lvl="0" eaLnBrk="0" hangingPunct="0">
              <a:spcBef>
                <a:spcPct val="50000"/>
              </a:spcBef>
              <a:defRPr/>
            </a:pPr>
            <a:endParaRPr lang="en-US" altLang="en-US" sz="500" cap="all" dirty="0">
              <a:latin typeface="Times New Roman" charset="0"/>
            </a:endParaRPr>
          </a:p>
          <a:p>
            <a:pPr lvl="0" eaLnBrk="0" hangingPunct="0">
              <a:spcBef>
                <a:spcPct val="50000"/>
              </a:spcBef>
              <a:defRPr/>
            </a:pPr>
            <a:r>
              <a:rPr lang="en-US" altLang="en-US" sz="2500" cap="all" dirty="0">
                <a:latin typeface="Times New Roman" charset="0"/>
              </a:rPr>
              <a:t>BUSINESS COMBINATION CONSIDERATIONS FOR MUTUALS</a:t>
            </a:r>
          </a:p>
        </p:txBody>
      </p:sp>
      <p:sp>
        <p:nvSpPr>
          <p:cNvPr id="3" name="Slide Number Placeholder 2">
            <a:extLst>
              <a:ext uri="{FF2B5EF4-FFF2-40B4-BE49-F238E27FC236}">
                <a16:creationId xmlns:a16="http://schemas.microsoft.com/office/drawing/2014/main" id="{ED122E48-DF68-4AAA-91F0-DD55E766FC1E}"/>
              </a:ext>
            </a:extLst>
          </p:cNvPr>
          <p:cNvSpPr>
            <a:spLocks noGrp="1"/>
          </p:cNvSpPr>
          <p:nvPr>
            <p:ph type="sldNum" sz="quarter" idx="12"/>
          </p:nvPr>
        </p:nvSpPr>
        <p:spPr/>
        <p:txBody>
          <a:bodyPr/>
          <a:lstStyle/>
          <a:p>
            <a:fld id="{EB4B432E-BB1D-496B-8B76-B39E22CAAD6A}" type="slidenum">
              <a:rPr lang="en-US" altLang="en-US" smtClean="0"/>
              <a:pPr/>
              <a:t>11</a:t>
            </a:fld>
            <a:endParaRPr lang="en-US" altLang="en-US" dirty="0"/>
          </a:p>
        </p:txBody>
      </p:sp>
      <p:sp>
        <p:nvSpPr>
          <p:cNvPr id="8" name="TextBox 7">
            <a:extLst>
              <a:ext uri="{FF2B5EF4-FFF2-40B4-BE49-F238E27FC236}">
                <a16:creationId xmlns:a16="http://schemas.microsoft.com/office/drawing/2014/main" id="{CCDEACB9-FE4B-4E97-8933-F1004BCB9991}"/>
              </a:ext>
            </a:extLst>
          </p:cNvPr>
          <p:cNvSpPr txBox="1"/>
          <p:nvPr/>
        </p:nvSpPr>
        <p:spPr>
          <a:xfrm>
            <a:off x="800436" y="5966481"/>
            <a:ext cx="4076364" cy="253916"/>
          </a:xfrm>
          <a:prstGeom prst="rect">
            <a:avLst/>
          </a:prstGeom>
          <a:noFill/>
        </p:spPr>
        <p:txBody>
          <a:bodyPr wrap="square" rtlCol="0">
            <a:spAutoFit/>
          </a:bodyPr>
          <a:lstStyle/>
          <a:p>
            <a:r>
              <a:rPr lang="en-US" sz="1050" i="1" dirty="0"/>
              <a:t>Source: </a:t>
            </a:r>
            <a:r>
              <a:rPr lang="en-US" sz="1050" dirty="0"/>
              <a:t>The Kafafian Group, Inc.</a:t>
            </a:r>
            <a:endParaRPr lang="en-US" sz="1050" i="1" dirty="0"/>
          </a:p>
        </p:txBody>
      </p:sp>
      <p:sp>
        <p:nvSpPr>
          <p:cNvPr id="7" name="Rectangle: Folded Corner 6">
            <a:extLst>
              <a:ext uri="{FF2B5EF4-FFF2-40B4-BE49-F238E27FC236}">
                <a16:creationId xmlns:a16="http://schemas.microsoft.com/office/drawing/2014/main" id="{19A0D31A-30ED-4ED7-94A7-CD5DDDBD36C7}"/>
              </a:ext>
            </a:extLst>
          </p:cNvPr>
          <p:cNvSpPr/>
          <p:nvPr/>
        </p:nvSpPr>
        <p:spPr>
          <a:xfrm>
            <a:off x="4818875" y="1744817"/>
            <a:ext cx="3822209" cy="4004202"/>
          </a:xfrm>
          <a:prstGeom prst="foldedCorner">
            <a:avLst/>
          </a:prstGeom>
          <a:solidFill>
            <a:schemeClr val="bg1">
              <a:lumMod val="85000"/>
            </a:schemeClr>
          </a:solidFill>
          <a:ln>
            <a:solidFill>
              <a:srgbClr val="CBE3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Folded Corner 8">
            <a:extLst>
              <a:ext uri="{FF2B5EF4-FFF2-40B4-BE49-F238E27FC236}">
                <a16:creationId xmlns:a16="http://schemas.microsoft.com/office/drawing/2014/main" id="{2F973B45-F162-4631-BF61-0A8307138DA4}"/>
              </a:ext>
            </a:extLst>
          </p:cNvPr>
          <p:cNvSpPr/>
          <p:nvPr/>
        </p:nvSpPr>
        <p:spPr>
          <a:xfrm>
            <a:off x="508134" y="1744817"/>
            <a:ext cx="3822209" cy="4004202"/>
          </a:xfrm>
          <a:prstGeom prst="foldedCorner">
            <a:avLst/>
          </a:prstGeom>
          <a:solidFill>
            <a:srgbClr val="CBE3F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2">
            <a:extLst>
              <a:ext uri="{FF2B5EF4-FFF2-40B4-BE49-F238E27FC236}">
                <a16:creationId xmlns:a16="http://schemas.microsoft.com/office/drawing/2014/main" id="{BA05C9E0-AF6B-41F9-9DC6-0D970F0DDADD}"/>
              </a:ext>
            </a:extLst>
          </p:cNvPr>
          <p:cNvSpPr txBox="1">
            <a:spLocks/>
          </p:cNvSpPr>
          <p:nvPr/>
        </p:nvSpPr>
        <p:spPr>
          <a:xfrm>
            <a:off x="451533" y="2278602"/>
            <a:ext cx="3935412" cy="3429000"/>
          </a:xfrm>
          <a:prstGeom prst="rect">
            <a:avLst/>
          </a:prstGeom>
        </p:spPr>
        <p:txBody>
          <a:bodyPr/>
          <a:lstStyle>
            <a:lvl1pPr marL="342900" indent="-342900" algn="l" rtl="0" eaLnBrk="0" fontAlgn="base" hangingPunct="0">
              <a:spcBef>
                <a:spcPct val="20000"/>
              </a:spcBef>
              <a:spcAft>
                <a:spcPct val="0"/>
              </a:spcAft>
              <a:buClr>
                <a:srgbClr val="008C69"/>
              </a:buClr>
              <a:buSzPct val="90000"/>
              <a:buFont typeface="Wingdings" pitchFamily="2" charset="2"/>
              <a:buChar char="n"/>
              <a:defRPr sz="2800">
                <a:solidFill>
                  <a:schemeClr val="tx1"/>
                </a:solidFill>
                <a:latin typeface="Arvo" pitchFamily="2" charset="0"/>
                <a:ea typeface="Arvo" pitchFamily="2" charset="0"/>
                <a:cs typeface="Arvo" pitchFamily="2" charset="0"/>
              </a:defRPr>
            </a:lvl1pPr>
            <a:lvl2pPr marL="742950" indent="-285750" algn="l" rtl="0" eaLnBrk="0" fontAlgn="base" hangingPunct="0">
              <a:spcBef>
                <a:spcPct val="20000"/>
              </a:spcBef>
              <a:spcAft>
                <a:spcPct val="0"/>
              </a:spcAft>
              <a:buClr>
                <a:srgbClr val="003300"/>
              </a:buClr>
              <a:buSzPct val="75000"/>
              <a:buFont typeface="Wingdings" pitchFamily="2" charset="2"/>
              <a:buChar char="n"/>
              <a:defRPr sz="2600">
                <a:solidFill>
                  <a:schemeClr val="tx1"/>
                </a:solidFill>
                <a:latin typeface="Arvo" pitchFamily="2" charset="0"/>
                <a:ea typeface="Arvo" pitchFamily="2" charset="0"/>
                <a:cs typeface="Arvo" pitchFamily="2" charset="0"/>
              </a:defRPr>
            </a:lvl2pPr>
            <a:lvl3pPr marL="1143000" indent="-228600" algn="l" rtl="0" eaLnBrk="0" fontAlgn="base" hangingPunct="0">
              <a:spcBef>
                <a:spcPct val="20000"/>
              </a:spcBef>
              <a:spcAft>
                <a:spcPct val="0"/>
              </a:spcAft>
              <a:buClr>
                <a:srgbClr val="7F7F7F"/>
              </a:buClr>
              <a:buSzPct val="55000"/>
              <a:buFont typeface="Wingdings" pitchFamily="2" charset="2"/>
              <a:buChar char="n"/>
              <a:defRPr sz="2300">
                <a:solidFill>
                  <a:schemeClr val="tx1"/>
                </a:solidFill>
                <a:latin typeface="Arvo" pitchFamily="2" charset="0"/>
                <a:ea typeface="Arvo" pitchFamily="2" charset="0"/>
                <a:cs typeface="Arvo" pitchFamily="2" charset="0"/>
              </a:defRPr>
            </a:lvl3pPr>
            <a:lvl4pPr marL="1600200" indent="-228600" algn="l" rtl="0" eaLnBrk="0" fontAlgn="base" hangingPunct="0">
              <a:spcBef>
                <a:spcPct val="20000"/>
              </a:spcBef>
              <a:spcAft>
                <a:spcPct val="0"/>
              </a:spcAft>
              <a:buClr>
                <a:srgbClr val="003300"/>
              </a:buClr>
              <a:buFont typeface="Wingdings" pitchFamily="2" charset="2"/>
              <a:buChar char="§"/>
              <a:defRPr sz="2000">
                <a:solidFill>
                  <a:schemeClr val="tx1"/>
                </a:solidFill>
                <a:latin typeface="Arvo" pitchFamily="2" charset="0"/>
                <a:ea typeface="Arvo" pitchFamily="2" charset="0"/>
                <a:cs typeface="Arvo" pitchFamily="2" charset="0"/>
              </a:defRPr>
            </a:lvl4pPr>
            <a:lvl5pPr marL="2057400" indent="-228600" algn="l" rtl="0" eaLnBrk="0" fontAlgn="base" hangingPunct="0">
              <a:spcBef>
                <a:spcPct val="20000"/>
              </a:spcBef>
              <a:spcAft>
                <a:spcPct val="0"/>
              </a:spcAft>
              <a:buClr>
                <a:srgbClr val="008C69"/>
              </a:buClr>
              <a:buFont typeface="Wingdings" pitchFamily="2" charset="2"/>
              <a:buChar char="§"/>
              <a:defRPr sz="2000">
                <a:solidFill>
                  <a:schemeClr val="tx1"/>
                </a:solidFill>
                <a:latin typeface="Arvo" pitchFamily="2" charset="0"/>
                <a:ea typeface="Arvo" pitchFamily="2" charset="0"/>
                <a:cs typeface="Arvo" pitchFamily="2" charset="0"/>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marL="228600" indent="-228600" eaLnBrk="1" hangingPunct="1">
              <a:spcBef>
                <a:spcPts val="0"/>
              </a:spcBef>
              <a:spcAft>
                <a:spcPts val="0"/>
              </a:spcAft>
              <a:buClr>
                <a:srgbClr val="002060"/>
              </a:buClr>
              <a:buSzPct val="80000"/>
              <a:buFont typeface="Wingdings" panose="05000000000000000000" pitchFamily="2" charset="2"/>
              <a:buChar char="q"/>
              <a:defRPr/>
            </a:pPr>
            <a:r>
              <a:rPr lang="en-US" sz="1400" kern="0" dirty="0">
                <a:latin typeface="Calibri" pitchFamily="34" charset="0"/>
                <a:cs typeface="Calibri" pitchFamily="34" charset="0"/>
              </a:rPr>
              <a:t>Generally all accounting rules apply to mutuals just like stock companies (fair value adjustments to “acquiree”); potential exists for amortization of goodwill</a:t>
            </a:r>
          </a:p>
          <a:p>
            <a:pPr marL="228600" indent="-228600" eaLnBrk="1" hangingPunct="1">
              <a:spcBef>
                <a:spcPts val="0"/>
              </a:spcBef>
              <a:spcAft>
                <a:spcPts val="0"/>
              </a:spcAft>
              <a:buClr>
                <a:srgbClr val="002060"/>
              </a:buClr>
              <a:buSzPct val="80000"/>
              <a:buFont typeface="Wingdings" panose="05000000000000000000" pitchFamily="2" charset="2"/>
              <a:buChar char="q"/>
              <a:defRPr/>
            </a:pPr>
            <a:endParaRPr lang="en-US" sz="1400" kern="0" dirty="0">
              <a:latin typeface="Calibri" pitchFamily="34" charset="0"/>
              <a:cs typeface="Calibri" pitchFamily="34" charset="0"/>
            </a:endParaRPr>
          </a:p>
          <a:p>
            <a:pPr marL="228600" indent="-228600" eaLnBrk="1" hangingPunct="1">
              <a:spcBef>
                <a:spcPts val="0"/>
              </a:spcBef>
              <a:spcAft>
                <a:spcPts val="0"/>
              </a:spcAft>
              <a:buClr>
                <a:srgbClr val="002060"/>
              </a:buClr>
              <a:buSzPct val="80000"/>
              <a:buFont typeface="Wingdings" panose="05000000000000000000" pitchFamily="2" charset="2"/>
              <a:buChar char="q"/>
              <a:defRPr/>
            </a:pPr>
            <a:r>
              <a:rPr lang="en-US" sz="1400" kern="0" dirty="0">
                <a:latin typeface="Calibri" pitchFamily="34" charset="0"/>
                <a:cs typeface="Calibri" pitchFamily="34" charset="0"/>
              </a:rPr>
              <a:t>Affiliation process governed by many of the same rules (informed business decision by boards, due diligence, agreements, applications, etc.)</a:t>
            </a:r>
          </a:p>
          <a:p>
            <a:pPr marL="228600" indent="-228600" eaLnBrk="1" hangingPunct="1">
              <a:spcBef>
                <a:spcPts val="0"/>
              </a:spcBef>
              <a:spcAft>
                <a:spcPts val="0"/>
              </a:spcAft>
              <a:buClr>
                <a:srgbClr val="002060"/>
              </a:buClr>
              <a:buSzPct val="80000"/>
              <a:buFont typeface="Wingdings" panose="05000000000000000000" pitchFamily="2" charset="2"/>
              <a:buChar char="q"/>
              <a:defRPr/>
            </a:pPr>
            <a:endParaRPr lang="en-US" sz="1400" kern="0" dirty="0">
              <a:latin typeface="Calibri" pitchFamily="34" charset="0"/>
              <a:cs typeface="Calibri" pitchFamily="34" charset="0"/>
            </a:endParaRPr>
          </a:p>
          <a:p>
            <a:pPr marL="228600" indent="-228600" eaLnBrk="1" hangingPunct="1">
              <a:spcBef>
                <a:spcPts val="0"/>
              </a:spcBef>
              <a:spcAft>
                <a:spcPts val="0"/>
              </a:spcAft>
              <a:buClr>
                <a:srgbClr val="002060"/>
              </a:buClr>
              <a:buSzPct val="80000"/>
              <a:buFont typeface="Wingdings" panose="05000000000000000000" pitchFamily="2" charset="2"/>
              <a:buChar char="q"/>
              <a:defRPr/>
            </a:pPr>
            <a:r>
              <a:rPr lang="en-US" sz="1400" kern="0" dirty="0">
                <a:latin typeface="Calibri" pitchFamily="34" charset="0"/>
                <a:cs typeface="Calibri" pitchFamily="34" charset="0"/>
              </a:rPr>
              <a:t>Regulatory approval process is not demonstrably different than stock transactions</a:t>
            </a:r>
          </a:p>
          <a:p>
            <a:pPr marL="228600" indent="-228600" eaLnBrk="1" hangingPunct="1">
              <a:spcBef>
                <a:spcPts val="0"/>
              </a:spcBef>
              <a:spcAft>
                <a:spcPts val="0"/>
              </a:spcAft>
              <a:buClr>
                <a:srgbClr val="002060"/>
              </a:buClr>
              <a:buSzPct val="80000"/>
              <a:buFont typeface="Wingdings" panose="05000000000000000000" pitchFamily="2" charset="2"/>
              <a:buChar char="q"/>
              <a:defRPr/>
            </a:pPr>
            <a:endParaRPr lang="en-US" sz="1400" kern="0" dirty="0">
              <a:latin typeface="Calibri" pitchFamily="34" charset="0"/>
              <a:cs typeface="Calibri" pitchFamily="34" charset="0"/>
            </a:endParaRPr>
          </a:p>
          <a:p>
            <a:pPr marL="228600" indent="-228600" eaLnBrk="1" hangingPunct="1">
              <a:spcBef>
                <a:spcPts val="0"/>
              </a:spcBef>
              <a:spcAft>
                <a:spcPts val="0"/>
              </a:spcAft>
              <a:buClr>
                <a:srgbClr val="002060"/>
              </a:buClr>
              <a:buSzPct val="80000"/>
              <a:buFont typeface="Wingdings" panose="05000000000000000000" pitchFamily="2" charset="2"/>
              <a:buChar char="q"/>
              <a:defRPr/>
            </a:pPr>
            <a:r>
              <a:rPr lang="en-US" sz="1400" kern="0" dirty="0">
                <a:latin typeface="Calibri" pitchFamily="34" charset="0"/>
                <a:cs typeface="Calibri" pitchFamily="34" charset="0"/>
              </a:rPr>
              <a:t>Depositor impact replaces (to a lesser        extent) that of impact on shareholders</a:t>
            </a:r>
          </a:p>
        </p:txBody>
      </p:sp>
      <p:sp>
        <p:nvSpPr>
          <p:cNvPr id="11" name="Content Placeholder 2">
            <a:extLst>
              <a:ext uri="{FF2B5EF4-FFF2-40B4-BE49-F238E27FC236}">
                <a16:creationId xmlns:a16="http://schemas.microsoft.com/office/drawing/2014/main" id="{396B2DB7-329A-4ED6-AEB2-5601290BC07E}"/>
              </a:ext>
            </a:extLst>
          </p:cNvPr>
          <p:cNvSpPr txBox="1">
            <a:spLocks/>
          </p:cNvSpPr>
          <p:nvPr/>
        </p:nvSpPr>
        <p:spPr>
          <a:xfrm>
            <a:off x="4757916" y="2278602"/>
            <a:ext cx="3935412" cy="3429000"/>
          </a:xfrm>
          <a:prstGeom prst="rect">
            <a:avLst/>
          </a:prstGeom>
        </p:spPr>
        <p:txBody>
          <a:bodyPr/>
          <a:lstStyle>
            <a:lvl1pPr marL="342900" indent="-342900" algn="l" rtl="0" eaLnBrk="0" fontAlgn="base" hangingPunct="0">
              <a:spcBef>
                <a:spcPct val="20000"/>
              </a:spcBef>
              <a:spcAft>
                <a:spcPct val="0"/>
              </a:spcAft>
              <a:buClr>
                <a:srgbClr val="008C69"/>
              </a:buClr>
              <a:buSzPct val="90000"/>
              <a:buFont typeface="Wingdings" pitchFamily="2" charset="2"/>
              <a:buChar char="n"/>
              <a:defRPr sz="2800">
                <a:solidFill>
                  <a:schemeClr val="tx1"/>
                </a:solidFill>
                <a:latin typeface="Arvo" pitchFamily="2" charset="0"/>
                <a:ea typeface="Arvo" pitchFamily="2" charset="0"/>
                <a:cs typeface="Arvo" pitchFamily="2" charset="0"/>
              </a:defRPr>
            </a:lvl1pPr>
            <a:lvl2pPr marL="742950" indent="-285750" algn="l" rtl="0" eaLnBrk="0" fontAlgn="base" hangingPunct="0">
              <a:spcBef>
                <a:spcPct val="20000"/>
              </a:spcBef>
              <a:spcAft>
                <a:spcPct val="0"/>
              </a:spcAft>
              <a:buClr>
                <a:srgbClr val="003300"/>
              </a:buClr>
              <a:buSzPct val="75000"/>
              <a:buFont typeface="Wingdings" pitchFamily="2" charset="2"/>
              <a:buChar char="n"/>
              <a:defRPr sz="2600">
                <a:solidFill>
                  <a:schemeClr val="tx1"/>
                </a:solidFill>
                <a:latin typeface="Arvo" pitchFamily="2" charset="0"/>
                <a:ea typeface="Arvo" pitchFamily="2" charset="0"/>
                <a:cs typeface="Arvo" pitchFamily="2" charset="0"/>
              </a:defRPr>
            </a:lvl2pPr>
            <a:lvl3pPr marL="1143000" indent="-228600" algn="l" rtl="0" eaLnBrk="0" fontAlgn="base" hangingPunct="0">
              <a:spcBef>
                <a:spcPct val="20000"/>
              </a:spcBef>
              <a:spcAft>
                <a:spcPct val="0"/>
              </a:spcAft>
              <a:buClr>
                <a:srgbClr val="7F7F7F"/>
              </a:buClr>
              <a:buSzPct val="55000"/>
              <a:buFont typeface="Wingdings" pitchFamily="2" charset="2"/>
              <a:buChar char="n"/>
              <a:defRPr sz="2300">
                <a:solidFill>
                  <a:schemeClr val="tx1"/>
                </a:solidFill>
                <a:latin typeface="Arvo" pitchFamily="2" charset="0"/>
                <a:ea typeface="Arvo" pitchFamily="2" charset="0"/>
                <a:cs typeface="Arvo" pitchFamily="2" charset="0"/>
              </a:defRPr>
            </a:lvl3pPr>
            <a:lvl4pPr marL="1600200" indent="-228600" algn="l" rtl="0" eaLnBrk="0" fontAlgn="base" hangingPunct="0">
              <a:spcBef>
                <a:spcPct val="20000"/>
              </a:spcBef>
              <a:spcAft>
                <a:spcPct val="0"/>
              </a:spcAft>
              <a:buClr>
                <a:srgbClr val="003300"/>
              </a:buClr>
              <a:buFont typeface="Wingdings" pitchFamily="2" charset="2"/>
              <a:buChar char="§"/>
              <a:defRPr sz="2000">
                <a:solidFill>
                  <a:schemeClr val="tx1"/>
                </a:solidFill>
                <a:latin typeface="Arvo" pitchFamily="2" charset="0"/>
                <a:ea typeface="Arvo" pitchFamily="2" charset="0"/>
                <a:cs typeface="Arvo" pitchFamily="2" charset="0"/>
              </a:defRPr>
            </a:lvl4pPr>
            <a:lvl5pPr marL="2057400" indent="-228600" algn="l" rtl="0" eaLnBrk="0" fontAlgn="base" hangingPunct="0">
              <a:spcBef>
                <a:spcPct val="20000"/>
              </a:spcBef>
              <a:spcAft>
                <a:spcPct val="0"/>
              </a:spcAft>
              <a:buClr>
                <a:srgbClr val="008C69"/>
              </a:buClr>
              <a:buFont typeface="Wingdings" pitchFamily="2" charset="2"/>
              <a:buChar char="§"/>
              <a:defRPr sz="2000">
                <a:solidFill>
                  <a:schemeClr val="tx1"/>
                </a:solidFill>
                <a:latin typeface="Arvo" pitchFamily="2" charset="0"/>
                <a:ea typeface="Arvo" pitchFamily="2" charset="0"/>
                <a:cs typeface="Arvo" pitchFamily="2" charset="0"/>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marL="228600" indent="-228600" eaLnBrk="1" hangingPunct="1">
              <a:spcBef>
                <a:spcPts val="0"/>
              </a:spcBef>
              <a:spcAft>
                <a:spcPts val="0"/>
              </a:spcAft>
              <a:buClr>
                <a:schemeClr val="tx1">
                  <a:lumMod val="65000"/>
                  <a:lumOff val="35000"/>
                </a:schemeClr>
              </a:buClr>
              <a:buSzPct val="80000"/>
              <a:buFont typeface="Wingdings" panose="05000000000000000000" pitchFamily="2" charset="2"/>
              <a:buChar char="q"/>
              <a:defRPr/>
            </a:pPr>
            <a:r>
              <a:rPr lang="en-US" sz="1400" kern="0" dirty="0">
                <a:latin typeface="Calibri" pitchFamily="34" charset="0"/>
                <a:cs typeface="Calibri" pitchFamily="34" charset="0"/>
              </a:rPr>
              <a:t>Mutuals may affiliate with other mutuals (upstream, downstream or merger of equals)</a:t>
            </a:r>
          </a:p>
          <a:p>
            <a:pPr marL="228600" indent="-228600" eaLnBrk="1" hangingPunct="1">
              <a:spcBef>
                <a:spcPts val="0"/>
              </a:spcBef>
              <a:spcAft>
                <a:spcPts val="0"/>
              </a:spcAft>
              <a:buClr>
                <a:schemeClr val="tx1">
                  <a:lumMod val="65000"/>
                  <a:lumOff val="35000"/>
                </a:schemeClr>
              </a:buClr>
              <a:buSzPct val="80000"/>
              <a:buFont typeface="Wingdings" panose="05000000000000000000" pitchFamily="2" charset="2"/>
              <a:buChar char="q"/>
              <a:defRPr/>
            </a:pPr>
            <a:endParaRPr lang="en-US" sz="1400" kern="0" dirty="0">
              <a:latin typeface="Calibri" pitchFamily="34" charset="0"/>
              <a:cs typeface="Calibri" pitchFamily="34" charset="0"/>
            </a:endParaRPr>
          </a:p>
          <a:p>
            <a:pPr marL="228600" indent="-228600" eaLnBrk="1" hangingPunct="1">
              <a:spcBef>
                <a:spcPts val="0"/>
              </a:spcBef>
              <a:spcAft>
                <a:spcPts val="0"/>
              </a:spcAft>
              <a:buClr>
                <a:schemeClr val="tx1">
                  <a:lumMod val="65000"/>
                  <a:lumOff val="35000"/>
                </a:schemeClr>
              </a:buClr>
              <a:buSzPct val="80000"/>
              <a:buFont typeface="Wingdings" panose="05000000000000000000" pitchFamily="2" charset="2"/>
              <a:buChar char="q"/>
              <a:defRPr/>
            </a:pPr>
            <a:r>
              <a:rPr lang="en-US" sz="1400" kern="0" dirty="0">
                <a:latin typeface="Calibri" pitchFamily="34" charset="0"/>
                <a:cs typeface="Calibri" pitchFamily="34" charset="0"/>
              </a:rPr>
              <a:t>Mutuals may acquire (for cash) stock corporations (banks or stock thrifts, non-bank entities, etc.)</a:t>
            </a:r>
          </a:p>
          <a:p>
            <a:pPr marL="228600" indent="-228600" eaLnBrk="1" hangingPunct="1">
              <a:spcBef>
                <a:spcPts val="0"/>
              </a:spcBef>
              <a:spcAft>
                <a:spcPts val="0"/>
              </a:spcAft>
              <a:buClr>
                <a:schemeClr val="tx1">
                  <a:lumMod val="65000"/>
                  <a:lumOff val="35000"/>
                </a:schemeClr>
              </a:buClr>
              <a:buSzPct val="80000"/>
              <a:buFont typeface="Wingdings" panose="05000000000000000000" pitchFamily="2" charset="2"/>
              <a:buChar char="q"/>
              <a:defRPr/>
            </a:pPr>
            <a:endParaRPr lang="en-US" sz="1400" kern="0" dirty="0">
              <a:latin typeface="Calibri" pitchFamily="34" charset="0"/>
              <a:cs typeface="Calibri" pitchFamily="34" charset="0"/>
            </a:endParaRPr>
          </a:p>
          <a:p>
            <a:pPr marL="228600" indent="-228600" eaLnBrk="1" hangingPunct="1">
              <a:spcBef>
                <a:spcPts val="0"/>
              </a:spcBef>
              <a:spcAft>
                <a:spcPts val="0"/>
              </a:spcAft>
              <a:buClr>
                <a:schemeClr val="tx1">
                  <a:lumMod val="65000"/>
                  <a:lumOff val="35000"/>
                </a:schemeClr>
              </a:buClr>
              <a:buSzPct val="80000"/>
              <a:buFont typeface="Wingdings" panose="05000000000000000000" pitchFamily="2" charset="2"/>
              <a:buChar char="q"/>
              <a:defRPr/>
            </a:pPr>
            <a:r>
              <a:rPr lang="en-US" sz="1400" kern="0" dirty="0">
                <a:latin typeface="Calibri" pitchFamily="34" charset="0"/>
                <a:cs typeface="Calibri" pitchFamily="34" charset="0"/>
              </a:rPr>
              <a:t>Mutuals may not be acquired by stock corporations (unless converted to stock, then waiting period of 3 years prior to business combination)</a:t>
            </a:r>
          </a:p>
          <a:p>
            <a:pPr marL="228600" indent="-228600" eaLnBrk="1" hangingPunct="1">
              <a:spcBef>
                <a:spcPts val="0"/>
              </a:spcBef>
              <a:spcAft>
                <a:spcPts val="0"/>
              </a:spcAft>
              <a:buClr>
                <a:schemeClr val="tx1">
                  <a:lumMod val="65000"/>
                  <a:lumOff val="35000"/>
                </a:schemeClr>
              </a:buClr>
              <a:buSzPct val="80000"/>
              <a:buFont typeface="Wingdings" panose="05000000000000000000" pitchFamily="2" charset="2"/>
              <a:buChar char="q"/>
              <a:defRPr/>
            </a:pPr>
            <a:endParaRPr lang="en-US" sz="1400" kern="0" dirty="0">
              <a:latin typeface="Calibri" pitchFamily="34" charset="0"/>
              <a:cs typeface="Calibri" pitchFamily="34" charset="0"/>
            </a:endParaRPr>
          </a:p>
          <a:p>
            <a:pPr marL="228600" indent="-228600" eaLnBrk="1" hangingPunct="1">
              <a:spcBef>
                <a:spcPts val="0"/>
              </a:spcBef>
              <a:spcAft>
                <a:spcPts val="0"/>
              </a:spcAft>
              <a:buClr>
                <a:schemeClr val="tx1">
                  <a:lumMod val="65000"/>
                  <a:lumOff val="35000"/>
                </a:schemeClr>
              </a:buClr>
              <a:buSzPct val="80000"/>
              <a:buFont typeface="Wingdings" panose="05000000000000000000" pitchFamily="2" charset="2"/>
              <a:buChar char="q"/>
              <a:defRPr/>
            </a:pPr>
            <a:r>
              <a:rPr lang="en-US" sz="1400" kern="0" dirty="0">
                <a:latin typeface="Calibri" pitchFamily="34" charset="0"/>
                <a:cs typeface="Calibri" pitchFamily="34" charset="0"/>
              </a:rPr>
              <a:t>MHC stock institution can do a mutual merger</a:t>
            </a:r>
          </a:p>
          <a:p>
            <a:pPr eaLnBrk="1" hangingPunct="1">
              <a:spcBef>
                <a:spcPts val="0"/>
              </a:spcBef>
              <a:spcAft>
                <a:spcPts val="0"/>
              </a:spcAft>
              <a:defRPr/>
            </a:pPr>
            <a:endParaRPr lang="en-US" sz="1400" kern="0" dirty="0">
              <a:latin typeface="Calibri" pitchFamily="34" charset="0"/>
              <a:cs typeface="Calibri" pitchFamily="34" charset="0"/>
            </a:endParaRPr>
          </a:p>
          <a:p>
            <a:pPr eaLnBrk="1" hangingPunct="1">
              <a:spcBef>
                <a:spcPts val="0"/>
              </a:spcBef>
              <a:spcAft>
                <a:spcPts val="0"/>
              </a:spcAft>
              <a:defRPr/>
            </a:pPr>
            <a:endParaRPr lang="en-US" sz="1400" kern="0" dirty="0">
              <a:latin typeface="Calibri" pitchFamily="34" charset="0"/>
              <a:cs typeface="Calibri" pitchFamily="34" charset="0"/>
            </a:endParaRPr>
          </a:p>
          <a:p>
            <a:pPr eaLnBrk="1" hangingPunct="1">
              <a:spcBef>
                <a:spcPts val="0"/>
              </a:spcBef>
              <a:spcAft>
                <a:spcPts val="0"/>
              </a:spcAft>
              <a:defRPr/>
            </a:pPr>
            <a:endParaRPr lang="en-US" sz="1400" kern="0" dirty="0">
              <a:latin typeface="Calibri" pitchFamily="34" charset="0"/>
              <a:cs typeface="Calibri" pitchFamily="34" charset="0"/>
            </a:endParaRPr>
          </a:p>
        </p:txBody>
      </p:sp>
      <p:sp>
        <p:nvSpPr>
          <p:cNvPr id="12" name="TextBox 11">
            <a:extLst>
              <a:ext uri="{FF2B5EF4-FFF2-40B4-BE49-F238E27FC236}">
                <a16:creationId xmlns:a16="http://schemas.microsoft.com/office/drawing/2014/main" id="{5EAC828B-540F-43F4-990E-0945DFCFB607}"/>
              </a:ext>
            </a:extLst>
          </p:cNvPr>
          <p:cNvSpPr txBox="1"/>
          <p:nvPr/>
        </p:nvSpPr>
        <p:spPr>
          <a:xfrm>
            <a:off x="533400" y="1742595"/>
            <a:ext cx="3657600" cy="369332"/>
          </a:xfrm>
          <a:prstGeom prst="rect">
            <a:avLst/>
          </a:prstGeom>
          <a:noFill/>
        </p:spPr>
        <p:txBody>
          <a:bodyPr wrap="square" rtlCol="0">
            <a:spAutoFit/>
          </a:bodyPr>
          <a:lstStyle/>
          <a:p>
            <a:pPr algn="ctr"/>
            <a:r>
              <a:rPr lang="en-US" u="sng" dirty="0">
                <a:latin typeface="Calibri" pitchFamily="34" charset="0"/>
              </a:rPr>
              <a:t>Transactional Elements</a:t>
            </a:r>
          </a:p>
        </p:txBody>
      </p:sp>
      <p:sp>
        <p:nvSpPr>
          <p:cNvPr id="13" name="TextBox 12">
            <a:extLst>
              <a:ext uri="{FF2B5EF4-FFF2-40B4-BE49-F238E27FC236}">
                <a16:creationId xmlns:a16="http://schemas.microsoft.com/office/drawing/2014/main" id="{6CD6A8BD-C8BE-4A4E-BE13-8835CF9B8F26}"/>
              </a:ext>
            </a:extLst>
          </p:cNvPr>
          <p:cNvSpPr txBox="1"/>
          <p:nvPr/>
        </p:nvSpPr>
        <p:spPr>
          <a:xfrm>
            <a:off x="4876800" y="1742595"/>
            <a:ext cx="3810000" cy="369332"/>
          </a:xfrm>
          <a:prstGeom prst="rect">
            <a:avLst/>
          </a:prstGeom>
          <a:noFill/>
        </p:spPr>
        <p:txBody>
          <a:bodyPr wrap="square" rtlCol="0">
            <a:spAutoFit/>
          </a:bodyPr>
          <a:lstStyle/>
          <a:p>
            <a:pPr algn="ctr"/>
            <a:r>
              <a:rPr lang="en-US" u="sng" dirty="0">
                <a:latin typeface="Calibri" pitchFamily="34" charset="0"/>
              </a:rPr>
              <a:t>Affiliation Considerations</a:t>
            </a:r>
          </a:p>
        </p:txBody>
      </p:sp>
      <p:cxnSp>
        <p:nvCxnSpPr>
          <p:cNvPr id="14" name="Straight Connector 13">
            <a:extLst>
              <a:ext uri="{FF2B5EF4-FFF2-40B4-BE49-F238E27FC236}">
                <a16:creationId xmlns:a16="http://schemas.microsoft.com/office/drawing/2014/main" id="{97BCB7FA-5B4A-4D90-A224-22E2A01C63F4}"/>
              </a:ext>
            </a:extLst>
          </p:cNvPr>
          <p:cNvCxnSpPr/>
          <p:nvPr/>
        </p:nvCxnSpPr>
        <p:spPr bwMode="auto">
          <a:xfrm>
            <a:off x="4556763" y="1814877"/>
            <a:ext cx="0" cy="3931920"/>
          </a:xfrm>
          <a:prstGeom prst="line">
            <a:avLst/>
          </a:prstGeom>
          <a:solidFill>
            <a:schemeClr val="accent1"/>
          </a:solidFill>
          <a:ln w="50800" cap="flat" cmpd="sng" algn="ctr">
            <a:solidFill>
              <a:schemeClr val="bg1">
                <a:lumMod val="50000"/>
              </a:schemeClr>
            </a:solidFill>
            <a:prstDash val="sysDash"/>
            <a:round/>
            <a:headEnd type="none" w="med" len="med"/>
            <a:tailEnd type="none" w="med" len="med"/>
          </a:ln>
          <a:effectLst/>
        </p:spPr>
      </p:cxnSp>
    </p:spTree>
    <p:extLst>
      <p:ext uri="{BB962C8B-B14F-4D97-AF65-F5344CB8AC3E}">
        <p14:creationId xmlns:p14="http://schemas.microsoft.com/office/powerpoint/2010/main" val="38113512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6" name="Text Box 54"/>
          <p:cNvSpPr txBox="1">
            <a:spLocks noChangeArrowheads="1"/>
          </p:cNvSpPr>
          <p:nvPr/>
        </p:nvSpPr>
        <p:spPr bwMode="auto">
          <a:xfrm>
            <a:off x="461962" y="1524000"/>
            <a:ext cx="8382000" cy="413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5613" indent="-455613">
              <a:defRPr sz="2400">
                <a:solidFill>
                  <a:schemeClr val="tx1"/>
                </a:solidFill>
                <a:latin typeface="Times New Roman" charset="0"/>
              </a:defRPr>
            </a:lvl1pPr>
            <a:lvl2pPr marL="569913">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marL="0" lvl="0" indent="0" algn="just">
              <a:spcBef>
                <a:spcPct val="50000"/>
              </a:spcBef>
              <a:buClr>
                <a:srgbClr val="006600"/>
              </a:buClr>
            </a:pPr>
            <a:r>
              <a:rPr lang="en-US" altLang="en-US" sz="1800" dirty="0">
                <a:solidFill>
                  <a:srgbClr val="000000"/>
                </a:solidFill>
              </a:rPr>
              <a:t> </a:t>
            </a:r>
          </a:p>
          <a:p>
            <a:pPr marL="0" lvl="0" indent="0" algn="ctr">
              <a:spcBef>
                <a:spcPct val="50000"/>
              </a:spcBef>
              <a:buClr>
                <a:srgbClr val="006600"/>
              </a:buClr>
            </a:pPr>
            <a:r>
              <a:rPr lang="en-US" altLang="en-US" sz="3000" b="1" dirty="0">
                <a:solidFill>
                  <a:srgbClr val="000000"/>
                </a:solidFill>
              </a:rPr>
              <a:t>Recent Developments in Mutual Bank Mergers:</a:t>
            </a:r>
          </a:p>
          <a:p>
            <a:pPr marL="800100" lvl="2" indent="-341313" algn="just">
              <a:spcBef>
                <a:spcPts val="1200"/>
              </a:spcBef>
              <a:buClr>
                <a:srgbClr val="FFC000"/>
              </a:buClr>
              <a:buFont typeface="Wingdings" pitchFamily="2" charset="2"/>
              <a:buChar char="v"/>
            </a:pPr>
            <a:r>
              <a:rPr lang="en-US" altLang="en-US" sz="2500" dirty="0"/>
              <a:t>Mutual Bank Roll-ups</a:t>
            </a:r>
          </a:p>
          <a:p>
            <a:pPr marL="800100" lvl="2" indent="-341313">
              <a:spcBef>
                <a:spcPts val="1200"/>
              </a:spcBef>
              <a:buClr>
                <a:srgbClr val="FFC000"/>
              </a:buClr>
              <a:buFont typeface="Wingdings" pitchFamily="2" charset="2"/>
              <a:buChar char="v"/>
            </a:pPr>
            <a:r>
              <a:rPr lang="en-US" altLang="en-US" sz="2500" dirty="0"/>
              <a:t>Mutual Bank mergers with MHCs with public stockholders </a:t>
            </a:r>
          </a:p>
          <a:p>
            <a:pPr marL="800100" lvl="2" indent="-341313" algn="just">
              <a:spcBef>
                <a:spcPts val="1200"/>
              </a:spcBef>
              <a:buClr>
                <a:srgbClr val="FFC000"/>
              </a:buClr>
              <a:buFont typeface="Wingdings" pitchFamily="2" charset="2"/>
              <a:buChar char="v"/>
            </a:pPr>
            <a:r>
              <a:rPr lang="en-US" altLang="en-US" sz="2500" dirty="0"/>
              <a:t>Mutual/MHC acquisition of Banks</a:t>
            </a:r>
          </a:p>
          <a:p>
            <a:pPr marL="800100" lvl="2" indent="-341313" algn="just">
              <a:spcBef>
                <a:spcPts val="1200"/>
              </a:spcBef>
              <a:buClr>
                <a:srgbClr val="FFC000"/>
              </a:buClr>
              <a:buFont typeface="Wingdings" pitchFamily="2" charset="2"/>
              <a:buChar char="v"/>
            </a:pPr>
            <a:r>
              <a:rPr lang="en-US" altLang="en-US" sz="2500" dirty="0"/>
              <a:t>Mutual Bank- Conversion Merger</a:t>
            </a:r>
          </a:p>
          <a:p>
            <a:pPr marL="800100" lvl="2" indent="-341313" algn="just">
              <a:spcBef>
                <a:spcPts val="1200"/>
              </a:spcBef>
              <a:buClr>
                <a:srgbClr val="FFC000"/>
              </a:buClr>
              <a:buFont typeface="Wingdings" pitchFamily="2" charset="2"/>
              <a:buChar char="v"/>
            </a:pPr>
            <a:r>
              <a:rPr lang="en-US" altLang="en-US" sz="2500" dirty="0"/>
              <a:t>Mutual Bank consolidation with a Credit Union</a:t>
            </a:r>
          </a:p>
        </p:txBody>
      </p:sp>
      <p:sp>
        <p:nvSpPr>
          <p:cNvPr id="16" name="Title 6"/>
          <p:cNvSpPr txBox="1">
            <a:spLocks/>
          </p:cNvSpPr>
          <p:nvPr/>
        </p:nvSpPr>
        <p:spPr>
          <a:xfrm>
            <a:off x="171450" y="0"/>
            <a:ext cx="8963025" cy="1371600"/>
          </a:xfrm>
          <a:prstGeom prst="rect">
            <a:avLst/>
          </a:prstGeom>
          <a:solidFill>
            <a:schemeClr val="tx1"/>
          </a:solidFill>
        </p:spPr>
        <p:txBody>
          <a:bodyPr>
            <a:normAutofit/>
          </a:bodyPr>
          <a:lst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a:lstStyle>
          <a:p>
            <a:pPr lvl="0" eaLnBrk="0" hangingPunct="0">
              <a:spcBef>
                <a:spcPct val="50000"/>
              </a:spcBef>
              <a:defRPr/>
            </a:pPr>
            <a:endParaRPr lang="en-US" altLang="en-US" sz="500" cap="all" dirty="0">
              <a:latin typeface="Times New Roman" panose="02020603050405020304" pitchFamily="18" charset="0"/>
              <a:cs typeface="Times New Roman" panose="02020603050405020304" pitchFamily="18" charset="0"/>
            </a:endParaRPr>
          </a:p>
          <a:p>
            <a:pPr lvl="0" eaLnBrk="0" hangingPunct="0">
              <a:spcBef>
                <a:spcPct val="50000"/>
              </a:spcBef>
              <a:defRPr/>
            </a:pPr>
            <a:r>
              <a:rPr lang="en-US" altLang="en-US" sz="2500" cap="all" dirty="0">
                <a:latin typeface="Times New Roman" panose="02020603050405020304" pitchFamily="18" charset="0"/>
                <a:cs typeface="Times New Roman" panose="02020603050405020304" pitchFamily="18" charset="0"/>
              </a:rPr>
              <a:t>Recent Developments regarding Mutual Bank Mergers and other Strategic Opportunities</a:t>
            </a:r>
          </a:p>
        </p:txBody>
      </p:sp>
      <p:sp>
        <p:nvSpPr>
          <p:cNvPr id="3" name="Slide Number Placeholder 2">
            <a:extLst>
              <a:ext uri="{FF2B5EF4-FFF2-40B4-BE49-F238E27FC236}">
                <a16:creationId xmlns:a16="http://schemas.microsoft.com/office/drawing/2014/main" id="{DEA12621-DEEE-4B67-B4EB-A027C607CB16}"/>
              </a:ext>
            </a:extLst>
          </p:cNvPr>
          <p:cNvSpPr>
            <a:spLocks noGrp="1"/>
          </p:cNvSpPr>
          <p:nvPr>
            <p:ph type="sldNum" sz="quarter" idx="12"/>
          </p:nvPr>
        </p:nvSpPr>
        <p:spPr/>
        <p:txBody>
          <a:bodyPr/>
          <a:lstStyle/>
          <a:p>
            <a:fld id="{EB4B432E-BB1D-496B-8B76-B39E22CAAD6A}" type="slidenum">
              <a:rPr lang="en-US" altLang="en-US" smtClean="0"/>
              <a:pPr/>
              <a:t>12</a:t>
            </a:fld>
            <a:endParaRPr lang="en-US" altLang="en-US" dirty="0"/>
          </a:p>
        </p:txBody>
      </p:sp>
    </p:spTree>
    <p:extLst>
      <p:ext uri="{BB962C8B-B14F-4D97-AF65-F5344CB8AC3E}">
        <p14:creationId xmlns:p14="http://schemas.microsoft.com/office/powerpoint/2010/main" val="1048491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6" name="Text Box 54"/>
          <p:cNvSpPr txBox="1">
            <a:spLocks noChangeArrowheads="1"/>
          </p:cNvSpPr>
          <p:nvPr/>
        </p:nvSpPr>
        <p:spPr bwMode="auto">
          <a:xfrm>
            <a:off x="533400" y="1371600"/>
            <a:ext cx="8077200" cy="473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5613" indent="-455613">
              <a:defRPr sz="2400">
                <a:solidFill>
                  <a:schemeClr val="tx1"/>
                </a:solidFill>
                <a:latin typeface="Times New Roman" charset="0"/>
              </a:defRPr>
            </a:lvl1pPr>
            <a:lvl2pPr marL="569913">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marL="0" lvl="0" indent="0" algn="just">
              <a:spcBef>
                <a:spcPct val="50000"/>
              </a:spcBef>
              <a:buClr>
                <a:srgbClr val="006600"/>
              </a:buClr>
            </a:pPr>
            <a:r>
              <a:rPr lang="en-US" altLang="en-US" sz="2500" b="1" dirty="0">
                <a:solidFill>
                  <a:srgbClr val="000000"/>
                </a:solidFill>
              </a:rPr>
              <a:t>Recent Developments in Mutual Bank Mergers</a:t>
            </a:r>
            <a:r>
              <a:rPr lang="en-US" altLang="en-US" sz="2500" dirty="0">
                <a:solidFill>
                  <a:srgbClr val="000000"/>
                </a:solidFill>
              </a:rPr>
              <a:t>:</a:t>
            </a:r>
          </a:p>
          <a:p>
            <a:pPr lvl="1" algn="just">
              <a:spcBef>
                <a:spcPct val="50000"/>
              </a:spcBef>
              <a:buClr>
                <a:srgbClr val="FFC000"/>
              </a:buClr>
            </a:pPr>
            <a:r>
              <a:rPr lang="en-US" altLang="en-US" sz="1800" b="1" u="sng" dirty="0">
                <a:solidFill>
                  <a:srgbClr val="000000"/>
                </a:solidFill>
              </a:rPr>
              <a:t>Mutual Roll-ups; </a:t>
            </a:r>
          </a:p>
          <a:p>
            <a:pPr lvl="2" algn="just">
              <a:spcBef>
                <a:spcPts val="600"/>
              </a:spcBef>
              <a:buClr>
                <a:srgbClr val="FFC000"/>
              </a:buClr>
              <a:buFont typeface="Wingdings" pitchFamily="2" charset="2"/>
              <a:buChar char="v"/>
            </a:pPr>
            <a:r>
              <a:rPr lang="en-US" altLang="en-US" sz="1800" dirty="0">
                <a:solidFill>
                  <a:srgbClr val="000000"/>
                </a:solidFill>
              </a:rPr>
              <a:t> </a:t>
            </a:r>
            <a:r>
              <a:rPr lang="en-US" altLang="en-US" sz="1800" u="sng" dirty="0">
                <a:solidFill>
                  <a:srgbClr val="000000"/>
                </a:solidFill>
              </a:rPr>
              <a:t>William Penn Bancorp (MHC) </a:t>
            </a:r>
            <a:r>
              <a:rPr lang="en-US" altLang="en-US" sz="1800" dirty="0">
                <a:solidFill>
                  <a:srgbClr val="000000"/>
                </a:solidFill>
              </a:rPr>
              <a:t>(Total assets ~ $731 mill)</a:t>
            </a:r>
          </a:p>
          <a:p>
            <a:pPr lvl="3" algn="just">
              <a:spcBef>
                <a:spcPts val="600"/>
              </a:spcBef>
              <a:buClr>
                <a:srgbClr val="FFC000"/>
              </a:buClr>
              <a:buFont typeface="Wingdings" pitchFamily="2" charset="2"/>
              <a:buChar char="v"/>
            </a:pPr>
            <a:r>
              <a:rPr lang="en-US" altLang="en-US" sz="1800" dirty="0">
                <a:solidFill>
                  <a:srgbClr val="000000"/>
                </a:solidFill>
              </a:rPr>
              <a:t> Audubon Savings Bank (NJ) (mutual) – 2017 (~ $157 mill)</a:t>
            </a:r>
          </a:p>
          <a:p>
            <a:pPr lvl="3" algn="just">
              <a:spcBef>
                <a:spcPts val="600"/>
              </a:spcBef>
              <a:buClr>
                <a:srgbClr val="FFC000"/>
              </a:buClr>
              <a:buFont typeface="Wingdings" pitchFamily="2" charset="2"/>
              <a:buChar char="v"/>
            </a:pPr>
            <a:r>
              <a:rPr lang="en-US" altLang="en-US" sz="1800" dirty="0">
                <a:solidFill>
                  <a:srgbClr val="000000"/>
                </a:solidFill>
              </a:rPr>
              <a:t> Fidelity SLA (Phila) (mutual) – 2019 (~ $87 mill)</a:t>
            </a:r>
          </a:p>
          <a:p>
            <a:pPr lvl="3" algn="just">
              <a:spcBef>
                <a:spcPts val="600"/>
              </a:spcBef>
              <a:buClr>
                <a:srgbClr val="FFC000"/>
              </a:buClr>
              <a:buFont typeface="Wingdings" pitchFamily="2" charset="2"/>
              <a:buChar char="v"/>
            </a:pPr>
            <a:r>
              <a:rPr lang="en-US" altLang="en-US" sz="1800" dirty="0">
                <a:solidFill>
                  <a:srgbClr val="000000"/>
                </a:solidFill>
              </a:rPr>
              <a:t> Washington Savings Bank (Phila) (mutual) – 2019 (~ $160 mill)</a:t>
            </a:r>
          </a:p>
          <a:p>
            <a:pPr lvl="3" algn="just">
              <a:spcBef>
                <a:spcPts val="600"/>
              </a:spcBef>
              <a:buClr>
                <a:srgbClr val="FFC000"/>
              </a:buClr>
            </a:pPr>
            <a:endParaRPr lang="en-US" altLang="en-US" sz="500" dirty="0">
              <a:solidFill>
                <a:srgbClr val="000000"/>
              </a:solidFill>
            </a:endParaRPr>
          </a:p>
          <a:p>
            <a:pPr lvl="2" algn="just">
              <a:spcBef>
                <a:spcPts val="600"/>
              </a:spcBef>
              <a:buClr>
                <a:srgbClr val="FFC000"/>
              </a:buClr>
              <a:buFont typeface="Wingdings" pitchFamily="2" charset="2"/>
              <a:buChar char="v"/>
            </a:pPr>
            <a:r>
              <a:rPr lang="en-US" altLang="en-US" sz="1800" dirty="0">
                <a:solidFill>
                  <a:srgbClr val="000000"/>
                </a:solidFill>
              </a:rPr>
              <a:t> </a:t>
            </a:r>
            <a:r>
              <a:rPr lang="en-US" altLang="en-US" sz="1800" u="sng" dirty="0">
                <a:solidFill>
                  <a:srgbClr val="000000"/>
                </a:solidFill>
              </a:rPr>
              <a:t>Ambler Savings (mutual) </a:t>
            </a:r>
            <a:r>
              <a:rPr lang="en-US" altLang="en-US" sz="1800" dirty="0">
                <a:solidFill>
                  <a:srgbClr val="000000"/>
                </a:solidFill>
              </a:rPr>
              <a:t>and Bally Savings (mutual) – 2017 (~$47 mill)</a:t>
            </a:r>
          </a:p>
          <a:p>
            <a:pPr lvl="2" algn="just">
              <a:spcBef>
                <a:spcPts val="600"/>
              </a:spcBef>
              <a:buClr>
                <a:srgbClr val="FFC000"/>
              </a:buClr>
              <a:buFont typeface="Wingdings" pitchFamily="2" charset="2"/>
              <a:buChar char="v"/>
            </a:pPr>
            <a:r>
              <a:rPr lang="en-US" altLang="en-US" sz="1800" dirty="0">
                <a:solidFill>
                  <a:srgbClr val="000000"/>
                </a:solidFill>
              </a:rPr>
              <a:t> </a:t>
            </a:r>
            <a:r>
              <a:rPr lang="en-US" altLang="en-US" sz="1800" u="sng" dirty="0">
                <a:solidFill>
                  <a:srgbClr val="000000"/>
                </a:solidFill>
              </a:rPr>
              <a:t>Brentwood Bank (MHC) </a:t>
            </a:r>
            <a:r>
              <a:rPr lang="en-US" altLang="en-US" sz="1800" dirty="0">
                <a:solidFill>
                  <a:srgbClr val="000000"/>
                </a:solidFill>
              </a:rPr>
              <a:t>and Union Building (mutual) – 2018 ($33 mill)</a:t>
            </a:r>
          </a:p>
          <a:p>
            <a:pPr lvl="2" algn="just">
              <a:spcBef>
                <a:spcPts val="600"/>
              </a:spcBef>
              <a:buClr>
                <a:srgbClr val="FFC000"/>
              </a:buClr>
            </a:pPr>
            <a:endParaRPr lang="en-US" altLang="en-US" sz="500" dirty="0">
              <a:solidFill>
                <a:srgbClr val="000000"/>
              </a:solidFill>
            </a:endParaRPr>
          </a:p>
          <a:p>
            <a:pPr lvl="2" algn="just">
              <a:spcBef>
                <a:spcPts val="600"/>
              </a:spcBef>
              <a:buClr>
                <a:srgbClr val="FFC000"/>
              </a:buClr>
              <a:buFont typeface="Wingdings" pitchFamily="2" charset="2"/>
              <a:buChar char="v"/>
            </a:pPr>
            <a:r>
              <a:rPr lang="en-US" altLang="en-US" sz="1800" dirty="0">
                <a:solidFill>
                  <a:srgbClr val="000000"/>
                </a:solidFill>
              </a:rPr>
              <a:t> </a:t>
            </a:r>
            <a:r>
              <a:rPr lang="en-US" altLang="en-US" sz="1800" u="sng" dirty="0">
                <a:solidFill>
                  <a:srgbClr val="000000"/>
                </a:solidFill>
              </a:rPr>
              <a:t>Dollar Bank/ Dollar Mutual Bancorp (MHC) </a:t>
            </a:r>
            <a:r>
              <a:rPr lang="en-US" altLang="en-US" sz="1800" dirty="0">
                <a:solidFill>
                  <a:srgbClr val="000000"/>
                </a:solidFill>
              </a:rPr>
              <a:t>(~ $9 bill)</a:t>
            </a:r>
          </a:p>
          <a:p>
            <a:pPr lvl="3" algn="just">
              <a:spcBef>
                <a:spcPts val="600"/>
              </a:spcBef>
              <a:buClr>
                <a:srgbClr val="FFC000"/>
              </a:buClr>
              <a:buFont typeface="Wingdings" pitchFamily="2" charset="2"/>
              <a:buChar char="v"/>
            </a:pPr>
            <a:r>
              <a:rPr lang="en-US" altLang="en-US" sz="1800" dirty="0">
                <a:solidFill>
                  <a:srgbClr val="000000"/>
                </a:solidFill>
              </a:rPr>
              <a:t> Progressive Home FSLA (Pittsburgh) (mutual) – 2016 (~ $51 mill)</a:t>
            </a:r>
          </a:p>
          <a:p>
            <a:pPr lvl="3" algn="just">
              <a:spcBef>
                <a:spcPts val="600"/>
              </a:spcBef>
              <a:buClr>
                <a:srgbClr val="FFC000"/>
              </a:buClr>
              <a:buFont typeface="Wingdings" pitchFamily="2" charset="2"/>
              <a:buChar char="v"/>
            </a:pPr>
            <a:r>
              <a:rPr lang="en-US" altLang="en-US" sz="1800" dirty="0">
                <a:solidFill>
                  <a:srgbClr val="000000"/>
                </a:solidFill>
              </a:rPr>
              <a:t> Bank @tlantec (VA) (mutual) – 2016 (~$110 mill)</a:t>
            </a:r>
          </a:p>
          <a:p>
            <a:pPr lvl="3" algn="just">
              <a:spcBef>
                <a:spcPts val="600"/>
              </a:spcBef>
              <a:buClr>
                <a:srgbClr val="FFC000"/>
              </a:buClr>
              <a:buFont typeface="Wingdings" pitchFamily="2" charset="2"/>
              <a:buChar char="v"/>
            </a:pPr>
            <a:r>
              <a:rPr lang="en-US" altLang="en-US" sz="1800" dirty="0">
                <a:solidFill>
                  <a:srgbClr val="000000"/>
                </a:solidFill>
              </a:rPr>
              <a:t> Standard AVB Financial Corp - 2020- Bank acquisition.  (~$1 bill)</a:t>
            </a:r>
          </a:p>
        </p:txBody>
      </p:sp>
      <p:sp>
        <p:nvSpPr>
          <p:cNvPr id="16" name="Title 6"/>
          <p:cNvSpPr txBox="1">
            <a:spLocks/>
          </p:cNvSpPr>
          <p:nvPr/>
        </p:nvSpPr>
        <p:spPr>
          <a:xfrm>
            <a:off x="171450" y="0"/>
            <a:ext cx="8963025" cy="1371600"/>
          </a:xfrm>
          <a:prstGeom prst="rect">
            <a:avLst/>
          </a:prstGeom>
          <a:solidFill>
            <a:schemeClr val="tx1"/>
          </a:solidFill>
        </p:spPr>
        <p:txBody>
          <a:bodyPr>
            <a:normAutofit/>
          </a:bodyPr>
          <a:lst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a:lstStyle>
          <a:p>
            <a:pPr lvl="0" eaLnBrk="0" hangingPunct="0">
              <a:spcBef>
                <a:spcPct val="50000"/>
              </a:spcBef>
              <a:defRPr/>
            </a:pPr>
            <a:endParaRPr lang="en-US" altLang="en-US" sz="500" cap="all" dirty="0">
              <a:latin typeface="Times New Roman" panose="02020603050405020304" pitchFamily="18" charset="0"/>
              <a:cs typeface="Times New Roman" panose="02020603050405020304" pitchFamily="18" charset="0"/>
            </a:endParaRPr>
          </a:p>
          <a:p>
            <a:pPr lvl="0" eaLnBrk="0" hangingPunct="0">
              <a:spcBef>
                <a:spcPct val="50000"/>
              </a:spcBef>
              <a:defRPr/>
            </a:pPr>
            <a:r>
              <a:rPr lang="en-US" altLang="en-US" sz="2500" cap="all" dirty="0">
                <a:latin typeface="Times New Roman" panose="02020603050405020304" pitchFamily="18" charset="0"/>
                <a:cs typeface="Times New Roman" panose="02020603050405020304" pitchFamily="18" charset="0"/>
              </a:rPr>
              <a:t>Recent Developments regarding Mutual Bank Mergers and other Strategic Opportunities</a:t>
            </a:r>
          </a:p>
        </p:txBody>
      </p:sp>
      <p:sp>
        <p:nvSpPr>
          <p:cNvPr id="3" name="Slide Number Placeholder 2">
            <a:extLst>
              <a:ext uri="{FF2B5EF4-FFF2-40B4-BE49-F238E27FC236}">
                <a16:creationId xmlns:a16="http://schemas.microsoft.com/office/drawing/2014/main" id="{8A6B1AAC-EB9C-443E-8EC3-F15C5F27A797}"/>
              </a:ext>
            </a:extLst>
          </p:cNvPr>
          <p:cNvSpPr>
            <a:spLocks noGrp="1"/>
          </p:cNvSpPr>
          <p:nvPr>
            <p:ph type="sldNum" sz="quarter" idx="12"/>
          </p:nvPr>
        </p:nvSpPr>
        <p:spPr/>
        <p:txBody>
          <a:bodyPr/>
          <a:lstStyle/>
          <a:p>
            <a:fld id="{EB4B432E-BB1D-496B-8B76-B39E22CAAD6A}" type="slidenum">
              <a:rPr lang="en-US" altLang="en-US" smtClean="0"/>
              <a:pPr/>
              <a:t>13</a:t>
            </a:fld>
            <a:endParaRPr lang="en-US" altLang="en-US" dirty="0"/>
          </a:p>
        </p:txBody>
      </p:sp>
    </p:spTree>
    <p:extLst>
      <p:ext uri="{BB962C8B-B14F-4D97-AF65-F5344CB8AC3E}">
        <p14:creationId xmlns:p14="http://schemas.microsoft.com/office/powerpoint/2010/main" val="41956212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6" name="Text Box 54"/>
          <p:cNvSpPr txBox="1">
            <a:spLocks noChangeArrowheads="1"/>
          </p:cNvSpPr>
          <p:nvPr/>
        </p:nvSpPr>
        <p:spPr bwMode="auto">
          <a:xfrm>
            <a:off x="533400" y="1676400"/>
            <a:ext cx="8077200" cy="429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5613" indent="-455613">
              <a:defRPr sz="2400">
                <a:solidFill>
                  <a:schemeClr val="tx1"/>
                </a:solidFill>
                <a:latin typeface="Times New Roman" charset="0"/>
              </a:defRPr>
            </a:lvl1pPr>
            <a:lvl2pPr marL="569913">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marL="0" lvl="0" indent="0" algn="just">
              <a:spcBef>
                <a:spcPct val="50000"/>
              </a:spcBef>
              <a:buClr>
                <a:srgbClr val="006600"/>
              </a:buClr>
            </a:pPr>
            <a:r>
              <a:rPr lang="en-US" altLang="en-US" sz="2500" b="1" dirty="0">
                <a:solidFill>
                  <a:srgbClr val="000000"/>
                </a:solidFill>
              </a:rPr>
              <a:t>Recent Developments in Mutual Bank Mergers:</a:t>
            </a:r>
          </a:p>
          <a:p>
            <a:pPr lvl="1" algn="just">
              <a:spcBef>
                <a:spcPct val="50000"/>
              </a:spcBef>
              <a:buClr>
                <a:srgbClr val="FFC000"/>
              </a:buClr>
            </a:pPr>
            <a:r>
              <a:rPr lang="en-US" altLang="en-US" b="1" u="sng" dirty="0">
                <a:solidFill>
                  <a:srgbClr val="000000"/>
                </a:solidFill>
              </a:rPr>
              <a:t>Mutual Roll-ups; </a:t>
            </a:r>
          </a:p>
          <a:p>
            <a:pPr lvl="2" indent="-285750" algn="just">
              <a:spcBef>
                <a:spcPts val="600"/>
              </a:spcBef>
              <a:buClr>
                <a:srgbClr val="FFC000"/>
              </a:buClr>
              <a:buFont typeface="Wingdings" pitchFamily="2" charset="2"/>
              <a:buChar char="v"/>
            </a:pPr>
            <a:r>
              <a:rPr lang="en-US" altLang="en-US" u="sng" dirty="0">
                <a:solidFill>
                  <a:srgbClr val="000000"/>
                </a:solidFill>
              </a:rPr>
              <a:t>First Federal of Lakewood (OH)/ First Mutual Holding Co. (MHC)</a:t>
            </a:r>
            <a:r>
              <a:rPr lang="en-US" altLang="en-US" dirty="0">
                <a:solidFill>
                  <a:srgbClr val="000000"/>
                </a:solidFill>
              </a:rPr>
              <a:t> (~$2.3 bill)</a:t>
            </a:r>
          </a:p>
          <a:p>
            <a:pPr lvl="3" indent="-285750" algn="just">
              <a:spcBef>
                <a:spcPts val="600"/>
              </a:spcBef>
              <a:buClr>
                <a:srgbClr val="FFC000"/>
              </a:buClr>
              <a:buFont typeface="Wingdings" pitchFamily="2" charset="2"/>
              <a:buChar char="v"/>
            </a:pPr>
            <a:r>
              <a:rPr lang="en-US" altLang="en-US" sz="2200" dirty="0">
                <a:solidFill>
                  <a:srgbClr val="000000"/>
                </a:solidFill>
              </a:rPr>
              <a:t> BelPre Savings (OH) – 2016 (~$51 mill)- affiliation</a:t>
            </a:r>
          </a:p>
          <a:p>
            <a:pPr lvl="3" indent="-285750" algn="just">
              <a:spcBef>
                <a:spcPts val="600"/>
              </a:spcBef>
              <a:buClr>
                <a:srgbClr val="FFC000"/>
              </a:buClr>
              <a:buFont typeface="Wingdings" pitchFamily="2" charset="2"/>
              <a:buChar char="v"/>
            </a:pPr>
            <a:r>
              <a:rPr lang="en-US" altLang="en-US" sz="2200" dirty="0">
                <a:solidFill>
                  <a:srgbClr val="000000"/>
                </a:solidFill>
              </a:rPr>
              <a:t> Doolin Savings (WV) -2017 (~$43 mill)- affiliation</a:t>
            </a:r>
          </a:p>
          <a:p>
            <a:pPr lvl="3" indent="-285750" algn="just">
              <a:spcBef>
                <a:spcPts val="600"/>
              </a:spcBef>
              <a:buClr>
                <a:srgbClr val="FFC000"/>
              </a:buClr>
              <a:buFont typeface="Wingdings" pitchFamily="2" charset="2"/>
              <a:buChar char="v"/>
            </a:pPr>
            <a:r>
              <a:rPr lang="en-US" altLang="en-US" sz="2200" dirty="0">
                <a:solidFill>
                  <a:srgbClr val="000000"/>
                </a:solidFill>
              </a:rPr>
              <a:t> Warsaw Federal (OH) -2020 (~$55 mill)- affiliation</a:t>
            </a:r>
          </a:p>
          <a:p>
            <a:pPr lvl="3" indent="-285750" algn="just">
              <a:spcBef>
                <a:spcPts val="600"/>
              </a:spcBef>
              <a:buClr>
                <a:srgbClr val="FFC000"/>
              </a:buClr>
              <a:buFont typeface="Wingdings" pitchFamily="2" charset="2"/>
              <a:buChar char="v"/>
            </a:pPr>
            <a:r>
              <a:rPr lang="en-US" altLang="en-US" sz="2200" dirty="0">
                <a:solidFill>
                  <a:srgbClr val="000000"/>
                </a:solidFill>
              </a:rPr>
              <a:t> Blue Grass Federal (KY) -2020 (~$35 mill)- affiliation</a:t>
            </a:r>
          </a:p>
          <a:p>
            <a:pPr lvl="3" indent="-285750">
              <a:spcBef>
                <a:spcPts val="600"/>
              </a:spcBef>
              <a:buClr>
                <a:srgbClr val="FFC000"/>
              </a:buClr>
              <a:buFont typeface="Wingdings" pitchFamily="2" charset="2"/>
              <a:buChar char="v"/>
            </a:pPr>
            <a:r>
              <a:rPr lang="en-US" altLang="en-US" sz="2200" dirty="0">
                <a:solidFill>
                  <a:srgbClr val="000000"/>
                </a:solidFill>
              </a:rPr>
              <a:t> Martinsville Savings (VA) – 2021 (~$40 mill)- affiliation</a:t>
            </a:r>
            <a:r>
              <a:rPr lang="en-US" altLang="en-US" dirty="0">
                <a:solidFill>
                  <a:srgbClr val="000000"/>
                </a:solidFill>
              </a:rPr>
              <a:t>	</a:t>
            </a:r>
          </a:p>
        </p:txBody>
      </p:sp>
      <p:sp>
        <p:nvSpPr>
          <p:cNvPr id="16" name="Title 6"/>
          <p:cNvSpPr txBox="1">
            <a:spLocks/>
          </p:cNvSpPr>
          <p:nvPr/>
        </p:nvSpPr>
        <p:spPr>
          <a:xfrm>
            <a:off x="171450" y="0"/>
            <a:ext cx="8963025" cy="1371600"/>
          </a:xfrm>
          <a:prstGeom prst="rect">
            <a:avLst/>
          </a:prstGeom>
          <a:solidFill>
            <a:schemeClr val="tx1"/>
          </a:solidFill>
        </p:spPr>
        <p:txBody>
          <a:bodyPr>
            <a:normAutofit/>
          </a:bodyPr>
          <a:lst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a:lstStyle>
          <a:p>
            <a:pPr lvl="0" eaLnBrk="0" hangingPunct="0">
              <a:spcBef>
                <a:spcPct val="50000"/>
              </a:spcBef>
              <a:defRPr/>
            </a:pPr>
            <a:endParaRPr lang="en-US" altLang="en-US" sz="500" cap="all" dirty="0">
              <a:latin typeface="Times New Roman" panose="02020603050405020304" pitchFamily="18" charset="0"/>
              <a:cs typeface="Times New Roman" panose="02020603050405020304" pitchFamily="18" charset="0"/>
            </a:endParaRPr>
          </a:p>
          <a:p>
            <a:pPr lvl="0" eaLnBrk="0" hangingPunct="0">
              <a:spcBef>
                <a:spcPct val="50000"/>
              </a:spcBef>
              <a:defRPr/>
            </a:pPr>
            <a:r>
              <a:rPr lang="en-US" altLang="en-US" sz="2500" cap="all" dirty="0">
                <a:latin typeface="Times New Roman" panose="02020603050405020304" pitchFamily="18" charset="0"/>
                <a:cs typeface="Times New Roman" panose="02020603050405020304" pitchFamily="18" charset="0"/>
              </a:rPr>
              <a:t>Recent Developments regarding Mutual Bank Mergers and other Strategic Opportunities</a:t>
            </a:r>
          </a:p>
        </p:txBody>
      </p:sp>
      <p:sp>
        <p:nvSpPr>
          <p:cNvPr id="3" name="Slide Number Placeholder 2">
            <a:extLst>
              <a:ext uri="{FF2B5EF4-FFF2-40B4-BE49-F238E27FC236}">
                <a16:creationId xmlns:a16="http://schemas.microsoft.com/office/drawing/2014/main" id="{BD51ABE4-BB9D-4CBA-8646-6329FCC4BB82}"/>
              </a:ext>
            </a:extLst>
          </p:cNvPr>
          <p:cNvSpPr>
            <a:spLocks noGrp="1"/>
          </p:cNvSpPr>
          <p:nvPr>
            <p:ph type="sldNum" sz="quarter" idx="12"/>
          </p:nvPr>
        </p:nvSpPr>
        <p:spPr/>
        <p:txBody>
          <a:bodyPr/>
          <a:lstStyle/>
          <a:p>
            <a:fld id="{EB4B432E-BB1D-496B-8B76-B39E22CAAD6A}" type="slidenum">
              <a:rPr lang="en-US" altLang="en-US" smtClean="0"/>
              <a:pPr/>
              <a:t>14</a:t>
            </a:fld>
            <a:endParaRPr lang="en-US" altLang="en-US" dirty="0"/>
          </a:p>
        </p:txBody>
      </p:sp>
    </p:spTree>
    <p:extLst>
      <p:ext uri="{BB962C8B-B14F-4D97-AF65-F5344CB8AC3E}">
        <p14:creationId xmlns:p14="http://schemas.microsoft.com/office/powerpoint/2010/main" val="4187720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6" name="Text Box 54"/>
          <p:cNvSpPr txBox="1">
            <a:spLocks noChangeArrowheads="1"/>
          </p:cNvSpPr>
          <p:nvPr/>
        </p:nvSpPr>
        <p:spPr bwMode="auto">
          <a:xfrm>
            <a:off x="533400" y="1371600"/>
            <a:ext cx="80772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5613" indent="-455613">
              <a:defRPr sz="2400">
                <a:solidFill>
                  <a:schemeClr val="tx1"/>
                </a:solidFill>
                <a:latin typeface="Times New Roman" charset="0"/>
              </a:defRPr>
            </a:lvl1pPr>
            <a:lvl2pPr marL="569913">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marL="0" lvl="0" indent="0">
              <a:spcBef>
                <a:spcPct val="50000"/>
              </a:spcBef>
              <a:buClr>
                <a:srgbClr val="006600"/>
              </a:buClr>
            </a:pPr>
            <a:r>
              <a:rPr lang="en-US" altLang="en-US" sz="2500" b="1" dirty="0">
                <a:solidFill>
                  <a:srgbClr val="000000"/>
                </a:solidFill>
              </a:rPr>
              <a:t>Recent mutual bank mergers and related issues benefiting both parties</a:t>
            </a:r>
          </a:p>
          <a:p>
            <a:pPr lvl="2" algn="just">
              <a:spcBef>
                <a:spcPct val="50000"/>
              </a:spcBef>
              <a:buClr>
                <a:srgbClr val="FFC000"/>
              </a:buClr>
              <a:buFont typeface="Wingdings" pitchFamily="2" charset="2"/>
              <a:buChar char="v"/>
            </a:pPr>
            <a:r>
              <a:rPr lang="en-US" altLang="en-US" sz="2000" dirty="0">
                <a:solidFill>
                  <a:srgbClr val="000000"/>
                </a:solidFill>
              </a:rPr>
              <a:t> William Penn Bancorp Roll-up and Step 2 Conversion</a:t>
            </a:r>
          </a:p>
          <a:p>
            <a:pPr lvl="3" algn="just">
              <a:spcBef>
                <a:spcPct val="50000"/>
              </a:spcBef>
              <a:buClr>
                <a:srgbClr val="FFC000"/>
              </a:buClr>
              <a:buFont typeface="Wingdings" pitchFamily="2" charset="2"/>
              <a:buChar char="v"/>
            </a:pPr>
            <a:r>
              <a:rPr lang="en-US" altLang="en-US" sz="2000" dirty="0">
                <a:solidFill>
                  <a:srgbClr val="000000"/>
                </a:solidFill>
              </a:rPr>
              <a:t> William Penn Bank increased its capital as a mutual and 	increased its stock conversion proceeds</a:t>
            </a:r>
          </a:p>
          <a:p>
            <a:pPr lvl="3" algn="just">
              <a:spcBef>
                <a:spcPct val="50000"/>
              </a:spcBef>
              <a:buClr>
                <a:srgbClr val="FFC000"/>
              </a:buClr>
              <a:buFont typeface="Wingdings" pitchFamily="2" charset="2"/>
              <a:buChar char="v"/>
            </a:pPr>
            <a:r>
              <a:rPr lang="en-US" altLang="en-US" sz="2000" dirty="0">
                <a:solidFill>
                  <a:srgbClr val="000000"/>
                </a:solidFill>
              </a:rPr>
              <a:t> Market expansion and customer growth</a:t>
            </a:r>
          </a:p>
          <a:p>
            <a:pPr lvl="3" algn="just">
              <a:spcBef>
                <a:spcPct val="50000"/>
              </a:spcBef>
              <a:buClr>
                <a:srgbClr val="FFC000"/>
              </a:buClr>
              <a:buFont typeface="Wingdings" pitchFamily="2" charset="2"/>
              <a:buChar char="v"/>
            </a:pPr>
            <a:r>
              <a:rPr lang="en-US" altLang="en-US" sz="2000" dirty="0">
                <a:solidFill>
                  <a:srgbClr val="000000"/>
                </a:solidFill>
              </a:rPr>
              <a:t> CEO of Fidelity added to Board of William Penn. </a:t>
            </a:r>
          </a:p>
          <a:p>
            <a:pPr lvl="4" algn="just">
              <a:spcBef>
                <a:spcPct val="50000"/>
              </a:spcBef>
              <a:buClr>
                <a:srgbClr val="FFC000"/>
              </a:buClr>
              <a:buFont typeface="Wingdings" pitchFamily="2" charset="2"/>
              <a:buChar char="v"/>
            </a:pPr>
            <a:r>
              <a:rPr lang="en-US" altLang="en-US" sz="2000" dirty="0">
                <a:solidFill>
                  <a:srgbClr val="000000"/>
                </a:solidFill>
              </a:rPr>
              <a:t>Will be eligible for post-conversion stock benefits</a:t>
            </a:r>
          </a:p>
          <a:p>
            <a:pPr lvl="2" algn="just">
              <a:spcBef>
                <a:spcPct val="50000"/>
              </a:spcBef>
              <a:buClr>
                <a:srgbClr val="FFC000"/>
              </a:buClr>
              <a:buFont typeface="Wingdings" pitchFamily="2" charset="2"/>
              <a:buChar char="v"/>
            </a:pPr>
            <a:r>
              <a:rPr lang="en-US" altLang="en-US" sz="2000" dirty="0">
                <a:solidFill>
                  <a:srgbClr val="000000"/>
                </a:solidFill>
              </a:rPr>
              <a:t> Columbia Financial (MHC) (NJ) (~ $8.1 bill) merger with RSI 	Bank, Roselle Bank and Freehold Bank (all NJ mutuals) </a:t>
            </a:r>
          </a:p>
          <a:p>
            <a:pPr lvl="3" algn="just">
              <a:spcBef>
                <a:spcPct val="50000"/>
              </a:spcBef>
              <a:buClr>
                <a:srgbClr val="FFC000"/>
              </a:buClr>
              <a:buFont typeface="Wingdings" pitchFamily="2" charset="2"/>
              <a:buChar char="v"/>
            </a:pPr>
            <a:r>
              <a:rPr lang="en-US" altLang="en-US" sz="2000" dirty="0">
                <a:solidFill>
                  <a:srgbClr val="000000"/>
                </a:solidFill>
              </a:rPr>
              <a:t> One Roselle director added to Board of a public company</a:t>
            </a:r>
          </a:p>
        </p:txBody>
      </p:sp>
      <p:sp>
        <p:nvSpPr>
          <p:cNvPr id="16" name="Title 6"/>
          <p:cNvSpPr txBox="1">
            <a:spLocks/>
          </p:cNvSpPr>
          <p:nvPr/>
        </p:nvSpPr>
        <p:spPr>
          <a:xfrm>
            <a:off x="171450" y="0"/>
            <a:ext cx="8963025" cy="1371600"/>
          </a:xfrm>
          <a:prstGeom prst="rect">
            <a:avLst/>
          </a:prstGeom>
          <a:solidFill>
            <a:schemeClr val="tx1"/>
          </a:solidFill>
        </p:spPr>
        <p:txBody>
          <a:bodyPr>
            <a:normAutofit/>
          </a:bodyPr>
          <a:lst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a:lstStyle>
          <a:p>
            <a:pPr lvl="0" eaLnBrk="0" hangingPunct="0">
              <a:spcBef>
                <a:spcPct val="50000"/>
              </a:spcBef>
              <a:defRPr/>
            </a:pPr>
            <a:endParaRPr lang="en-US" altLang="en-US" sz="500" cap="all" dirty="0">
              <a:latin typeface="Times New Roman" panose="02020603050405020304" pitchFamily="18" charset="0"/>
              <a:cs typeface="Times New Roman" panose="02020603050405020304" pitchFamily="18" charset="0"/>
            </a:endParaRPr>
          </a:p>
          <a:p>
            <a:pPr lvl="0" eaLnBrk="0" hangingPunct="0">
              <a:spcBef>
                <a:spcPct val="50000"/>
              </a:spcBef>
              <a:defRPr/>
            </a:pPr>
            <a:r>
              <a:rPr lang="en-US" altLang="en-US" sz="2500" cap="all" dirty="0">
                <a:latin typeface="Times New Roman" panose="02020603050405020304" pitchFamily="18" charset="0"/>
                <a:cs typeface="Times New Roman" panose="02020603050405020304" pitchFamily="18" charset="0"/>
              </a:rPr>
              <a:t>Recent Developments regarding Mutual Bank Mergers and other Strategic Opportunities</a:t>
            </a:r>
          </a:p>
        </p:txBody>
      </p:sp>
      <p:sp>
        <p:nvSpPr>
          <p:cNvPr id="5" name="Slide Number Placeholder 2">
            <a:extLst>
              <a:ext uri="{FF2B5EF4-FFF2-40B4-BE49-F238E27FC236}">
                <a16:creationId xmlns:a16="http://schemas.microsoft.com/office/drawing/2014/main" id="{4B69E228-700F-4007-BB1C-02D2B8ECE936}"/>
              </a:ext>
            </a:extLst>
          </p:cNvPr>
          <p:cNvSpPr>
            <a:spLocks noGrp="1"/>
          </p:cNvSpPr>
          <p:nvPr>
            <p:ph type="sldNum" sz="quarter" idx="12"/>
          </p:nvPr>
        </p:nvSpPr>
        <p:spPr>
          <a:xfrm>
            <a:off x="3543300" y="6403636"/>
            <a:ext cx="2057400" cy="340983"/>
          </a:xfrm>
        </p:spPr>
        <p:txBody>
          <a:bodyPr/>
          <a:lstStyle/>
          <a:p>
            <a:fld id="{EB4B432E-BB1D-496B-8B76-B39E22CAAD6A}" type="slidenum">
              <a:rPr lang="en-US" altLang="en-US" smtClean="0"/>
              <a:pPr/>
              <a:t>15</a:t>
            </a:fld>
            <a:endParaRPr lang="en-US" altLang="en-US" dirty="0"/>
          </a:p>
        </p:txBody>
      </p:sp>
    </p:spTree>
    <p:extLst>
      <p:ext uri="{BB962C8B-B14F-4D97-AF65-F5344CB8AC3E}">
        <p14:creationId xmlns:p14="http://schemas.microsoft.com/office/powerpoint/2010/main" val="14001043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6"/>
          <p:cNvSpPr txBox="1">
            <a:spLocks/>
          </p:cNvSpPr>
          <p:nvPr/>
        </p:nvSpPr>
        <p:spPr>
          <a:xfrm>
            <a:off x="171450" y="0"/>
            <a:ext cx="8963025" cy="1371600"/>
          </a:xfrm>
          <a:prstGeom prst="rect">
            <a:avLst/>
          </a:prstGeom>
          <a:solidFill>
            <a:schemeClr val="tx1"/>
          </a:solidFill>
        </p:spPr>
        <p:txBody>
          <a:bodyPr>
            <a:normAutofit/>
          </a:bodyPr>
          <a:lst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a:lstStyle>
          <a:p>
            <a:pPr lvl="0" eaLnBrk="0" hangingPunct="0">
              <a:spcBef>
                <a:spcPct val="50000"/>
              </a:spcBef>
              <a:defRPr/>
            </a:pPr>
            <a:endParaRPr lang="en-US" altLang="en-US" sz="500" cap="all" dirty="0">
              <a:latin typeface="Times New Roman" charset="0"/>
            </a:endParaRPr>
          </a:p>
          <a:p>
            <a:pPr lvl="0" eaLnBrk="0" hangingPunct="0">
              <a:spcBef>
                <a:spcPct val="50000"/>
              </a:spcBef>
              <a:defRPr/>
            </a:pPr>
            <a:r>
              <a:rPr lang="it-IT" altLang="en-US" sz="2500" cap="all" dirty="0">
                <a:latin typeface="Times New Roman" charset="0"/>
              </a:rPr>
              <a:t>Columbia Financial, Inc. acquires RSI Bancorp, MHC</a:t>
            </a:r>
            <a:endParaRPr lang="en-US" altLang="en-US" sz="2500" cap="all" dirty="0">
              <a:latin typeface="Times New Roman" charset="0"/>
            </a:endParaRPr>
          </a:p>
        </p:txBody>
      </p:sp>
      <p:sp>
        <p:nvSpPr>
          <p:cNvPr id="3" name="Slide Number Placeholder 2">
            <a:extLst>
              <a:ext uri="{FF2B5EF4-FFF2-40B4-BE49-F238E27FC236}">
                <a16:creationId xmlns:a16="http://schemas.microsoft.com/office/drawing/2014/main" id="{DDECD4F0-A267-431C-81F0-60C2C3267784}"/>
              </a:ext>
            </a:extLst>
          </p:cNvPr>
          <p:cNvSpPr>
            <a:spLocks noGrp="1"/>
          </p:cNvSpPr>
          <p:nvPr>
            <p:ph type="sldNum" sz="quarter" idx="12"/>
          </p:nvPr>
        </p:nvSpPr>
        <p:spPr/>
        <p:txBody>
          <a:bodyPr/>
          <a:lstStyle/>
          <a:p>
            <a:fld id="{EB4B432E-BB1D-496B-8B76-B39E22CAAD6A}" type="slidenum">
              <a:rPr lang="en-US" altLang="en-US" smtClean="0"/>
              <a:pPr/>
              <a:t>16</a:t>
            </a:fld>
            <a:endParaRPr lang="en-US" altLang="en-US" dirty="0"/>
          </a:p>
        </p:txBody>
      </p:sp>
      <p:pic>
        <p:nvPicPr>
          <p:cNvPr id="2" name="Picture 1">
            <a:extLst>
              <a:ext uri="{FF2B5EF4-FFF2-40B4-BE49-F238E27FC236}">
                <a16:creationId xmlns:a16="http://schemas.microsoft.com/office/drawing/2014/main" id="{A60CAF60-E759-49F8-B7AF-C048C5B11A06}"/>
              </a:ext>
            </a:extLst>
          </p:cNvPr>
          <p:cNvPicPr>
            <a:picLocks noChangeAspect="1"/>
          </p:cNvPicPr>
          <p:nvPr/>
        </p:nvPicPr>
        <p:blipFill>
          <a:blip r:embed="rId3"/>
          <a:stretch>
            <a:fillRect/>
          </a:stretch>
        </p:blipFill>
        <p:spPr>
          <a:xfrm>
            <a:off x="830916" y="1383246"/>
            <a:ext cx="7482168" cy="4598612"/>
          </a:xfrm>
          <a:prstGeom prst="rect">
            <a:avLst/>
          </a:prstGeom>
        </p:spPr>
      </p:pic>
      <p:sp>
        <p:nvSpPr>
          <p:cNvPr id="4" name="TextBox 3">
            <a:extLst>
              <a:ext uri="{FF2B5EF4-FFF2-40B4-BE49-F238E27FC236}">
                <a16:creationId xmlns:a16="http://schemas.microsoft.com/office/drawing/2014/main" id="{56377F4B-9FDD-409B-9198-6BBD521741D3}"/>
              </a:ext>
            </a:extLst>
          </p:cNvPr>
          <p:cNvSpPr txBox="1"/>
          <p:nvPr/>
        </p:nvSpPr>
        <p:spPr>
          <a:xfrm>
            <a:off x="800436" y="5966481"/>
            <a:ext cx="4076364" cy="253916"/>
          </a:xfrm>
          <a:prstGeom prst="rect">
            <a:avLst/>
          </a:prstGeom>
          <a:noFill/>
        </p:spPr>
        <p:txBody>
          <a:bodyPr wrap="square" rtlCol="0">
            <a:spAutoFit/>
          </a:bodyPr>
          <a:lstStyle/>
          <a:p>
            <a:r>
              <a:rPr lang="en-US" sz="1050" i="1" dirty="0"/>
              <a:t>Source: </a:t>
            </a:r>
            <a:r>
              <a:rPr lang="en-US" sz="1050" dirty="0"/>
              <a:t>Columbia Financial, Inc.’s Investor Presentation</a:t>
            </a:r>
            <a:endParaRPr lang="en-US" sz="1050" i="1" dirty="0"/>
          </a:p>
        </p:txBody>
      </p:sp>
    </p:spTree>
    <p:extLst>
      <p:ext uri="{BB962C8B-B14F-4D97-AF65-F5344CB8AC3E}">
        <p14:creationId xmlns:p14="http://schemas.microsoft.com/office/powerpoint/2010/main" val="1387560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6" name="Text Box 54"/>
          <p:cNvSpPr txBox="1">
            <a:spLocks noChangeArrowheads="1"/>
          </p:cNvSpPr>
          <p:nvPr/>
        </p:nvSpPr>
        <p:spPr bwMode="auto">
          <a:xfrm>
            <a:off x="461962" y="1511836"/>
            <a:ext cx="83820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5613" indent="-455613">
              <a:defRPr sz="2400">
                <a:solidFill>
                  <a:schemeClr val="tx1"/>
                </a:solidFill>
                <a:latin typeface="Times New Roman" charset="0"/>
              </a:defRPr>
            </a:lvl1pPr>
            <a:lvl2pPr marL="569913">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marL="0" indent="0">
              <a:spcBef>
                <a:spcPct val="50000"/>
              </a:spcBef>
              <a:buClr>
                <a:srgbClr val="006600"/>
              </a:buClr>
            </a:pPr>
            <a:r>
              <a:rPr lang="en-US" altLang="en-US" sz="2500" b="1" dirty="0">
                <a:solidFill>
                  <a:srgbClr val="000000"/>
                </a:solidFill>
              </a:rPr>
              <a:t>Recent mutual bank mergers and related issues benefiting both parties</a:t>
            </a:r>
          </a:p>
          <a:p>
            <a:pPr lvl="1">
              <a:spcBef>
                <a:spcPct val="50000"/>
              </a:spcBef>
              <a:buClr>
                <a:srgbClr val="FFC000"/>
              </a:buClr>
              <a:buFont typeface="Wingdings" pitchFamily="2" charset="2"/>
              <a:buChar char="v"/>
            </a:pPr>
            <a:r>
              <a:rPr lang="en-US" altLang="en-US" sz="2200" dirty="0">
                <a:solidFill>
                  <a:srgbClr val="000000"/>
                </a:solidFill>
              </a:rPr>
              <a:t>Bogota Financial (MHC) (NJ) (~ 740 mill) merger with 	Gibraltar SB (mutual) (NJ) (~$107 mill)</a:t>
            </a:r>
          </a:p>
          <a:p>
            <a:pPr lvl="2">
              <a:spcBef>
                <a:spcPct val="50000"/>
              </a:spcBef>
              <a:buClr>
                <a:srgbClr val="FFC000"/>
              </a:buClr>
              <a:buFont typeface="Wingdings" pitchFamily="2" charset="2"/>
              <a:buChar char="v"/>
            </a:pPr>
            <a:r>
              <a:rPr lang="en-US" altLang="en-US" sz="2200" dirty="0">
                <a:solidFill>
                  <a:srgbClr val="000000"/>
                </a:solidFill>
              </a:rPr>
              <a:t> Gibraltar CEO to continue as EVP &amp; CLO of Bogota SB</a:t>
            </a:r>
          </a:p>
          <a:p>
            <a:pPr lvl="2">
              <a:spcBef>
                <a:spcPct val="50000"/>
              </a:spcBef>
              <a:buClr>
                <a:srgbClr val="FFC000"/>
              </a:buClr>
              <a:buFont typeface="Wingdings" pitchFamily="2" charset="2"/>
              <a:buChar char="v"/>
            </a:pPr>
            <a:r>
              <a:rPr lang="en-US" altLang="en-US" sz="2200" dirty="0">
                <a:solidFill>
                  <a:srgbClr val="000000"/>
                </a:solidFill>
              </a:rPr>
              <a:t> One Board seat for a Gibraltar director</a:t>
            </a:r>
          </a:p>
          <a:p>
            <a:pPr marL="1257300" lvl="2" indent="-342900">
              <a:spcBef>
                <a:spcPct val="50000"/>
              </a:spcBef>
              <a:buClr>
                <a:srgbClr val="FFC000"/>
              </a:buClr>
              <a:buFont typeface="Wingdings" panose="05000000000000000000" pitchFamily="2" charset="2"/>
              <a:buChar char="v"/>
            </a:pPr>
            <a:r>
              <a:rPr lang="en-US" altLang="en-US" sz="2200" dirty="0">
                <a:solidFill>
                  <a:srgbClr val="000000"/>
                </a:solidFill>
              </a:rPr>
              <a:t>Other Gibraltar directors added to Advisory Board, to   receive advisory board fees comparable to prior Gibraltar board fees and per the Merger Agreement will receive Bogota stock benefits on par with Bogota directors</a:t>
            </a:r>
          </a:p>
        </p:txBody>
      </p:sp>
      <p:sp>
        <p:nvSpPr>
          <p:cNvPr id="16" name="Title 6"/>
          <p:cNvSpPr txBox="1">
            <a:spLocks/>
          </p:cNvSpPr>
          <p:nvPr/>
        </p:nvSpPr>
        <p:spPr>
          <a:xfrm>
            <a:off x="171450" y="0"/>
            <a:ext cx="8963025" cy="1371600"/>
          </a:xfrm>
          <a:prstGeom prst="rect">
            <a:avLst/>
          </a:prstGeom>
          <a:solidFill>
            <a:schemeClr val="tx1"/>
          </a:solidFill>
        </p:spPr>
        <p:txBody>
          <a:bodyPr>
            <a:normAutofit/>
          </a:bodyPr>
          <a:lst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a:lstStyle>
          <a:p>
            <a:pPr lvl="0" eaLnBrk="0" hangingPunct="0">
              <a:spcBef>
                <a:spcPct val="50000"/>
              </a:spcBef>
              <a:defRPr/>
            </a:pPr>
            <a:endParaRPr lang="en-US" altLang="en-US" sz="500" cap="all" dirty="0">
              <a:latin typeface="Times New Roman" panose="02020603050405020304" pitchFamily="18" charset="0"/>
              <a:cs typeface="Times New Roman" panose="02020603050405020304" pitchFamily="18" charset="0"/>
            </a:endParaRPr>
          </a:p>
          <a:p>
            <a:pPr lvl="0" eaLnBrk="0" hangingPunct="0">
              <a:spcBef>
                <a:spcPct val="50000"/>
              </a:spcBef>
              <a:defRPr/>
            </a:pPr>
            <a:r>
              <a:rPr lang="en-US" altLang="en-US" sz="2500" cap="all" dirty="0">
                <a:latin typeface="Times New Roman" panose="02020603050405020304" pitchFamily="18" charset="0"/>
                <a:cs typeface="Times New Roman" panose="02020603050405020304" pitchFamily="18" charset="0"/>
              </a:rPr>
              <a:t>Recent Developments regarding Mutual Bank Mergers and other Strategic Opportunities</a:t>
            </a:r>
          </a:p>
        </p:txBody>
      </p:sp>
      <p:sp>
        <p:nvSpPr>
          <p:cNvPr id="3" name="Slide Number Placeholder 2">
            <a:extLst>
              <a:ext uri="{FF2B5EF4-FFF2-40B4-BE49-F238E27FC236}">
                <a16:creationId xmlns:a16="http://schemas.microsoft.com/office/drawing/2014/main" id="{4172E68D-AD4E-4E21-B22E-8CDBEBA1DAA7}"/>
              </a:ext>
            </a:extLst>
          </p:cNvPr>
          <p:cNvSpPr>
            <a:spLocks noGrp="1"/>
          </p:cNvSpPr>
          <p:nvPr>
            <p:ph type="sldNum" sz="quarter" idx="12"/>
          </p:nvPr>
        </p:nvSpPr>
        <p:spPr/>
        <p:txBody>
          <a:bodyPr/>
          <a:lstStyle/>
          <a:p>
            <a:fld id="{EB4B432E-BB1D-496B-8B76-B39E22CAAD6A}" type="slidenum">
              <a:rPr lang="en-US" altLang="en-US" smtClean="0"/>
              <a:pPr/>
              <a:t>17</a:t>
            </a:fld>
            <a:endParaRPr lang="en-US" altLang="en-US" dirty="0"/>
          </a:p>
        </p:txBody>
      </p:sp>
    </p:spTree>
    <p:extLst>
      <p:ext uri="{BB962C8B-B14F-4D97-AF65-F5344CB8AC3E}">
        <p14:creationId xmlns:p14="http://schemas.microsoft.com/office/powerpoint/2010/main" val="728117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6" name="Text Box 54"/>
          <p:cNvSpPr txBox="1">
            <a:spLocks noChangeArrowheads="1"/>
          </p:cNvSpPr>
          <p:nvPr/>
        </p:nvSpPr>
        <p:spPr bwMode="auto">
          <a:xfrm>
            <a:off x="461962" y="1511836"/>
            <a:ext cx="8382000" cy="429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5613" indent="-455613">
              <a:defRPr sz="2400">
                <a:solidFill>
                  <a:schemeClr val="tx1"/>
                </a:solidFill>
                <a:latin typeface="Times New Roman" charset="0"/>
              </a:defRPr>
            </a:lvl1pPr>
            <a:lvl2pPr marL="569913">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marL="0" indent="0">
              <a:spcBef>
                <a:spcPct val="50000"/>
              </a:spcBef>
              <a:buClr>
                <a:srgbClr val="006600"/>
              </a:buClr>
            </a:pPr>
            <a:r>
              <a:rPr lang="en-US" altLang="en-US" sz="2500" b="1" dirty="0">
                <a:solidFill>
                  <a:srgbClr val="000000"/>
                </a:solidFill>
              </a:rPr>
              <a:t>Recent mutual bank mergers and related issues benefiting both parties</a:t>
            </a:r>
          </a:p>
          <a:p>
            <a:pPr lvl="1">
              <a:spcBef>
                <a:spcPct val="50000"/>
              </a:spcBef>
              <a:buClr>
                <a:srgbClr val="FFC000"/>
              </a:buClr>
              <a:buFont typeface="Wingdings" pitchFamily="2" charset="2"/>
              <a:buChar char="v"/>
            </a:pPr>
            <a:r>
              <a:rPr lang="en-US" altLang="en-US" dirty="0">
                <a:solidFill>
                  <a:srgbClr val="000000"/>
                </a:solidFill>
              </a:rPr>
              <a:t> </a:t>
            </a:r>
            <a:r>
              <a:rPr lang="en-US" altLang="en-US" sz="2200" dirty="0">
                <a:solidFill>
                  <a:srgbClr val="000000"/>
                </a:solidFill>
              </a:rPr>
              <a:t>Mutual Bank “conversion merger” with another stock 	institution (typically, mutual bank with assets below $35 	mill)</a:t>
            </a:r>
          </a:p>
          <a:p>
            <a:pPr lvl="1">
              <a:spcBef>
                <a:spcPct val="50000"/>
              </a:spcBef>
              <a:buClr>
                <a:srgbClr val="FFC000"/>
              </a:buClr>
              <a:buFont typeface="Wingdings" pitchFamily="2" charset="2"/>
              <a:buChar char="v"/>
            </a:pPr>
            <a:r>
              <a:rPr lang="en-US" altLang="en-US" sz="2200" dirty="0">
                <a:solidFill>
                  <a:srgbClr val="000000"/>
                </a:solidFill>
              </a:rPr>
              <a:t> Mutual Bank consolidation with a Credit Union</a:t>
            </a:r>
          </a:p>
          <a:p>
            <a:pPr lvl="2">
              <a:spcBef>
                <a:spcPct val="50000"/>
              </a:spcBef>
              <a:buClr>
                <a:srgbClr val="FFC000"/>
              </a:buClr>
              <a:buFont typeface="Wingdings" pitchFamily="2" charset="2"/>
              <a:buChar char="v"/>
            </a:pPr>
            <a:r>
              <a:rPr lang="en-US" altLang="en-US" sz="2200" dirty="0">
                <a:solidFill>
                  <a:srgbClr val="000000"/>
                </a:solidFill>
              </a:rPr>
              <a:t>A liquidation of the Mutual Bank</a:t>
            </a:r>
          </a:p>
          <a:p>
            <a:pPr lvl="2">
              <a:spcBef>
                <a:spcPct val="50000"/>
              </a:spcBef>
              <a:buClr>
                <a:srgbClr val="FFC000"/>
              </a:buClr>
              <a:buFont typeface="Wingdings" pitchFamily="2" charset="2"/>
              <a:buChar char="v"/>
            </a:pPr>
            <a:r>
              <a:rPr lang="en-US" altLang="en-US" sz="2200" dirty="0">
                <a:solidFill>
                  <a:srgbClr val="000000"/>
                </a:solidFill>
              </a:rPr>
              <a:t>Is this consistent with the mutual charter?</a:t>
            </a:r>
          </a:p>
          <a:p>
            <a:pPr lvl="2">
              <a:spcBef>
                <a:spcPct val="50000"/>
              </a:spcBef>
              <a:buClr>
                <a:srgbClr val="FFC000"/>
              </a:buClr>
              <a:buFont typeface="Wingdings" pitchFamily="2" charset="2"/>
              <a:buChar char="v"/>
            </a:pPr>
            <a:r>
              <a:rPr lang="en-US" altLang="en-US" sz="2200" dirty="0">
                <a:solidFill>
                  <a:srgbClr val="000000"/>
                </a:solidFill>
              </a:rPr>
              <a:t>Recent MS law barring CU acquisition of a Bank.</a:t>
            </a:r>
          </a:p>
          <a:p>
            <a:pPr lvl="2">
              <a:spcBef>
                <a:spcPct val="50000"/>
              </a:spcBef>
              <a:buClr>
                <a:srgbClr val="FFC000"/>
              </a:buClr>
              <a:buFont typeface="Wingdings" pitchFamily="2" charset="2"/>
              <a:buChar char="v"/>
            </a:pPr>
            <a:r>
              <a:rPr lang="en-US" altLang="en-US" sz="2200" dirty="0">
                <a:solidFill>
                  <a:srgbClr val="000000"/>
                </a:solidFill>
              </a:rPr>
              <a:t>Recent MN non-approval of CU acquisition of a Bank</a:t>
            </a:r>
          </a:p>
        </p:txBody>
      </p:sp>
      <p:sp>
        <p:nvSpPr>
          <p:cNvPr id="16" name="Title 6"/>
          <p:cNvSpPr txBox="1">
            <a:spLocks/>
          </p:cNvSpPr>
          <p:nvPr/>
        </p:nvSpPr>
        <p:spPr>
          <a:xfrm>
            <a:off x="171450" y="0"/>
            <a:ext cx="8963025" cy="1371600"/>
          </a:xfrm>
          <a:prstGeom prst="rect">
            <a:avLst/>
          </a:prstGeom>
          <a:solidFill>
            <a:schemeClr val="tx1"/>
          </a:solidFill>
        </p:spPr>
        <p:txBody>
          <a:bodyPr>
            <a:normAutofit/>
          </a:bodyPr>
          <a:lst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a:lstStyle>
          <a:p>
            <a:pPr lvl="0" eaLnBrk="0" hangingPunct="0">
              <a:spcBef>
                <a:spcPct val="50000"/>
              </a:spcBef>
              <a:defRPr/>
            </a:pPr>
            <a:endParaRPr lang="en-US" altLang="en-US" sz="500" cap="all" dirty="0">
              <a:latin typeface="Times New Roman" panose="02020603050405020304" pitchFamily="18" charset="0"/>
              <a:cs typeface="Times New Roman" panose="02020603050405020304" pitchFamily="18" charset="0"/>
            </a:endParaRPr>
          </a:p>
          <a:p>
            <a:pPr lvl="0" eaLnBrk="0" hangingPunct="0">
              <a:spcBef>
                <a:spcPct val="50000"/>
              </a:spcBef>
              <a:defRPr/>
            </a:pPr>
            <a:r>
              <a:rPr lang="en-US" altLang="en-US" sz="2500" cap="all" dirty="0">
                <a:latin typeface="Times New Roman" panose="02020603050405020304" pitchFamily="18" charset="0"/>
                <a:cs typeface="Times New Roman" panose="02020603050405020304" pitchFamily="18" charset="0"/>
              </a:rPr>
              <a:t>Recent Developments regarding Mutual Bank Mergers and other Strategic Opportunities</a:t>
            </a:r>
          </a:p>
        </p:txBody>
      </p:sp>
      <p:sp>
        <p:nvSpPr>
          <p:cNvPr id="3" name="Slide Number Placeholder 2">
            <a:extLst>
              <a:ext uri="{FF2B5EF4-FFF2-40B4-BE49-F238E27FC236}">
                <a16:creationId xmlns:a16="http://schemas.microsoft.com/office/drawing/2014/main" id="{4172E68D-AD4E-4E21-B22E-8CDBEBA1DAA7}"/>
              </a:ext>
            </a:extLst>
          </p:cNvPr>
          <p:cNvSpPr>
            <a:spLocks noGrp="1"/>
          </p:cNvSpPr>
          <p:nvPr>
            <p:ph type="sldNum" sz="quarter" idx="12"/>
          </p:nvPr>
        </p:nvSpPr>
        <p:spPr/>
        <p:txBody>
          <a:bodyPr/>
          <a:lstStyle/>
          <a:p>
            <a:fld id="{EB4B432E-BB1D-496B-8B76-B39E22CAAD6A}" type="slidenum">
              <a:rPr lang="en-US" altLang="en-US" smtClean="0"/>
              <a:pPr/>
              <a:t>18</a:t>
            </a:fld>
            <a:endParaRPr lang="en-US" altLang="en-US" dirty="0"/>
          </a:p>
        </p:txBody>
      </p:sp>
    </p:spTree>
    <p:extLst>
      <p:ext uri="{BB962C8B-B14F-4D97-AF65-F5344CB8AC3E}">
        <p14:creationId xmlns:p14="http://schemas.microsoft.com/office/powerpoint/2010/main" val="40031453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6"/>
          <p:cNvSpPr txBox="1">
            <a:spLocks/>
          </p:cNvSpPr>
          <p:nvPr/>
        </p:nvSpPr>
        <p:spPr>
          <a:xfrm>
            <a:off x="171450" y="0"/>
            <a:ext cx="8963025" cy="1371600"/>
          </a:xfrm>
          <a:prstGeom prst="rect">
            <a:avLst/>
          </a:prstGeom>
          <a:solidFill>
            <a:schemeClr val="tx1"/>
          </a:solidFill>
        </p:spPr>
        <p:txBody>
          <a:bodyPr>
            <a:normAutofit/>
          </a:bodyPr>
          <a:lst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a:lstStyle>
          <a:p>
            <a:pPr lvl="0" eaLnBrk="0" hangingPunct="0">
              <a:spcBef>
                <a:spcPct val="50000"/>
              </a:spcBef>
              <a:defRPr/>
            </a:pPr>
            <a:endParaRPr lang="en-US" altLang="en-US" sz="500" cap="all" dirty="0">
              <a:latin typeface="Times New Roman" charset="0"/>
            </a:endParaRPr>
          </a:p>
          <a:p>
            <a:pPr lvl="0" eaLnBrk="0" hangingPunct="0">
              <a:spcBef>
                <a:spcPct val="50000"/>
              </a:spcBef>
              <a:defRPr/>
            </a:pPr>
            <a:r>
              <a:rPr lang="en-US" altLang="en-US" sz="2500" cap="all" dirty="0">
                <a:latin typeface="Times New Roman" charset="0"/>
              </a:rPr>
              <a:t>SOME OF A CREDIT UNION’S ADVANTAGES – OVER BANKS AND MUTUALS</a:t>
            </a:r>
          </a:p>
        </p:txBody>
      </p:sp>
      <p:sp>
        <p:nvSpPr>
          <p:cNvPr id="3" name="Slide Number Placeholder 2">
            <a:extLst>
              <a:ext uri="{FF2B5EF4-FFF2-40B4-BE49-F238E27FC236}">
                <a16:creationId xmlns:a16="http://schemas.microsoft.com/office/drawing/2014/main" id="{ED122E48-DF68-4AAA-91F0-DD55E766FC1E}"/>
              </a:ext>
            </a:extLst>
          </p:cNvPr>
          <p:cNvSpPr>
            <a:spLocks noGrp="1"/>
          </p:cNvSpPr>
          <p:nvPr>
            <p:ph type="sldNum" sz="quarter" idx="12"/>
          </p:nvPr>
        </p:nvSpPr>
        <p:spPr/>
        <p:txBody>
          <a:bodyPr/>
          <a:lstStyle/>
          <a:p>
            <a:fld id="{EB4B432E-BB1D-496B-8B76-B39E22CAAD6A}" type="slidenum">
              <a:rPr lang="en-US" altLang="en-US" smtClean="0"/>
              <a:pPr/>
              <a:t>19</a:t>
            </a:fld>
            <a:endParaRPr lang="en-US" altLang="en-US" dirty="0"/>
          </a:p>
        </p:txBody>
      </p:sp>
      <p:sp>
        <p:nvSpPr>
          <p:cNvPr id="8" name="TextBox 7">
            <a:extLst>
              <a:ext uri="{FF2B5EF4-FFF2-40B4-BE49-F238E27FC236}">
                <a16:creationId xmlns:a16="http://schemas.microsoft.com/office/drawing/2014/main" id="{CCDEACB9-FE4B-4E97-8933-F1004BCB9991}"/>
              </a:ext>
            </a:extLst>
          </p:cNvPr>
          <p:cNvSpPr txBox="1"/>
          <p:nvPr/>
        </p:nvSpPr>
        <p:spPr>
          <a:xfrm>
            <a:off x="800436" y="5966481"/>
            <a:ext cx="4076364" cy="253916"/>
          </a:xfrm>
          <a:prstGeom prst="rect">
            <a:avLst/>
          </a:prstGeom>
          <a:noFill/>
        </p:spPr>
        <p:txBody>
          <a:bodyPr wrap="square" rtlCol="0">
            <a:spAutoFit/>
          </a:bodyPr>
          <a:lstStyle/>
          <a:p>
            <a:r>
              <a:rPr lang="en-US" sz="1050" i="1" dirty="0"/>
              <a:t>Source: </a:t>
            </a:r>
            <a:r>
              <a:rPr lang="en-US" sz="1050" dirty="0"/>
              <a:t>S&amp;P Capital IQ Pro</a:t>
            </a:r>
            <a:endParaRPr lang="en-US" sz="1050" i="1" dirty="0"/>
          </a:p>
        </p:txBody>
      </p:sp>
      <p:sp>
        <p:nvSpPr>
          <p:cNvPr id="6" name="Text Placeholder 3">
            <a:extLst>
              <a:ext uri="{FF2B5EF4-FFF2-40B4-BE49-F238E27FC236}">
                <a16:creationId xmlns:a16="http://schemas.microsoft.com/office/drawing/2014/main" id="{FCF49C2C-7694-4A9D-B52F-2AA59E3D506B}"/>
              </a:ext>
            </a:extLst>
          </p:cNvPr>
          <p:cNvSpPr txBox="1">
            <a:spLocks/>
          </p:cNvSpPr>
          <p:nvPr/>
        </p:nvSpPr>
        <p:spPr>
          <a:xfrm>
            <a:off x="228600" y="1128645"/>
            <a:ext cx="8685213" cy="438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US" dirty="0"/>
          </a:p>
        </p:txBody>
      </p:sp>
      <p:grpSp>
        <p:nvGrpSpPr>
          <p:cNvPr id="28" name="Group 27">
            <a:extLst>
              <a:ext uri="{FF2B5EF4-FFF2-40B4-BE49-F238E27FC236}">
                <a16:creationId xmlns:a16="http://schemas.microsoft.com/office/drawing/2014/main" id="{76143C5D-5001-47BA-86F3-E5B6098A24F8}"/>
              </a:ext>
            </a:extLst>
          </p:cNvPr>
          <p:cNvGrpSpPr/>
          <p:nvPr/>
        </p:nvGrpSpPr>
        <p:grpSpPr>
          <a:xfrm>
            <a:off x="3849890" y="3061929"/>
            <a:ext cx="1483506" cy="1483508"/>
            <a:chOff x="10263698" y="5879400"/>
            <a:chExt cx="3954987" cy="3954990"/>
          </a:xfrm>
        </p:grpSpPr>
        <p:sp>
          <p:nvSpPr>
            <p:cNvPr id="29" name="Shape 55293">
              <a:extLst>
                <a:ext uri="{FF2B5EF4-FFF2-40B4-BE49-F238E27FC236}">
                  <a16:creationId xmlns:a16="http://schemas.microsoft.com/office/drawing/2014/main" id="{4471BA80-D001-44C0-88CF-EC2E56D3F149}"/>
                </a:ext>
              </a:extLst>
            </p:cNvPr>
            <p:cNvSpPr/>
            <p:nvPr/>
          </p:nvSpPr>
          <p:spPr>
            <a:xfrm>
              <a:off x="10263698" y="7856895"/>
              <a:ext cx="1977493" cy="1977495"/>
            </a:xfrm>
            <a:prstGeom prst="rect">
              <a:avLst/>
            </a:prstGeom>
            <a:solidFill>
              <a:srgbClr val="083B54"/>
            </a:solidFill>
            <a:ln w="12700" cap="flat">
              <a:noFill/>
              <a:miter lim="400000"/>
            </a:ln>
            <a:effectLst/>
          </p:spPr>
          <p:txBody>
            <a:bodyPr wrap="square" lIns="0" tIns="0" rIns="0" bIns="0" numCol="1" anchor="t">
              <a:noAutofit/>
            </a:bodyPr>
            <a:lstStyle/>
            <a:p>
              <a:endParaRPr sz="1899" dirty="0"/>
            </a:p>
          </p:txBody>
        </p:sp>
        <p:sp>
          <p:nvSpPr>
            <p:cNvPr id="30" name="Shape 55294">
              <a:extLst>
                <a:ext uri="{FF2B5EF4-FFF2-40B4-BE49-F238E27FC236}">
                  <a16:creationId xmlns:a16="http://schemas.microsoft.com/office/drawing/2014/main" id="{435A5C84-9F2C-4FB4-BD29-C98A14C15542}"/>
                </a:ext>
              </a:extLst>
            </p:cNvPr>
            <p:cNvSpPr/>
            <p:nvPr/>
          </p:nvSpPr>
          <p:spPr>
            <a:xfrm>
              <a:off x="12241190" y="7856895"/>
              <a:ext cx="1977495" cy="1977495"/>
            </a:xfrm>
            <a:prstGeom prst="rect">
              <a:avLst/>
            </a:prstGeom>
            <a:solidFill>
              <a:schemeClr val="accent3"/>
            </a:solidFill>
            <a:ln w="12700" cap="flat">
              <a:noFill/>
              <a:miter lim="400000"/>
            </a:ln>
            <a:effectLst/>
          </p:spPr>
          <p:txBody>
            <a:bodyPr wrap="square" lIns="0" tIns="0" rIns="0" bIns="0" numCol="1" anchor="t">
              <a:noAutofit/>
            </a:bodyPr>
            <a:lstStyle/>
            <a:p>
              <a:endParaRPr sz="1899" dirty="0"/>
            </a:p>
          </p:txBody>
        </p:sp>
        <p:sp>
          <p:nvSpPr>
            <p:cNvPr id="31" name="Shape 55295">
              <a:extLst>
                <a:ext uri="{FF2B5EF4-FFF2-40B4-BE49-F238E27FC236}">
                  <a16:creationId xmlns:a16="http://schemas.microsoft.com/office/drawing/2014/main" id="{C4CA27AA-DC7B-4055-88D7-8AA12C0972D7}"/>
                </a:ext>
              </a:extLst>
            </p:cNvPr>
            <p:cNvSpPr/>
            <p:nvPr/>
          </p:nvSpPr>
          <p:spPr>
            <a:xfrm>
              <a:off x="10263698" y="5879400"/>
              <a:ext cx="1977493" cy="1977495"/>
            </a:xfrm>
            <a:prstGeom prst="rect">
              <a:avLst/>
            </a:prstGeom>
            <a:solidFill>
              <a:schemeClr val="accent6">
                <a:lumMod val="75000"/>
              </a:schemeClr>
            </a:solidFill>
            <a:ln w="12700" cap="flat">
              <a:noFill/>
              <a:miter lim="400000"/>
            </a:ln>
            <a:effectLst/>
          </p:spPr>
          <p:txBody>
            <a:bodyPr wrap="square" lIns="0" tIns="0" rIns="0" bIns="0" numCol="1" anchor="t">
              <a:noAutofit/>
            </a:bodyPr>
            <a:lstStyle/>
            <a:p>
              <a:endParaRPr sz="1899" dirty="0"/>
            </a:p>
          </p:txBody>
        </p:sp>
        <p:sp>
          <p:nvSpPr>
            <p:cNvPr id="32" name="Shape 55296">
              <a:extLst>
                <a:ext uri="{FF2B5EF4-FFF2-40B4-BE49-F238E27FC236}">
                  <a16:creationId xmlns:a16="http://schemas.microsoft.com/office/drawing/2014/main" id="{0DE314FC-6517-4852-BDDE-C5D2EF8E31AC}"/>
                </a:ext>
              </a:extLst>
            </p:cNvPr>
            <p:cNvSpPr/>
            <p:nvPr/>
          </p:nvSpPr>
          <p:spPr>
            <a:xfrm>
              <a:off x="12241190" y="5879400"/>
              <a:ext cx="1977495" cy="1977495"/>
            </a:xfrm>
            <a:prstGeom prst="rect">
              <a:avLst/>
            </a:prstGeom>
            <a:solidFill>
              <a:schemeClr val="accent2"/>
            </a:solidFill>
            <a:ln w="12700" cap="flat">
              <a:noFill/>
              <a:miter lim="400000"/>
            </a:ln>
            <a:effectLst/>
          </p:spPr>
          <p:txBody>
            <a:bodyPr wrap="square" lIns="0" tIns="0" rIns="0" bIns="0" numCol="1" anchor="t">
              <a:noAutofit/>
            </a:bodyPr>
            <a:lstStyle/>
            <a:p>
              <a:endParaRPr sz="1899" dirty="0"/>
            </a:p>
          </p:txBody>
        </p:sp>
      </p:grpSp>
      <p:grpSp>
        <p:nvGrpSpPr>
          <p:cNvPr id="33" name="Group 32">
            <a:extLst>
              <a:ext uri="{FF2B5EF4-FFF2-40B4-BE49-F238E27FC236}">
                <a16:creationId xmlns:a16="http://schemas.microsoft.com/office/drawing/2014/main" id="{D890FD7F-28C9-4DDD-A67C-4FC5CCEB5FCB}"/>
              </a:ext>
            </a:extLst>
          </p:cNvPr>
          <p:cNvGrpSpPr/>
          <p:nvPr/>
        </p:nvGrpSpPr>
        <p:grpSpPr>
          <a:xfrm>
            <a:off x="4824250" y="2265128"/>
            <a:ext cx="1240124" cy="1281669"/>
            <a:chOff x="12854033" y="4959661"/>
            <a:chExt cx="2395337" cy="2194174"/>
          </a:xfrm>
        </p:grpSpPr>
        <p:sp>
          <p:nvSpPr>
            <p:cNvPr id="34" name="Shape 55298">
              <a:extLst>
                <a:ext uri="{FF2B5EF4-FFF2-40B4-BE49-F238E27FC236}">
                  <a16:creationId xmlns:a16="http://schemas.microsoft.com/office/drawing/2014/main" id="{A6ADFB87-C84C-412A-8648-0CFE625508C2}"/>
                </a:ext>
              </a:extLst>
            </p:cNvPr>
            <p:cNvSpPr/>
            <p:nvPr/>
          </p:nvSpPr>
          <p:spPr>
            <a:xfrm>
              <a:off x="13792813" y="4959688"/>
              <a:ext cx="1456408" cy="1456412"/>
            </a:xfrm>
            <a:prstGeom prst="rect">
              <a:avLst/>
            </a:prstGeom>
            <a:solidFill>
              <a:schemeClr val="accent2"/>
            </a:solidFill>
            <a:ln w="12700" cap="flat">
              <a:noFill/>
              <a:miter lim="400000"/>
            </a:ln>
            <a:effectLst/>
          </p:spPr>
          <p:txBody>
            <a:bodyPr wrap="square" lIns="0" tIns="0" rIns="0" bIns="0" numCol="1" anchor="t">
              <a:noAutofit/>
            </a:bodyPr>
            <a:lstStyle/>
            <a:p>
              <a:endParaRPr sz="1899" dirty="0"/>
            </a:p>
          </p:txBody>
        </p:sp>
        <p:sp>
          <p:nvSpPr>
            <p:cNvPr id="35" name="Shape 55299">
              <a:extLst>
                <a:ext uri="{FF2B5EF4-FFF2-40B4-BE49-F238E27FC236}">
                  <a16:creationId xmlns:a16="http://schemas.microsoft.com/office/drawing/2014/main" id="{BC5EE036-DAF7-4235-8B98-C231AC0FEE57}"/>
                </a:ext>
              </a:extLst>
            </p:cNvPr>
            <p:cNvSpPr/>
            <p:nvPr/>
          </p:nvSpPr>
          <p:spPr>
            <a:xfrm>
              <a:off x="12857671" y="4959661"/>
              <a:ext cx="935289" cy="21941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8132"/>
                  </a:lnTo>
                  <a:lnTo>
                    <a:pt x="0" y="21600"/>
                  </a:lnTo>
                  <a:lnTo>
                    <a:pt x="21600" y="14337"/>
                  </a:lnTo>
                  <a:lnTo>
                    <a:pt x="21600" y="0"/>
                  </a:lnTo>
                  <a:close/>
                </a:path>
              </a:pathLst>
            </a:custGeom>
            <a:solidFill>
              <a:schemeClr val="accent2">
                <a:lumMod val="75000"/>
              </a:schemeClr>
            </a:solidFill>
            <a:ln w="12700" cap="flat">
              <a:noFill/>
              <a:miter lim="400000"/>
            </a:ln>
            <a:effectLst/>
          </p:spPr>
          <p:txBody>
            <a:bodyPr wrap="square" lIns="0" tIns="0" rIns="0" bIns="0" numCol="1" anchor="t">
              <a:noAutofit/>
            </a:bodyPr>
            <a:lstStyle/>
            <a:p>
              <a:endParaRPr sz="1899" dirty="0"/>
            </a:p>
          </p:txBody>
        </p:sp>
        <p:sp>
          <p:nvSpPr>
            <p:cNvPr id="36" name="Shape 55300">
              <a:extLst>
                <a:ext uri="{FF2B5EF4-FFF2-40B4-BE49-F238E27FC236}">
                  <a16:creationId xmlns:a16="http://schemas.microsoft.com/office/drawing/2014/main" id="{008AD375-16FC-4F20-AB88-2A679A28D13B}"/>
                </a:ext>
              </a:extLst>
            </p:cNvPr>
            <p:cNvSpPr/>
            <p:nvPr/>
          </p:nvSpPr>
          <p:spPr>
            <a:xfrm>
              <a:off x="12854033" y="6416069"/>
              <a:ext cx="2395337" cy="736855"/>
            </a:xfrm>
            <a:custGeom>
              <a:avLst/>
              <a:gdLst/>
              <a:ahLst/>
              <a:cxnLst>
                <a:cxn ang="0">
                  <a:pos x="wd2" y="hd2"/>
                </a:cxn>
                <a:cxn ang="5400000">
                  <a:pos x="wd2" y="hd2"/>
                </a:cxn>
                <a:cxn ang="10800000">
                  <a:pos x="wd2" y="hd2"/>
                </a:cxn>
                <a:cxn ang="16200000">
                  <a:pos x="wd2" y="hd2"/>
                </a:cxn>
              </a:cxnLst>
              <a:rect l="0" t="0" r="r" b="b"/>
              <a:pathLst>
                <a:path w="21600" h="21600" extrusionOk="0">
                  <a:moveTo>
                    <a:pt x="8434" y="0"/>
                  </a:moveTo>
                  <a:lnTo>
                    <a:pt x="0" y="21600"/>
                  </a:lnTo>
                  <a:lnTo>
                    <a:pt x="3058" y="21573"/>
                  </a:lnTo>
                  <a:lnTo>
                    <a:pt x="21600" y="0"/>
                  </a:lnTo>
                  <a:lnTo>
                    <a:pt x="8434" y="0"/>
                  </a:lnTo>
                  <a:close/>
                </a:path>
              </a:pathLst>
            </a:custGeom>
            <a:solidFill>
              <a:schemeClr val="accent2">
                <a:lumMod val="50000"/>
              </a:schemeClr>
            </a:solidFill>
            <a:ln w="12700" cap="flat">
              <a:noFill/>
              <a:miter lim="400000"/>
            </a:ln>
            <a:effectLst/>
          </p:spPr>
          <p:txBody>
            <a:bodyPr wrap="square" lIns="0" tIns="0" rIns="0" bIns="0" numCol="1" anchor="t">
              <a:noAutofit/>
            </a:bodyPr>
            <a:lstStyle/>
            <a:p>
              <a:endParaRPr sz="1899" dirty="0"/>
            </a:p>
          </p:txBody>
        </p:sp>
      </p:grpSp>
      <p:grpSp>
        <p:nvGrpSpPr>
          <p:cNvPr id="37" name="Group 36">
            <a:extLst>
              <a:ext uri="{FF2B5EF4-FFF2-40B4-BE49-F238E27FC236}">
                <a16:creationId xmlns:a16="http://schemas.microsoft.com/office/drawing/2014/main" id="{A2E47C54-6B55-4CE8-82C0-D4198D4C288E}"/>
              </a:ext>
            </a:extLst>
          </p:cNvPr>
          <p:cNvGrpSpPr/>
          <p:nvPr/>
        </p:nvGrpSpPr>
        <p:grpSpPr>
          <a:xfrm>
            <a:off x="2977843" y="4069540"/>
            <a:ext cx="1344639" cy="1231713"/>
            <a:chOff x="7938848" y="8565662"/>
            <a:chExt cx="3584769" cy="3283713"/>
          </a:xfrm>
        </p:grpSpPr>
        <p:sp>
          <p:nvSpPr>
            <p:cNvPr id="38" name="Shape 55310">
              <a:extLst>
                <a:ext uri="{FF2B5EF4-FFF2-40B4-BE49-F238E27FC236}">
                  <a16:creationId xmlns:a16="http://schemas.microsoft.com/office/drawing/2014/main" id="{3F090CF6-1403-4F39-86C1-E1170A5DDAEF}"/>
                </a:ext>
              </a:extLst>
            </p:cNvPr>
            <p:cNvSpPr/>
            <p:nvPr/>
          </p:nvSpPr>
          <p:spPr>
            <a:xfrm>
              <a:off x="7939068" y="9669725"/>
              <a:ext cx="2179606" cy="2179607"/>
            </a:xfrm>
            <a:prstGeom prst="rect">
              <a:avLst/>
            </a:prstGeom>
            <a:solidFill>
              <a:srgbClr val="0C5C86"/>
            </a:solidFill>
            <a:ln w="12700" cap="flat">
              <a:noFill/>
              <a:miter lim="400000"/>
            </a:ln>
            <a:effectLst/>
          </p:spPr>
          <p:txBody>
            <a:bodyPr wrap="square" lIns="0" tIns="0" rIns="0" bIns="0" numCol="1" anchor="t">
              <a:noAutofit/>
            </a:bodyPr>
            <a:lstStyle/>
            <a:p>
              <a:endParaRPr sz="1899" dirty="0">
                <a:highlight>
                  <a:srgbClr val="008080"/>
                </a:highlight>
              </a:endParaRPr>
            </a:p>
          </p:txBody>
        </p:sp>
        <p:sp>
          <p:nvSpPr>
            <p:cNvPr id="39" name="Shape 55311">
              <a:extLst>
                <a:ext uri="{FF2B5EF4-FFF2-40B4-BE49-F238E27FC236}">
                  <a16:creationId xmlns:a16="http://schemas.microsoft.com/office/drawing/2014/main" id="{368FD639-FB65-4001-AE1E-95D5BFD2C86B}"/>
                </a:ext>
              </a:extLst>
            </p:cNvPr>
            <p:cNvSpPr/>
            <p:nvPr/>
          </p:nvSpPr>
          <p:spPr>
            <a:xfrm>
              <a:off x="10118450" y="8565662"/>
              <a:ext cx="1399717" cy="328371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3468"/>
                  </a:lnTo>
                  <a:lnTo>
                    <a:pt x="21600" y="0"/>
                  </a:lnTo>
                  <a:lnTo>
                    <a:pt x="0" y="7263"/>
                  </a:lnTo>
                  <a:lnTo>
                    <a:pt x="0" y="21600"/>
                  </a:lnTo>
                  <a:close/>
                </a:path>
              </a:pathLst>
            </a:custGeom>
            <a:solidFill>
              <a:srgbClr val="0F78AD"/>
            </a:solidFill>
            <a:ln w="12700" cap="flat">
              <a:noFill/>
              <a:miter lim="400000"/>
            </a:ln>
            <a:effectLst/>
          </p:spPr>
          <p:txBody>
            <a:bodyPr wrap="square" lIns="0" tIns="0" rIns="0" bIns="0" numCol="1" anchor="t">
              <a:noAutofit/>
            </a:bodyPr>
            <a:lstStyle/>
            <a:p>
              <a:endParaRPr sz="1899" dirty="0"/>
            </a:p>
          </p:txBody>
        </p:sp>
        <p:sp>
          <p:nvSpPr>
            <p:cNvPr id="40" name="Shape 55312">
              <a:extLst>
                <a:ext uri="{FF2B5EF4-FFF2-40B4-BE49-F238E27FC236}">
                  <a16:creationId xmlns:a16="http://schemas.microsoft.com/office/drawing/2014/main" id="{81A7B066-9EDC-4583-9984-0E171AA2E84E}"/>
                </a:ext>
              </a:extLst>
            </p:cNvPr>
            <p:cNvSpPr/>
            <p:nvPr/>
          </p:nvSpPr>
          <p:spPr>
            <a:xfrm>
              <a:off x="7938848" y="8567023"/>
              <a:ext cx="3584769" cy="1102746"/>
            </a:xfrm>
            <a:custGeom>
              <a:avLst/>
              <a:gdLst/>
              <a:ahLst/>
              <a:cxnLst>
                <a:cxn ang="0">
                  <a:pos x="wd2" y="hd2"/>
                </a:cxn>
                <a:cxn ang="5400000">
                  <a:pos x="wd2" y="hd2"/>
                </a:cxn>
                <a:cxn ang="10800000">
                  <a:pos x="wd2" y="hd2"/>
                </a:cxn>
                <a:cxn ang="16200000">
                  <a:pos x="wd2" y="hd2"/>
                </a:cxn>
              </a:cxnLst>
              <a:rect l="0" t="0" r="r" b="b"/>
              <a:pathLst>
                <a:path w="21600" h="21600" extrusionOk="0">
                  <a:moveTo>
                    <a:pt x="13166" y="21600"/>
                  </a:moveTo>
                  <a:lnTo>
                    <a:pt x="21600" y="0"/>
                  </a:lnTo>
                  <a:lnTo>
                    <a:pt x="18542" y="27"/>
                  </a:lnTo>
                  <a:lnTo>
                    <a:pt x="0" y="21600"/>
                  </a:lnTo>
                  <a:lnTo>
                    <a:pt x="13166" y="21600"/>
                  </a:lnTo>
                  <a:close/>
                </a:path>
              </a:pathLst>
            </a:custGeom>
            <a:solidFill>
              <a:srgbClr val="083B54"/>
            </a:solidFill>
            <a:ln w="12700" cap="flat">
              <a:noFill/>
              <a:miter lim="400000"/>
            </a:ln>
            <a:effectLst/>
          </p:spPr>
          <p:txBody>
            <a:bodyPr wrap="square" lIns="0" tIns="0" rIns="0" bIns="0" numCol="1" anchor="t">
              <a:noAutofit/>
            </a:bodyPr>
            <a:lstStyle/>
            <a:p>
              <a:endParaRPr sz="1899" dirty="0"/>
            </a:p>
          </p:txBody>
        </p:sp>
      </p:grpSp>
      <p:grpSp>
        <p:nvGrpSpPr>
          <p:cNvPr id="41" name="Group 40">
            <a:extLst>
              <a:ext uri="{FF2B5EF4-FFF2-40B4-BE49-F238E27FC236}">
                <a16:creationId xmlns:a16="http://schemas.microsoft.com/office/drawing/2014/main" id="{1FF73F71-FAD6-4D0F-A8E3-DD0403B0E981}"/>
              </a:ext>
            </a:extLst>
          </p:cNvPr>
          <p:cNvGrpSpPr/>
          <p:nvPr/>
        </p:nvGrpSpPr>
        <p:grpSpPr>
          <a:xfrm>
            <a:off x="4821518" y="4069540"/>
            <a:ext cx="1796970" cy="1646056"/>
            <a:chOff x="12854033" y="8565662"/>
            <a:chExt cx="4790671" cy="4388340"/>
          </a:xfrm>
        </p:grpSpPr>
        <p:sp>
          <p:nvSpPr>
            <p:cNvPr id="42" name="Shape 55316">
              <a:extLst>
                <a:ext uri="{FF2B5EF4-FFF2-40B4-BE49-F238E27FC236}">
                  <a16:creationId xmlns:a16="http://schemas.microsoft.com/office/drawing/2014/main" id="{7E800C64-F14D-4E6C-B118-7CE341889B36}"/>
                </a:ext>
              </a:extLst>
            </p:cNvPr>
            <p:cNvSpPr/>
            <p:nvPr/>
          </p:nvSpPr>
          <p:spPr>
            <a:xfrm>
              <a:off x="14731592" y="10041129"/>
              <a:ext cx="2912817" cy="2912818"/>
            </a:xfrm>
            <a:prstGeom prst="rect">
              <a:avLst/>
            </a:prstGeom>
            <a:solidFill>
              <a:schemeClr val="accent3"/>
            </a:solidFill>
            <a:ln w="12700" cap="flat">
              <a:noFill/>
              <a:miter lim="400000"/>
            </a:ln>
            <a:effectLst/>
          </p:spPr>
          <p:txBody>
            <a:bodyPr wrap="square" lIns="0" tIns="0" rIns="0" bIns="0" numCol="1" anchor="t">
              <a:noAutofit/>
            </a:bodyPr>
            <a:lstStyle/>
            <a:p>
              <a:endParaRPr sz="1899" dirty="0"/>
            </a:p>
          </p:txBody>
        </p:sp>
        <p:sp>
          <p:nvSpPr>
            <p:cNvPr id="43" name="Shape 55317">
              <a:extLst>
                <a:ext uri="{FF2B5EF4-FFF2-40B4-BE49-F238E27FC236}">
                  <a16:creationId xmlns:a16="http://schemas.microsoft.com/office/drawing/2014/main" id="{D93C5384-F63B-494F-BD6C-41C67FF683BA}"/>
                </a:ext>
              </a:extLst>
            </p:cNvPr>
            <p:cNvSpPr/>
            <p:nvPr/>
          </p:nvSpPr>
          <p:spPr>
            <a:xfrm>
              <a:off x="12861314" y="8565662"/>
              <a:ext cx="1870575" cy="438834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3468"/>
                  </a:lnTo>
                  <a:lnTo>
                    <a:pt x="0" y="0"/>
                  </a:lnTo>
                  <a:lnTo>
                    <a:pt x="21600" y="7203"/>
                  </a:lnTo>
                  <a:lnTo>
                    <a:pt x="21600" y="21600"/>
                  </a:lnTo>
                  <a:close/>
                </a:path>
              </a:pathLst>
            </a:custGeom>
            <a:solidFill>
              <a:schemeClr val="accent3">
                <a:lumMod val="75000"/>
              </a:schemeClr>
            </a:solidFill>
            <a:ln w="12700" cap="flat">
              <a:noFill/>
              <a:miter lim="400000"/>
            </a:ln>
            <a:effectLst/>
          </p:spPr>
          <p:txBody>
            <a:bodyPr wrap="square" lIns="0" tIns="0" rIns="0" bIns="0" numCol="1" anchor="t">
              <a:noAutofit/>
            </a:bodyPr>
            <a:lstStyle/>
            <a:p>
              <a:endParaRPr sz="1899" dirty="0"/>
            </a:p>
          </p:txBody>
        </p:sp>
        <p:sp>
          <p:nvSpPr>
            <p:cNvPr id="44" name="Shape 55318">
              <a:extLst>
                <a:ext uri="{FF2B5EF4-FFF2-40B4-BE49-F238E27FC236}">
                  <a16:creationId xmlns:a16="http://schemas.microsoft.com/office/drawing/2014/main" id="{3D974F75-B240-4CAA-A14F-2FE3A50FC6D0}"/>
                </a:ext>
              </a:extLst>
            </p:cNvPr>
            <p:cNvSpPr/>
            <p:nvPr/>
          </p:nvSpPr>
          <p:spPr>
            <a:xfrm>
              <a:off x="12854033" y="8567482"/>
              <a:ext cx="4790671" cy="1473704"/>
            </a:xfrm>
            <a:custGeom>
              <a:avLst/>
              <a:gdLst/>
              <a:ahLst/>
              <a:cxnLst>
                <a:cxn ang="0">
                  <a:pos x="wd2" y="hd2"/>
                </a:cxn>
                <a:cxn ang="5400000">
                  <a:pos x="wd2" y="hd2"/>
                </a:cxn>
                <a:cxn ang="10800000">
                  <a:pos x="wd2" y="hd2"/>
                </a:cxn>
                <a:cxn ang="16200000">
                  <a:pos x="wd2" y="hd2"/>
                </a:cxn>
              </a:cxnLst>
              <a:rect l="0" t="0" r="r" b="b"/>
              <a:pathLst>
                <a:path w="21600" h="21600" extrusionOk="0">
                  <a:moveTo>
                    <a:pt x="8434" y="21600"/>
                  </a:moveTo>
                  <a:lnTo>
                    <a:pt x="0" y="0"/>
                  </a:lnTo>
                  <a:lnTo>
                    <a:pt x="3058" y="27"/>
                  </a:lnTo>
                  <a:lnTo>
                    <a:pt x="21600" y="21600"/>
                  </a:lnTo>
                  <a:lnTo>
                    <a:pt x="8434" y="21600"/>
                  </a:lnTo>
                  <a:close/>
                </a:path>
              </a:pathLst>
            </a:custGeom>
            <a:solidFill>
              <a:schemeClr val="accent3">
                <a:lumMod val="50000"/>
              </a:schemeClr>
            </a:solidFill>
            <a:ln w="12700" cap="flat">
              <a:noFill/>
              <a:miter lim="400000"/>
            </a:ln>
            <a:effectLst/>
          </p:spPr>
          <p:txBody>
            <a:bodyPr wrap="square" lIns="0" tIns="0" rIns="0" bIns="0" numCol="1" anchor="t">
              <a:noAutofit/>
            </a:bodyPr>
            <a:lstStyle/>
            <a:p>
              <a:endParaRPr sz="1899" dirty="0"/>
            </a:p>
          </p:txBody>
        </p:sp>
      </p:grpSp>
      <p:grpSp>
        <p:nvGrpSpPr>
          <p:cNvPr id="45" name="Group 44">
            <a:extLst>
              <a:ext uri="{FF2B5EF4-FFF2-40B4-BE49-F238E27FC236}">
                <a16:creationId xmlns:a16="http://schemas.microsoft.com/office/drawing/2014/main" id="{44EFAB50-E42E-4F84-ADAD-0024017F4A79}"/>
              </a:ext>
            </a:extLst>
          </p:cNvPr>
          <p:cNvGrpSpPr/>
          <p:nvPr/>
        </p:nvGrpSpPr>
        <p:grpSpPr>
          <a:xfrm>
            <a:off x="2525513" y="1893910"/>
            <a:ext cx="1796969" cy="1646057"/>
            <a:chOff x="6732948" y="2765492"/>
            <a:chExt cx="4790669" cy="4388343"/>
          </a:xfrm>
        </p:grpSpPr>
        <p:sp>
          <p:nvSpPr>
            <p:cNvPr id="46" name="Shape 55304">
              <a:extLst>
                <a:ext uri="{FF2B5EF4-FFF2-40B4-BE49-F238E27FC236}">
                  <a16:creationId xmlns:a16="http://schemas.microsoft.com/office/drawing/2014/main" id="{25DA9484-F5D2-40F2-8DFE-2D7B5A8281AA}"/>
                </a:ext>
              </a:extLst>
            </p:cNvPr>
            <p:cNvSpPr/>
            <p:nvPr/>
          </p:nvSpPr>
          <p:spPr>
            <a:xfrm>
              <a:off x="6733242" y="2765545"/>
              <a:ext cx="2912815" cy="2912820"/>
            </a:xfrm>
            <a:prstGeom prst="rect">
              <a:avLst/>
            </a:prstGeom>
            <a:solidFill>
              <a:schemeClr val="accent6">
                <a:lumMod val="75000"/>
              </a:schemeClr>
            </a:solidFill>
            <a:ln w="12700" cap="flat">
              <a:noFill/>
              <a:miter lim="400000"/>
            </a:ln>
            <a:effectLst/>
          </p:spPr>
          <p:txBody>
            <a:bodyPr wrap="square" lIns="0" tIns="0" rIns="0" bIns="0" numCol="1" anchor="t">
              <a:noAutofit/>
            </a:bodyPr>
            <a:lstStyle/>
            <a:p>
              <a:endParaRPr sz="1899" dirty="0"/>
            </a:p>
          </p:txBody>
        </p:sp>
        <p:sp>
          <p:nvSpPr>
            <p:cNvPr id="47" name="Shape 55305">
              <a:extLst>
                <a:ext uri="{FF2B5EF4-FFF2-40B4-BE49-F238E27FC236}">
                  <a16:creationId xmlns:a16="http://schemas.microsoft.com/office/drawing/2014/main" id="{24DA98CA-E286-46AC-AE1E-563DF72DC241}"/>
                </a:ext>
              </a:extLst>
            </p:cNvPr>
            <p:cNvSpPr/>
            <p:nvPr/>
          </p:nvSpPr>
          <p:spPr>
            <a:xfrm>
              <a:off x="9645758" y="2765492"/>
              <a:ext cx="1870574" cy="43883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8132"/>
                  </a:lnTo>
                  <a:lnTo>
                    <a:pt x="21600" y="21600"/>
                  </a:lnTo>
                  <a:lnTo>
                    <a:pt x="0" y="14337"/>
                  </a:lnTo>
                  <a:lnTo>
                    <a:pt x="0" y="0"/>
                  </a:lnTo>
                  <a:close/>
                </a:path>
              </a:pathLst>
            </a:custGeom>
            <a:solidFill>
              <a:schemeClr val="accent6">
                <a:lumMod val="40000"/>
                <a:lumOff val="60000"/>
              </a:schemeClr>
            </a:solidFill>
            <a:ln w="12700" cap="flat">
              <a:noFill/>
              <a:miter lim="400000"/>
            </a:ln>
            <a:effectLst/>
          </p:spPr>
          <p:txBody>
            <a:bodyPr wrap="square" lIns="0" tIns="0" rIns="0" bIns="0" numCol="1" anchor="t">
              <a:noAutofit/>
            </a:bodyPr>
            <a:lstStyle/>
            <a:p>
              <a:endParaRPr sz="1899" dirty="0"/>
            </a:p>
          </p:txBody>
        </p:sp>
        <p:sp>
          <p:nvSpPr>
            <p:cNvPr id="48" name="Shape 55306">
              <a:extLst>
                <a:ext uri="{FF2B5EF4-FFF2-40B4-BE49-F238E27FC236}">
                  <a16:creationId xmlns:a16="http://schemas.microsoft.com/office/drawing/2014/main" id="{509BE4A4-6F5C-4683-8E44-6695DB93494F}"/>
                </a:ext>
              </a:extLst>
            </p:cNvPr>
            <p:cNvSpPr/>
            <p:nvPr/>
          </p:nvSpPr>
          <p:spPr>
            <a:xfrm>
              <a:off x="6732948" y="5678309"/>
              <a:ext cx="4790669" cy="1473706"/>
            </a:xfrm>
            <a:custGeom>
              <a:avLst/>
              <a:gdLst/>
              <a:ahLst/>
              <a:cxnLst>
                <a:cxn ang="0">
                  <a:pos x="wd2" y="hd2"/>
                </a:cxn>
                <a:cxn ang="5400000">
                  <a:pos x="wd2" y="hd2"/>
                </a:cxn>
                <a:cxn ang="10800000">
                  <a:pos x="wd2" y="hd2"/>
                </a:cxn>
                <a:cxn ang="16200000">
                  <a:pos x="wd2" y="hd2"/>
                </a:cxn>
              </a:cxnLst>
              <a:rect l="0" t="0" r="r" b="b"/>
              <a:pathLst>
                <a:path w="21600" h="21600" extrusionOk="0">
                  <a:moveTo>
                    <a:pt x="13166" y="0"/>
                  </a:moveTo>
                  <a:lnTo>
                    <a:pt x="21600" y="21600"/>
                  </a:lnTo>
                  <a:lnTo>
                    <a:pt x="18542" y="21573"/>
                  </a:lnTo>
                  <a:lnTo>
                    <a:pt x="0" y="0"/>
                  </a:lnTo>
                  <a:lnTo>
                    <a:pt x="13166" y="0"/>
                  </a:lnTo>
                  <a:close/>
                </a:path>
              </a:pathLst>
            </a:custGeom>
            <a:solidFill>
              <a:schemeClr val="accent6">
                <a:lumMod val="50000"/>
              </a:schemeClr>
            </a:solidFill>
            <a:ln w="12700" cap="flat">
              <a:noFill/>
              <a:miter lim="400000"/>
            </a:ln>
            <a:effectLst/>
          </p:spPr>
          <p:txBody>
            <a:bodyPr wrap="square" lIns="0" tIns="0" rIns="0" bIns="0" numCol="1" anchor="t">
              <a:noAutofit/>
            </a:bodyPr>
            <a:lstStyle/>
            <a:p>
              <a:endParaRPr sz="1899" dirty="0"/>
            </a:p>
          </p:txBody>
        </p:sp>
      </p:grpSp>
      <p:sp>
        <p:nvSpPr>
          <p:cNvPr id="49" name="TextBox 48">
            <a:extLst>
              <a:ext uri="{FF2B5EF4-FFF2-40B4-BE49-F238E27FC236}">
                <a16:creationId xmlns:a16="http://schemas.microsoft.com/office/drawing/2014/main" id="{61ADFCC9-6B10-4D59-8F6A-1645CE57E51C}"/>
              </a:ext>
            </a:extLst>
          </p:cNvPr>
          <p:cNvSpPr txBox="1"/>
          <p:nvPr/>
        </p:nvSpPr>
        <p:spPr>
          <a:xfrm>
            <a:off x="6784315" y="4668547"/>
            <a:ext cx="2232093" cy="338554"/>
          </a:xfrm>
          <a:prstGeom prst="rect">
            <a:avLst/>
          </a:prstGeom>
          <a:noFill/>
        </p:spPr>
        <p:txBody>
          <a:bodyPr wrap="square" rtlCol="0" anchor="ctr" anchorCtr="0">
            <a:spAutoFit/>
          </a:bodyPr>
          <a:lstStyle/>
          <a:p>
            <a:r>
              <a:rPr lang="en-US" sz="1600" b="1" dirty="0">
                <a:solidFill>
                  <a:schemeClr val="tx2"/>
                </a:solidFill>
                <a:ea typeface="League Spartan" charset="0"/>
                <a:cs typeface="Poppins" pitchFamily="2" charset="77"/>
              </a:rPr>
              <a:t>MEMBER BENEFITS</a:t>
            </a:r>
          </a:p>
        </p:txBody>
      </p:sp>
      <p:sp>
        <p:nvSpPr>
          <p:cNvPr id="50" name="Subtitle 2">
            <a:extLst>
              <a:ext uri="{FF2B5EF4-FFF2-40B4-BE49-F238E27FC236}">
                <a16:creationId xmlns:a16="http://schemas.microsoft.com/office/drawing/2014/main" id="{A27172AA-B639-4B48-8DA5-4F7AF6898D4B}"/>
              </a:ext>
            </a:extLst>
          </p:cNvPr>
          <p:cNvSpPr txBox="1">
            <a:spLocks/>
          </p:cNvSpPr>
          <p:nvPr/>
        </p:nvSpPr>
        <p:spPr>
          <a:xfrm>
            <a:off x="6836949" y="4986656"/>
            <a:ext cx="1913859" cy="88101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100" dirty="0">
                <a:solidFill>
                  <a:schemeClr val="tx1"/>
                </a:solidFill>
                <a:latin typeface="+mn-lt"/>
                <a:ea typeface="Lato Light" panose="020F0502020204030203" pitchFamily="34" charset="0"/>
                <a:cs typeface="Mukta ExtraLight" panose="020B0000000000000000" pitchFamily="34" charset="77"/>
              </a:rPr>
              <a:t>A successful transaction that enhances capital can lead to share distributions from a credit union, while still quickly accumulating capital</a:t>
            </a:r>
          </a:p>
        </p:txBody>
      </p:sp>
      <p:sp>
        <p:nvSpPr>
          <p:cNvPr id="51" name="TextBox 50">
            <a:extLst>
              <a:ext uri="{FF2B5EF4-FFF2-40B4-BE49-F238E27FC236}">
                <a16:creationId xmlns:a16="http://schemas.microsoft.com/office/drawing/2014/main" id="{39C7CE87-A426-4E5C-A169-B4E035EF3375}"/>
              </a:ext>
            </a:extLst>
          </p:cNvPr>
          <p:cNvSpPr txBox="1"/>
          <p:nvPr/>
        </p:nvSpPr>
        <p:spPr>
          <a:xfrm>
            <a:off x="6090246" y="1952041"/>
            <a:ext cx="2700055" cy="584775"/>
          </a:xfrm>
          <a:prstGeom prst="rect">
            <a:avLst/>
          </a:prstGeom>
          <a:noFill/>
        </p:spPr>
        <p:txBody>
          <a:bodyPr wrap="square" rtlCol="0" anchor="ctr" anchorCtr="0">
            <a:spAutoFit/>
          </a:bodyPr>
          <a:lstStyle/>
          <a:p>
            <a:r>
              <a:rPr lang="en-US" sz="1600" b="1" dirty="0">
                <a:solidFill>
                  <a:schemeClr val="tx2"/>
                </a:solidFill>
                <a:ea typeface="League Spartan" charset="0"/>
                <a:cs typeface="Poppins" pitchFamily="2" charset="77"/>
              </a:rPr>
              <a:t>NO REGULATORY CAPITAL DEDUCTION</a:t>
            </a:r>
          </a:p>
        </p:txBody>
      </p:sp>
      <p:sp>
        <p:nvSpPr>
          <p:cNvPr id="52" name="Subtitle 2">
            <a:extLst>
              <a:ext uri="{FF2B5EF4-FFF2-40B4-BE49-F238E27FC236}">
                <a16:creationId xmlns:a16="http://schemas.microsoft.com/office/drawing/2014/main" id="{E18179AF-CBFF-4C9B-AD59-7D7710C63EB8}"/>
              </a:ext>
            </a:extLst>
          </p:cNvPr>
          <p:cNvSpPr txBox="1">
            <a:spLocks/>
          </p:cNvSpPr>
          <p:nvPr/>
        </p:nvSpPr>
        <p:spPr>
          <a:xfrm>
            <a:off x="6171739" y="2499644"/>
            <a:ext cx="2668802" cy="88101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100" dirty="0">
                <a:solidFill>
                  <a:schemeClr val="tx1"/>
                </a:solidFill>
                <a:latin typeface="+mn-lt"/>
                <a:ea typeface="Lato Light" panose="020F0502020204030203" pitchFamily="34" charset="0"/>
                <a:cs typeface="Mukta ExtraLight" panose="020B0000000000000000" pitchFamily="34" charset="77"/>
              </a:rPr>
              <a:t>While total assets increase, neither the Net Worth Ratio or Risk based Net Worth Requirement have an explicit capital deduction for goodwill (but mutuals have a regulatory deduction)</a:t>
            </a:r>
          </a:p>
        </p:txBody>
      </p:sp>
      <p:sp>
        <p:nvSpPr>
          <p:cNvPr id="53" name="TextBox 52">
            <a:extLst>
              <a:ext uri="{FF2B5EF4-FFF2-40B4-BE49-F238E27FC236}">
                <a16:creationId xmlns:a16="http://schemas.microsoft.com/office/drawing/2014/main" id="{28D6DABE-12BF-47D3-B39A-32B0E5F49AFE}"/>
              </a:ext>
            </a:extLst>
          </p:cNvPr>
          <p:cNvSpPr txBox="1"/>
          <p:nvPr/>
        </p:nvSpPr>
        <p:spPr>
          <a:xfrm>
            <a:off x="766203" y="4126186"/>
            <a:ext cx="2057570" cy="584775"/>
          </a:xfrm>
          <a:prstGeom prst="rect">
            <a:avLst/>
          </a:prstGeom>
          <a:noFill/>
        </p:spPr>
        <p:txBody>
          <a:bodyPr wrap="square" rtlCol="0" anchor="ctr" anchorCtr="0">
            <a:spAutoFit/>
          </a:bodyPr>
          <a:lstStyle/>
          <a:p>
            <a:pPr algn="r"/>
            <a:r>
              <a:rPr lang="en-US" sz="1600" b="1" dirty="0">
                <a:solidFill>
                  <a:schemeClr val="tx2"/>
                </a:solidFill>
                <a:ea typeface="League Spartan" charset="0"/>
                <a:cs typeface="Poppins" pitchFamily="2" charset="77"/>
              </a:rPr>
              <a:t>FOCUS ON THE LONG TERM</a:t>
            </a:r>
          </a:p>
        </p:txBody>
      </p:sp>
      <p:sp>
        <p:nvSpPr>
          <p:cNvPr id="54" name="Subtitle 2">
            <a:extLst>
              <a:ext uri="{FF2B5EF4-FFF2-40B4-BE49-F238E27FC236}">
                <a16:creationId xmlns:a16="http://schemas.microsoft.com/office/drawing/2014/main" id="{0E31567F-3AF0-40B5-9FF0-134A1992A738}"/>
              </a:ext>
            </a:extLst>
          </p:cNvPr>
          <p:cNvSpPr txBox="1">
            <a:spLocks/>
          </p:cNvSpPr>
          <p:nvPr/>
        </p:nvSpPr>
        <p:spPr>
          <a:xfrm>
            <a:off x="393192" y="4675042"/>
            <a:ext cx="2432349" cy="71174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0"/>
              </a:spcBef>
            </a:pPr>
            <a:r>
              <a:rPr lang="en-US" sz="1100" dirty="0">
                <a:solidFill>
                  <a:schemeClr val="tx1"/>
                </a:solidFill>
                <a:latin typeface="+mn-lt"/>
                <a:ea typeface="Lato Light" panose="020F0502020204030203" pitchFamily="34" charset="0"/>
                <a:cs typeface="Mukta ExtraLight" panose="020B0000000000000000" pitchFamily="34" charset="77"/>
              </a:rPr>
              <a:t>No shareholder pressure to integrate quickly; able to gain incremental earnings without extensive cost saves (and pay no taxes)</a:t>
            </a:r>
          </a:p>
        </p:txBody>
      </p:sp>
      <p:sp>
        <p:nvSpPr>
          <p:cNvPr id="55" name="TextBox 54">
            <a:extLst>
              <a:ext uri="{FF2B5EF4-FFF2-40B4-BE49-F238E27FC236}">
                <a16:creationId xmlns:a16="http://schemas.microsoft.com/office/drawing/2014/main" id="{413B91B2-91D3-4828-9146-312FB5DEB3B1}"/>
              </a:ext>
            </a:extLst>
          </p:cNvPr>
          <p:cNvSpPr txBox="1"/>
          <p:nvPr/>
        </p:nvSpPr>
        <p:spPr>
          <a:xfrm>
            <a:off x="1140651" y="1716337"/>
            <a:ext cx="1265091" cy="338554"/>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CASH BUYER</a:t>
            </a:r>
          </a:p>
        </p:txBody>
      </p:sp>
      <p:sp>
        <p:nvSpPr>
          <p:cNvPr id="56" name="Subtitle 2">
            <a:extLst>
              <a:ext uri="{FF2B5EF4-FFF2-40B4-BE49-F238E27FC236}">
                <a16:creationId xmlns:a16="http://schemas.microsoft.com/office/drawing/2014/main" id="{4123DE77-767E-4013-8F4F-3D0472CC012B}"/>
              </a:ext>
            </a:extLst>
          </p:cNvPr>
          <p:cNvSpPr txBox="1">
            <a:spLocks/>
          </p:cNvSpPr>
          <p:nvPr/>
        </p:nvSpPr>
        <p:spPr>
          <a:xfrm>
            <a:off x="322223" y="2060850"/>
            <a:ext cx="2057570" cy="88101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0"/>
              </a:spcBef>
            </a:pPr>
            <a:r>
              <a:rPr lang="en-US" sz="1100" dirty="0">
                <a:solidFill>
                  <a:schemeClr val="tx1"/>
                </a:solidFill>
                <a:latin typeface="+mn-lt"/>
                <a:ea typeface="Lato Light" panose="020F0502020204030203" pitchFamily="34" charset="0"/>
                <a:cs typeface="Mukta ExtraLight" panose="020B0000000000000000" pitchFamily="34" charset="77"/>
              </a:rPr>
              <a:t>Cash is king (price certainty) for the selling bank; provide liquidity whereas a bank may be limited (although a cash buyer may need to secure financing)</a:t>
            </a:r>
          </a:p>
        </p:txBody>
      </p:sp>
      <p:sp>
        <p:nvSpPr>
          <p:cNvPr id="57" name="Freeform 58">
            <a:extLst>
              <a:ext uri="{FF2B5EF4-FFF2-40B4-BE49-F238E27FC236}">
                <a16:creationId xmlns:a16="http://schemas.microsoft.com/office/drawing/2014/main" id="{0210E6F0-F5B3-4F02-A9A5-D011D7F03D44}"/>
              </a:ext>
            </a:extLst>
          </p:cNvPr>
          <p:cNvSpPr>
            <a:spLocks noChangeArrowheads="1"/>
          </p:cNvSpPr>
          <p:nvPr/>
        </p:nvSpPr>
        <p:spPr bwMode="auto">
          <a:xfrm>
            <a:off x="2769571" y="2089467"/>
            <a:ext cx="601228" cy="688542"/>
          </a:xfrm>
          <a:custGeom>
            <a:avLst/>
            <a:gdLst>
              <a:gd name="connsiteX0" fmla="*/ 365630 w 787040"/>
              <a:gd name="connsiteY0" fmla="*/ 366455 h 901340"/>
              <a:gd name="connsiteX1" fmla="*/ 365630 w 787040"/>
              <a:gd name="connsiteY1" fmla="*/ 394569 h 901340"/>
              <a:gd name="connsiteX2" fmla="*/ 365630 w 787040"/>
              <a:gd name="connsiteY2" fmla="*/ 422683 h 901340"/>
              <a:gd name="connsiteX3" fmla="*/ 281060 w 787040"/>
              <a:gd name="connsiteY3" fmla="*/ 507025 h 901340"/>
              <a:gd name="connsiteX4" fmla="*/ 365630 w 787040"/>
              <a:gd name="connsiteY4" fmla="*/ 591727 h 901340"/>
              <a:gd name="connsiteX5" fmla="*/ 421770 w 787040"/>
              <a:gd name="connsiteY5" fmla="*/ 591727 h 901340"/>
              <a:gd name="connsiteX6" fmla="*/ 449840 w 787040"/>
              <a:gd name="connsiteY6" fmla="*/ 619841 h 901340"/>
              <a:gd name="connsiteX7" fmla="*/ 421770 w 787040"/>
              <a:gd name="connsiteY7" fmla="*/ 647955 h 901340"/>
              <a:gd name="connsiteX8" fmla="*/ 365630 w 787040"/>
              <a:gd name="connsiteY8" fmla="*/ 647955 h 901340"/>
              <a:gd name="connsiteX9" fmla="*/ 337560 w 787040"/>
              <a:gd name="connsiteY9" fmla="*/ 647955 h 901340"/>
              <a:gd name="connsiteX10" fmla="*/ 309490 w 787040"/>
              <a:gd name="connsiteY10" fmla="*/ 647955 h 901340"/>
              <a:gd name="connsiteX11" fmla="*/ 309490 w 787040"/>
              <a:gd name="connsiteY11" fmla="*/ 704182 h 901340"/>
              <a:gd name="connsiteX12" fmla="*/ 337560 w 787040"/>
              <a:gd name="connsiteY12" fmla="*/ 704182 h 901340"/>
              <a:gd name="connsiteX13" fmla="*/ 365630 w 787040"/>
              <a:gd name="connsiteY13" fmla="*/ 704182 h 901340"/>
              <a:gd name="connsiteX14" fmla="*/ 365630 w 787040"/>
              <a:gd name="connsiteY14" fmla="*/ 732296 h 901340"/>
              <a:gd name="connsiteX15" fmla="*/ 365630 w 787040"/>
              <a:gd name="connsiteY15" fmla="*/ 760410 h 901340"/>
              <a:gd name="connsiteX16" fmla="*/ 421770 w 787040"/>
              <a:gd name="connsiteY16" fmla="*/ 760410 h 901340"/>
              <a:gd name="connsiteX17" fmla="*/ 421770 w 787040"/>
              <a:gd name="connsiteY17" fmla="*/ 732296 h 901340"/>
              <a:gd name="connsiteX18" fmla="*/ 421770 w 787040"/>
              <a:gd name="connsiteY18" fmla="*/ 704182 h 901340"/>
              <a:gd name="connsiteX19" fmla="*/ 505980 w 787040"/>
              <a:gd name="connsiteY19" fmla="*/ 619841 h 901340"/>
              <a:gd name="connsiteX20" fmla="*/ 421770 w 787040"/>
              <a:gd name="connsiteY20" fmla="*/ 535139 h 901340"/>
              <a:gd name="connsiteX21" fmla="*/ 365630 w 787040"/>
              <a:gd name="connsiteY21" fmla="*/ 535139 h 901340"/>
              <a:gd name="connsiteX22" fmla="*/ 337560 w 787040"/>
              <a:gd name="connsiteY22" fmla="*/ 507025 h 901340"/>
              <a:gd name="connsiteX23" fmla="*/ 365630 w 787040"/>
              <a:gd name="connsiteY23" fmla="*/ 478911 h 901340"/>
              <a:gd name="connsiteX24" fmla="*/ 421770 w 787040"/>
              <a:gd name="connsiteY24" fmla="*/ 478911 h 901340"/>
              <a:gd name="connsiteX25" fmla="*/ 449840 w 787040"/>
              <a:gd name="connsiteY25" fmla="*/ 478911 h 901340"/>
              <a:gd name="connsiteX26" fmla="*/ 477910 w 787040"/>
              <a:gd name="connsiteY26" fmla="*/ 478911 h 901340"/>
              <a:gd name="connsiteX27" fmla="*/ 477910 w 787040"/>
              <a:gd name="connsiteY27" fmla="*/ 422683 h 901340"/>
              <a:gd name="connsiteX28" fmla="*/ 449840 w 787040"/>
              <a:gd name="connsiteY28" fmla="*/ 422683 h 901340"/>
              <a:gd name="connsiteX29" fmla="*/ 421770 w 787040"/>
              <a:gd name="connsiteY29" fmla="*/ 422683 h 901340"/>
              <a:gd name="connsiteX30" fmla="*/ 421770 w 787040"/>
              <a:gd name="connsiteY30" fmla="*/ 394569 h 901340"/>
              <a:gd name="connsiteX31" fmla="*/ 421770 w 787040"/>
              <a:gd name="connsiteY31" fmla="*/ 366455 h 901340"/>
              <a:gd name="connsiteX32" fmla="*/ 270624 w 787040"/>
              <a:gd name="connsiteY32" fmla="*/ 254000 h 901340"/>
              <a:gd name="connsiteX33" fmla="*/ 516776 w 787040"/>
              <a:gd name="connsiteY33" fmla="*/ 254000 h 901340"/>
              <a:gd name="connsiteX34" fmla="*/ 645970 w 787040"/>
              <a:gd name="connsiteY34" fmla="*/ 368618 h 901340"/>
              <a:gd name="connsiteX35" fmla="*/ 787040 w 787040"/>
              <a:gd name="connsiteY35" fmla="*/ 684358 h 901340"/>
              <a:gd name="connsiteX36" fmla="*/ 787040 w 787040"/>
              <a:gd name="connsiteY36" fmla="*/ 856646 h 901340"/>
              <a:gd name="connsiteX37" fmla="*/ 742776 w 787040"/>
              <a:gd name="connsiteY37" fmla="*/ 901340 h 901340"/>
              <a:gd name="connsiteX38" fmla="*/ 44624 w 787040"/>
              <a:gd name="connsiteY38" fmla="*/ 901340 h 901340"/>
              <a:gd name="connsiteX39" fmla="*/ 0 w 787040"/>
              <a:gd name="connsiteY39" fmla="*/ 856646 h 901340"/>
              <a:gd name="connsiteX40" fmla="*/ 0 w 787040"/>
              <a:gd name="connsiteY40" fmla="*/ 684358 h 901340"/>
              <a:gd name="connsiteX41" fmla="*/ 141790 w 787040"/>
              <a:gd name="connsiteY41" fmla="*/ 368618 h 901340"/>
              <a:gd name="connsiteX42" fmla="*/ 196850 w 787040"/>
              <a:gd name="connsiteY42" fmla="*/ 0 h 901340"/>
              <a:gd name="connsiteX43" fmla="*/ 590191 w 787040"/>
              <a:gd name="connsiteY43" fmla="*/ 0 h 901340"/>
              <a:gd name="connsiteX44" fmla="*/ 590191 w 787040"/>
              <a:gd name="connsiteY44" fmla="*/ 28019 h 901340"/>
              <a:gd name="connsiteX45" fmla="*/ 554236 w 787040"/>
              <a:gd name="connsiteY45" fmla="*/ 146201 h 901340"/>
              <a:gd name="connsiteX46" fmla="*/ 520799 w 787040"/>
              <a:gd name="connsiteY46" fmla="*/ 196491 h 901340"/>
              <a:gd name="connsiteX47" fmla="*/ 266242 w 787040"/>
              <a:gd name="connsiteY47" fmla="*/ 196491 h 901340"/>
              <a:gd name="connsiteX48" fmla="*/ 232804 w 787040"/>
              <a:gd name="connsiteY48" fmla="*/ 146201 h 901340"/>
              <a:gd name="connsiteX49" fmla="*/ 196850 w 787040"/>
              <a:gd name="connsiteY49" fmla="*/ 28019 h 90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87040" h="901340">
                <a:moveTo>
                  <a:pt x="365630" y="366455"/>
                </a:moveTo>
                <a:lnTo>
                  <a:pt x="365630" y="394569"/>
                </a:lnTo>
                <a:lnTo>
                  <a:pt x="365630" y="422683"/>
                </a:lnTo>
                <a:cubicBezTo>
                  <a:pt x="319207" y="422683"/>
                  <a:pt x="281060" y="460529"/>
                  <a:pt x="281060" y="507025"/>
                </a:cubicBezTo>
                <a:cubicBezTo>
                  <a:pt x="281060" y="553881"/>
                  <a:pt x="319207" y="591727"/>
                  <a:pt x="365630" y="591727"/>
                </a:cubicBezTo>
                <a:lnTo>
                  <a:pt x="421770" y="591727"/>
                </a:lnTo>
                <a:cubicBezTo>
                  <a:pt x="437245" y="591727"/>
                  <a:pt x="449840" y="604342"/>
                  <a:pt x="449840" y="619841"/>
                </a:cubicBezTo>
                <a:cubicBezTo>
                  <a:pt x="449840" y="635339"/>
                  <a:pt x="437245" y="647955"/>
                  <a:pt x="421770" y="647955"/>
                </a:cubicBezTo>
                <a:lnTo>
                  <a:pt x="365630" y="647955"/>
                </a:lnTo>
                <a:lnTo>
                  <a:pt x="337560" y="647955"/>
                </a:lnTo>
                <a:lnTo>
                  <a:pt x="309490" y="647955"/>
                </a:lnTo>
                <a:lnTo>
                  <a:pt x="309490" y="704182"/>
                </a:lnTo>
                <a:lnTo>
                  <a:pt x="337560" y="704182"/>
                </a:lnTo>
                <a:lnTo>
                  <a:pt x="365630" y="704182"/>
                </a:lnTo>
                <a:lnTo>
                  <a:pt x="365630" y="732296"/>
                </a:lnTo>
                <a:lnTo>
                  <a:pt x="365630" y="760410"/>
                </a:lnTo>
                <a:lnTo>
                  <a:pt x="421770" y="760410"/>
                </a:lnTo>
                <a:lnTo>
                  <a:pt x="421770" y="732296"/>
                </a:lnTo>
                <a:lnTo>
                  <a:pt x="421770" y="704182"/>
                </a:lnTo>
                <a:cubicBezTo>
                  <a:pt x="468194" y="704182"/>
                  <a:pt x="505980" y="666337"/>
                  <a:pt x="505980" y="619841"/>
                </a:cubicBezTo>
                <a:cubicBezTo>
                  <a:pt x="505980" y="573345"/>
                  <a:pt x="468194" y="535139"/>
                  <a:pt x="421770" y="535139"/>
                </a:cubicBezTo>
                <a:lnTo>
                  <a:pt x="365630" y="535139"/>
                </a:lnTo>
                <a:cubicBezTo>
                  <a:pt x="350156" y="535139"/>
                  <a:pt x="337560" y="522884"/>
                  <a:pt x="337560" y="507025"/>
                </a:cubicBezTo>
                <a:cubicBezTo>
                  <a:pt x="337560" y="491887"/>
                  <a:pt x="350156" y="478911"/>
                  <a:pt x="365630" y="478911"/>
                </a:cubicBezTo>
                <a:lnTo>
                  <a:pt x="421770" y="478911"/>
                </a:lnTo>
                <a:lnTo>
                  <a:pt x="449840" y="478911"/>
                </a:lnTo>
                <a:lnTo>
                  <a:pt x="477910" y="478911"/>
                </a:lnTo>
                <a:lnTo>
                  <a:pt x="477910" y="422683"/>
                </a:lnTo>
                <a:lnTo>
                  <a:pt x="449840" y="422683"/>
                </a:lnTo>
                <a:lnTo>
                  <a:pt x="421770" y="422683"/>
                </a:lnTo>
                <a:lnTo>
                  <a:pt x="421770" y="394569"/>
                </a:lnTo>
                <a:lnTo>
                  <a:pt x="421770" y="366455"/>
                </a:lnTo>
                <a:close/>
                <a:moveTo>
                  <a:pt x="270624" y="254000"/>
                </a:moveTo>
                <a:lnTo>
                  <a:pt x="516776" y="254000"/>
                </a:lnTo>
                <a:lnTo>
                  <a:pt x="645970" y="368618"/>
                </a:lnTo>
                <a:cubicBezTo>
                  <a:pt x="735579" y="448634"/>
                  <a:pt x="787040" y="563613"/>
                  <a:pt x="787040" y="684358"/>
                </a:cubicBezTo>
                <a:lnTo>
                  <a:pt x="787040" y="856646"/>
                </a:lnTo>
                <a:lnTo>
                  <a:pt x="742776" y="901340"/>
                </a:lnTo>
                <a:lnTo>
                  <a:pt x="44624" y="901340"/>
                </a:lnTo>
                <a:lnTo>
                  <a:pt x="0" y="856646"/>
                </a:lnTo>
                <a:lnTo>
                  <a:pt x="0" y="684358"/>
                </a:lnTo>
                <a:cubicBezTo>
                  <a:pt x="0" y="563613"/>
                  <a:pt x="51822" y="448634"/>
                  <a:pt x="141790" y="368618"/>
                </a:cubicBezTo>
                <a:close/>
                <a:moveTo>
                  <a:pt x="196850" y="0"/>
                </a:moveTo>
                <a:lnTo>
                  <a:pt x="590191" y="0"/>
                </a:lnTo>
                <a:lnTo>
                  <a:pt x="590191" y="28019"/>
                </a:lnTo>
                <a:cubicBezTo>
                  <a:pt x="590191" y="70047"/>
                  <a:pt x="577607" y="110998"/>
                  <a:pt x="554236" y="146201"/>
                </a:cubicBezTo>
                <a:lnTo>
                  <a:pt x="520799" y="196491"/>
                </a:lnTo>
                <a:lnTo>
                  <a:pt x="266242" y="196491"/>
                </a:lnTo>
                <a:lnTo>
                  <a:pt x="232804" y="146201"/>
                </a:lnTo>
                <a:cubicBezTo>
                  <a:pt x="209434" y="110998"/>
                  <a:pt x="196850" y="70047"/>
                  <a:pt x="196850" y="28019"/>
                </a:cubicBezTo>
                <a:close/>
              </a:path>
            </a:pathLst>
          </a:custGeom>
          <a:solidFill>
            <a:schemeClr val="bg1"/>
          </a:solidFill>
          <a:ln>
            <a:noFill/>
          </a:ln>
          <a:effectLst/>
        </p:spPr>
        <p:txBody>
          <a:bodyPr wrap="square" anchor="ctr">
            <a:noAutofit/>
          </a:bodyPr>
          <a:lstStyle/>
          <a:p>
            <a:endParaRPr lang="en-US" dirty="0">
              <a:latin typeface="Lato Light" panose="020F0502020204030203" pitchFamily="34" charset="0"/>
            </a:endParaRPr>
          </a:p>
        </p:txBody>
      </p:sp>
      <p:sp>
        <p:nvSpPr>
          <p:cNvPr id="58" name="Freeform 14">
            <a:extLst>
              <a:ext uri="{FF2B5EF4-FFF2-40B4-BE49-F238E27FC236}">
                <a16:creationId xmlns:a16="http://schemas.microsoft.com/office/drawing/2014/main" id="{DC852E97-0C59-4E43-90D8-4BBE1B87F224}"/>
              </a:ext>
            </a:extLst>
          </p:cNvPr>
          <p:cNvSpPr>
            <a:spLocks noChangeAspect="1" noChangeArrowheads="1"/>
          </p:cNvSpPr>
          <p:nvPr/>
        </p:nvSpPr>
        <p:spPr bwMode="auto">
          <a:xfrm>
            <a:off x="5701709" y="4796779"/>
            <a:ext cx="740855" cy="692575"/>
          </a:xfrm>
          <a:custGeom>
            <a:avLst/>
            <a:gdLst>
              <a:gd name="connsiteX0" fmla="*/ 619798 w 901340"/>
              <a:gd name="connsiteY0" fmla="*/ 730250 h 842602"/>
              <a:gd name="connsiteX1" fmla="*/ 845104 w 901340"/>
              <a:gd name="connsiteY1" fmla="*/ 730250 h 842602"/>
              <a:gd name="connsiteX2" fmla="*/ 901340 w 901340"/>
              <a:gd name="connsiteY2" fmla="*/ 786426 h 842602"/>
              <a:gd name="connsiteX3" fmla="*/ 901340 w 901340"/>
              <a:gd name="connsiteY3" fmla="*/ 842602 h 842602"/>
              <a:gd name="connsiteX4" fmla="*/ 563562 w 901340"/>
              <a:gd name="connsiteY4" fmla="*/ 842602 h 842602"/>
              <a:gd name="connsiteX5" fmla="*/ 563562 w 901340"/>
              <a:gd name="connsiteY5" fmla="*/ 786426 h 842602"/>
              <a:gd name="connsiteX6" fmla="*/ 56536 w 901340"/>
              <a:gd name="connsiteY6" fmla="*/ 730250 h 842602"/>
              <a:gd name="connsiteX7" fmla="*/ 281241 w 901340"/>
              <a:gd name="connsiteY7" fmla="*/ 730250 h 842602"/>
              <a:gd name="connsiteX8" fmla="*/ 337777 w 901340"/>
              <a:gd name="connsiteY8" fmla="*/ 786426 h 842602"/>
              <a:gd name="connsiteX9" fmla="*/ 337777 w 901340"/>
              <a:gd name="connsiteY9" fmla="*/ 842602 h 842602"/>
              <a:gd name="connsiteX10" fmla="*/ 0 w 901340"/>
              <a:gd name="connsiteY10" fmla="*/ 842602 h 842602"/>
              <a:gd name="connsiteX11" fmla="*/ 0 w 901340"/>
              <a:gd name="connsiteY11" fmla="*/ 786426 h 842602"/>
              <a:gd name="connsiteX12" fmla="*/ 318349 w 901340"/>
              <a:gd name="connsiteY12" fmla="*/ 612775 h 842602"/>
              <a:gd name="connsiteX13" fmla="*/ 582992 w 901340"/>
              <a:gd name="connsiteY13" fmla="*/ 612775 h 842602"/>
              <a:gd name="connsiteX14" fmla="*/ 609241 w 901340"/>
              <a:gd name="connsiteY14" fmla="*/ 662402 h 842602"/>
              <a:gd name="connsiteX15" fmla="*/ 450670 w 901340"/>
              <a:gd name="connsiteY15" fmla="*/ 701318 h 842602"/>
              <a:gd name="connsiteX16" fmla="*/ 292100 w 901340"/>
              <a:gd name="connsiteY16" fmla="*/ 662402 h 842602"/>
              <a:gd name="connsiteX17" fmla="*/ 732270 w 901340"/>
              <a:gd name="connsiteY17" fmla="*/ 504825 h 842602"/>
              <a:gd name="connsiteX18" fmla="*/ 817201 w 901340"/>
              <a:gd name="connsiteY18" fmla="*/ 588881 h 842602"/>
              <a:gd name="connsiteX19" fmla="*/ 817201 w 901340"/>
              <a:gd name="connsiteY19" fmla="*/ 616900 h 842602"/>
              <a:gd name="connsiteX20" fmla="*/ 732270 w 901340"/>
              <a:gd name="connsiteY20" fmla="*/ 701316 h 842602"/>
              <a:gd name="connsiteX21" fmla="*/ 647700 w 901340"/>
              <a:gd name="connsiteY21" fmla="*/ 616900 h 842602"/>
              <a:gd name="connsiteX22" fmla="*/ 647700 w 901340"/>
              <a:gd name="connsiteY22" fmla="*/ 588881 h 842602"/>
              <a:gd name="connsiteX23" fmla="*/ 732270 w 901340"/>
              <a:gd name="connsiteY23" fmla="*/ 504825 h 842602"/>
              <a:gd name="connsiteX24" fmla="*/ 168095 w 901340"/>
              <a:gd name="connsiteY24" fmla="*/ 504825 h 842602"/>
              <a:gd name="connsiteX25" fmla="*/ 252053 w 901340"/>
              <a:gd name="connsiteY25" fmla="*/ 588881 h 842602"/>
              <a:gd name="connsiteX26" fmla="*/ 252053 w 901340"/>
              <a:gd name="connsiteY26" fmla="*/ 616900 h 842602"/>
              <a:gd name="connsiteX27" fmla="*/ 168095 w 901340"/>
              <a:gd name="connsiteY27" fmla="*/ 701316 h 842602"/>
              <a:gd name="connsiteX28" fmla="*/ 84137 w 901340"/>
              <a:gd name="connsiteY28" fmla="*/ 616900 h 842602"/>
              <a:gd name="connsiteX29" fmla="*/ 84137 w 901340"/>
              <a:gd name="connsiteY29" fmla="*/ 588881 h 842602"/>
              <a:gd name="connsiteX30" fmla="*/ 168095 w 901340"/>
              <a:gd name="connsiteY30" fmla="*/ 504825 h 842602"/>
              <a:gd name="connsiteX31" fmla="*/ 337524 w 901340"/>
              <a:gd name="connsiteY31" fmla="*/ 223837 h 842602"/>
              <a:gd name="connsiteX32" fmla="*/ 562589 w 901340"/>
              <a:gd name="connsiteY32" fmla="*/ 223837 h 842602"/>
              <a:gd name="connsiteX33" fmla="*/ 618765 w 901340"/>
              <a:gd name="connsiteY33" fmla="*/ 280013 h 842602"/>
              <a:gd name="connsiteX34" fmla="*/ 618765 w 901340"/>
              <a:gd name="connsiteY34" fmla="*/ 336190 h 842602"/>
              <a:gd name="connsiteX35" fmla="*/ 280987 w 901340"/>
              <a:gd name="connsiteY35" fmla="*/ 336190 h 842602"/>
              <a:gd name="connsiteX36" fmla="*/ 280987 w 901340"/>
              <a:gd name="connsiteY36" fmla="*/ 280013 h 842602"/>
              <a:gd name="connsiteX37" fmla="*/ 337524 w 901340"/>
              <a:gd name="connsiteY37" fmla="*/ 223837 h 842602"/>
              <a:gd name="connsiteX38" fmla="*/ 637877 w 901340"/>
              <a:gd name="connsiteY38" fmla="*/ 142875 h 842602"/>
              <a:gd name="connsiteX39" fmla="*/ 788626 w 901340"/>
              <a:gd name="connsiteY39" fmla="*/ 421914 h 842602"/>
              <a:gd name="connsiteX40" fmla="*/ 732230 w 901340"/>
              <a:gd name="connsiteY40" fmla="*/ 421914 h 842602"/>
              <a:gd name="connsiteX41" fmla="*/ 606425 w 901340"/>
              <a:gd name="connsiteY41" fmla="*/ 189742 h 842602"/>
              <a:gd name="connsiteX42" fmla="*/ 261899 w 901340"/>
              <a:gd name="connsiteY42" fmla="*/ 142875 h 842602"/>
              <a:gd name="connsiteX43" fmla="*/ 293326 w 901340"/>
              <a:gd name="connsiteY43" fmla="*/ 189657 h 842602"/>
              <a:gd name="connsiteX44" fmla="*/ 169064 w 901340"/>
              <a:gd name="connsiteY44" fmla="*/ 420327 h 842602"/>
              <a:gd name="connsiteX45" fmla="*/ 112712 w 901340"/>
              <a:gd name="connsiteY45" fmla="*/ 420327 h 842602"/>
              <a:gd name="connsiteX46" fmla="*/ 261899 w 901340"/>
              <a:gd name="connsiteY46" fmla="*/ 142875 h 842602"/>
              <a:gd name="connsiteX47" fmla="*/ 450670 w 901340"/>
              <a:gd name="connsiteY47" fmla="*/ 0 h 842602"/>
              <a:gd name="connsiteX48" fmla="*/ 534628 w 901340"/>
              <a:gd name="connsiteY48" fmla="*/ 84415 h 842602"/>
              <a:gd name="connsiteX49" fmla="*/ 534628 w 901340"/>
              <a:gd name="connsiteY49" fmla="*/ 112434 h 842602"/>
              <a:gd name="connsiteX50" fmla="*/ 450670 w 901340"/>
              <a:gd name="connsiteY50" fmla="*/ 196491 h 842602"/>
              <a:gd name="connsiteX51" fmla="*/ 366712 w 901340"/>
              <a:gd name="connsiteY51" fmla="*/ 112434 h 842602"/>
              <a:gd name="connsiteX52" fmla="*/ 366712 w 901340"/>
              <a:gd name="connsiteY52" fmla="*/ 84415 h 842602"/>
              <a:gd name="connsiteX53" fmla="*/ 450670 w 901340"/>
              <a:gd name="connsiteY53" fmla="*/ 0 h 84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1340" h="842602">
                <a:moveTo>
                  <a:pt x="619798" y="730250"/>
                </a:moveTo>
                <a:lnTo>
                  <a:pt x="845104" y="730250"/>
                </a:lnTo>
                <a:cubicBezTo>
                  <a:pt x="867093" y="752216"/>
                  <a:pt x="879350" y="764460"/>
                  <a:pt x="901340" y="786426"/>
                </a:cubicBezTo>
                <a:lnTo>
                  <a:pt x="901340" y="842602"/>
                </a:lnTo>
                <a:lnTo>
                  <a:pt x="563562" y="842602"/>
                </a:lnTo>
                <a:lnTo>
                  <a:pt x="563562" y="786426"/>
                </a:lnTo>
                <a:close/>
                <a:moveTo>
                  <a:pt x="56536" y="730250"/>
                </a:moveTo>
                <a:lnTo>
                  <a:pt x="281241" y="730250"/>
                </a:lnTo>
                <a:lnTo>
                  <a:pt x="337777" y="786426"/>
                </a:lnTo>
                <a:lnTo>
                  <a:pt x="337777" y="842602"/>
                </a:lnTo>
                <a:lnTo>
                  <a:pt x="0" y="842602"/>
                </a:lnTo>
                <a:lnTo>
                  <a:pt x="0" y="786426"/>
                </a:lnTo>
                <a:close/>
                <a:moveTo>
                  <a:pt x="318349" y="612775"/>
                </a:moveTo>
                <a:cubicBezTo>
                  <a:pt x="399252" y="655618"/>
                  <a:pt x="502089" y="655618"/>
                  <a:pt x="582992" y="612775"/>
                </a:cubicBezTo>
                <a:lnTo>
                  <a:pt x="609241" y="662402"/>
                </a:lnTo>
                <a:cubicBezTo>
                  <a:pt x="561058" y="687751"/>
                  <a:pt x="506044" y="701318"/>
                  <a:pt x="450670" y="701318"/>
                </a:cubicBezTo>
                <a:cubicBezTo>
                  <a:pt x="395297" y="701318"/>
                  <a:pt x="340642" y="687751"/>
                  <a:pt x="292100" y="662402"/>
                </a:cubicBezTo>
                <a:close/>
                <a:moveTo>
                  <a:pt x="732270" y="504825"/>
                </a:moveTo>
                <a:cubicBezTo>
                  <a:pt x="778892" y="504825"/>
                  <a:pt x="817201" y="542542"/>
                  <a:pt x="817201" y="588881"/>
                </a:cubicBezTo>
                <a:lnTo>
                  <a:pt x="817201" y="616900"/>
                </a:lnTo>
                <a:cubicBezTo>
                  <a:pt x="817201" y="663598"/>
                  <a:pt x="778892" y="701316"/>
                  <a:pt x="732270" y="701316"/>
                </a:cubicBezTo>
                <a:cubicBezTo>
                  <a:pt x="685648" y="701316"/>
                  <a:pt x="647700" y="663598"/>
                  <a:pt x="647700" y="616900"/>
                </a:cubicBezTo>
                <a:lnTo>
                  <a:pt x="647700" y="588881"/>
                </a:lnTo>
                <a:cubicBezTo>
                  <a:pt x="647700" y="542542"/>
                  <a:pt x="685648" y="504825"/>
                  <a:pt x="732270" y="504825"/>
                </a:cubicBezTo>
                <a:close/>
                <a:moveTo>
                  <a:pt x="168095" y="504825"/>
                </a:moveTo>
                <a:cubicBezTo>
                  <a:pt x="214739" y="504825"/>
                  <a:pt x="252053" y="542542"/>
                  <a:pt x="252053" y="588881"/>
                </a:cubicBezTo>
                <a:lnTo>
                  <a:pt x="252053" y="616900"/>
                </a:lnTo>
                <a:cubicBezTo>
                  <a:pt x="252053" y="663598"/>
                  <a:pt x="214739" y="701316"/>
                  <a:pt x="168095" y="701316"/>
                </a:cubicBezTo>
                <a:cubicBezTo>
                  <a:pt x="121811" y="701316"/>
                  <a:pt x="84137" y="663598"/>
                  <a:pt x="84137" y="616900"/>
                </a:cubicBezTo>
                <a:lnTo>
                  <a:pt x="84137" y="588881"/>
                </a:lnTo>
                <a:cubicBezTo>
                  <a:pt x="84137" y="542542"/>
                  <a:pt x="121811" y="504825"/>
                  <a:pt x="168095" y="504825"/>
                </a:cubicBezTo>
                <a:close/>
                <a:moveTo>
                  <a:pt x="337524" y="223837"/>
                </a:moveTo>
                <a:lnTo>
                  <a:pt x="562589" y="223837"/>
                </a:lnTo>
                <a:cubicBezTo>
                  <a:pt x="584555" y="245803"/>
                  <a:pt x="596799" y="258407"/>
                  <a:pt x="618765" y="280013"/>
                </a:cubicBezTo>
                <a:lnTo>
                  <a:pt x="618765" y="336190"/>
                </a:lnTo>
                <a:lnTo>
                  <a:pt x="280987" y="336190"/>
                </a:lnTo>
                <a:lnTo>
                  <a:pt x="280987" y="280013"/>
                </a:lnTo>
                <a:cubicBezTo>
                  <a:pt x="302954" y="258407"/>
                  <a:pt x="315557" y="245803"/>
                  <a:pt x="337524" y="223837"/>
                </a:cubicBezTo>
                <a:close/>
                <a:moveTo>
                  <a:pt x="637877" y="142875"/>
                </a:moveTo>
                <a:cubicBezTo>
                  <a:pt x="732230" y="205605"/>
                  <a:pt x="788626" y="309794"/>
                  <a:pt x="788626" y="421914"/>
                </a:cubicBezTo>
                <a:lnTo>
                  <a:pt x="732230" y="421914"/>
                </a:lnTo>
                <a:cubicBezTo>
                  <a:pt x="732230" y="328901"/>
                  <a:pt x="685234" y="242017"/>
                  <a:pt x="606425" y="189742"/>
                </a:cubicBezTo>
                <a:close/>
                <a:moveTo>
                  <a:pt x="261899" y="142875"/>
                </a:moveTo>
                <a:lnTo>
                  <a:pt x="293326" y="189657"/>
                </a:lnTo>
                <a:cubicBezTo>
                  <a:pt x="215301" y="241477"/>
                  <a:pt x="169064" y="327843"/>
                  <a:pt x="169064" y="420327"/>
                </a:cubicBezTo>
                <a:lnTo>
                  <a:pt x="112712" y="420327"/>
                </a:lnTo>
                <a:cubicBezTo>
                  <a:pt x="112712" y="309130"/>
                  <a:pt x="168341" y="205491"/>
                  <a:pt x="261899" y="142875"/>
                </a:cubicBezTo>
                <a:close/>
                <a:moveTo>
                  <a:pt x="450670" y="0"/>
                </a:moveTo>
                <a:cubicBezTo>
                  <a:pt x="496955" y="0"/>
                  <a:pt x="534628" y="37717"/>
                  <a:pt x="534628" y="84415"/>
                </a:cubicBezTo>
                <a:lnTo>
                  <a:pt x="534628" y="112434"/>
                </a:lnTo>
                <a:cubicBezTo>
                  <a:pt x="534628" y="158773"/>
                  <a:pt x="496955" y="196491"/>
                  <a:pt x="450670" y="196491"/>
                </a:cubicBezTo>
                <a:cubicBezTo>
                  <a:pt x="404386" y="196491"/>
                  <a:pt x="366712" y="158773"/>
                  <a:pt x="366712" y="112434"/>
                </a:cubicBezTo>
                <a:lnTo>
                  <a:pt x="366712" y="84415"/>
                </a:lnTo>
                <a:cubicBezTo>
                  <a:pt x="366712" y="37717"/>
                  <a:pt x="404386" y="0"/>
                  <a:pt x="450670" y="0"/>
                </a:cubicBezTo>
                <a:close/>
              </a:path>
            </a:pathLst>
          </a:custGeom>
          <a:solidFill>
            <a:schemeClr val="bg1"/>
          </a:solidFill>
          <a:ln>
            <a:noFill/>
          </a:ln>
          <a:effectLst/>
        </p:spPr>
        <p:txBody>
          <a:bodyPr wrap="square" anchor="ctr">
            <a:noAutofit/>
          </a:bodyPr>
          <a:lstStyle/>
          <a:p>
            <a:endParaRPr lang="en-US" dirty="0">
              <a:latin typeface="Lato Light" panose="020F0502020204030203" pitchFamily="34" charset="0"/>
            </a:endParaRPr>
          </a:p>
        </p:txBody>
      </p:sp>
      <p:sp>
        <p:nvSpPr>
          <p:cNvPr id="59" name="Freeform 12">
            <a:extLst>
              <a:ext uri="{FF2B5EF4-FFF2-40B4-BE49-F238E27FC236}">
                <a16:creationId xmlns:a16="http://schemas.microsoft.com/office/drawing/2014/main" id="{930D13CB-96F7-463B-A66D-4A6B9BF506B6}"/>
              </a:ext>
            </a:extLst>
          </p:cNvPr>
          <p:cNvSpPr>
            <a:spLocks noChangeAspect="1" noChangeArrowheads="1"/>
          </p:cNvSpPr>
          <p:nvPr/>
        </p:nvSpPr>
        <p:spPr bwMode="auto">
          <a:xfrm>
            <a:off x="5439419" y="2434913"/>
            <a:ext cx="492049" cy="461665"/>
          </a:xfrm>
          <a:custGeom>
            <a:avLst/>
            <a:gdLst>
              <a:gd name="connsiteX0" fmla="*/ 56190 w 899753"/>
              <a:gd name="connsiteY0" fmla="*/ 309563 h 844190"/>
              <a:gd name="connsiteX1" fmla="*/ 168929 w 899753"/>
              <a:gd name="connsiteY1" fmla="*/ 309563 h 844190"/>
              <a:gd name="connsiteX2" fmla="*/ 168929 w 899753"/>
              <a:gd name="connsiteY2" fmla="*/ 731428 h 844190"/>
              <a:gd name="connsiteX3" fmla="*/ 281308 w 899753"/>
              <a:gd name="connsiteY3" fmla="*/ 731428 h 844190"/>
              <a:gd name="connsiteX4" fmla="*/ 281308 w 899753"/>
              <a:gd name="connsiteY4" fmla="*/ 309563 h 844190"/>
              <a:gd name="connsiteX5" fmla="*/ 394047 w 899753"/>
              <a:gd name="connsiteY5" fmla="*/ 309563 h 844190"/>
              <a:gd name="connsiteX6" fmla="*/ 394047 w 899753"/>
              <a:gd name="connsiteY6" fmla="*/ 731428 h 844190"/>
              <a:gd name="connsiteX7" fmla="*/ 506066 w 899753"/>
              <a:gd name="connsiteY7" fmla="*/ 731428 h 844190"/>
              <a:gd name="connsiteX8" fmla="*/ 506066 w 899753"/>
              <a:gd name="connsiteY8" fmla="*/ 309563 h 844190"/>
              <a:gd name="connsiteX9" fmla="*/ 618805 w 899753"/>
              <a:gd name="connsiteY9" fmla="*/ 309563 h 844190"/>
              <a:gd name="connsiteX10" fmla="*/ 618805 w 899753"/>
              <a:gd name="connsiteY10" fmla="*/ 731428 h 844190"/>
              <a:gd name="connsiteX11" fmla="*/ 731184 w 899753"/>
              <a:gd name="connsiteY11" fmla="*/ 731428 h 844190"/>
              <a:gd name="connsiteX12" fmla="*/ 731184 w 899753"/>
              <a:gd name="connsiteY12" fmla="*/ 309563 h 844190"/>
              <a:gd name="connsiteX13" fmla="*/ 843564 w 899753"/>
              <a:gd name="connsiteY13" fmla="*/ 309563 h 844190"/>
              <a:gd name="connsiteX14" fmla="*/ 843564 w 899753"/>
              <a:gd name="connsiteY14" fmla="*/ 731428 h 844190"/>
              <a:gd name="connsiteX15" fmla="*/ 899753 w 899753"/>
              <a:gd name="connsiteY15" fmla="*/ 731428 h 844190"/>
              <a:gd name="connsiteX16" fmla="*/ 899753 w 899753"/>
              <a:gd name="connsiteY16" fmla="*/ 844190 h 844190"/>
              <a:gd name="connsiteX17" fmla="*/ 0 w 899753"/>
              <a:gd name="connsiteY17" fmla="*/ 844190 h 844190"/>
              <a:gd name="connsiteX18" fmla="*/ 0 w 899753"/>
              <a:gd name="connsiteY18" fmla="*/ 731428 h 844190"/>
              <a:gd name="connsiteX19" fmla="*/ 56190 w 899753"/>
              <a:gd name="connsiteY19" fmla="*/ 731428 h 844190"/>
              <a:gd name="connsiteX20" fmla="*/ 450237 w 899753"/>
              <a:gd name="connsiteY20" fmla="*/ 112929 h 844190"/>
              <a:gd name="connsiteX21" fmla="*/ 422142 w 899753"/>
              <a:gd name="connsiteY21" fmla="*/ 141071 h 844190"/>
              <a:gd name="connsiteX22" fmla="*/ 450237 w 899753"/>
              <a:gd name="connsiteY22" fmla="*/ 169213 h 844190"/>
              <a:gd name="connsiteX23" fmla="*/ 477971 w 899753"/>
              <a:gd name="connsiteY23" fmla="*/ 141071 h 844190"/>
              <a:gd name="connsiteX24" fmla="*/ 450237 w 899753"/>
              <a:gd name="connsiteY24" fmla="*/ 112929 h 844190"/>
              <a:gd name="connsiteX25" fmla="*/ 450237 w 899753"/>
              <a:gd name="connsiteY25" fmla="*/ 0 h 844190"/>
              <a:gd name="connsiteX26" fmla="*/ 899753 w 899753"/>
              <a:gd name="connsiteY26" fmla="*/ 149009 h 844190"/>
              <a:gd name="connsiteX27" fmla="*/ 899753 w 899753"/>
              <a:gd name="connsiteY27" fmla="*/ 253639 h 844190"/>
              <a:gd name="connsiteX28" fmla="*/ 0 w 899753"/>
              <a:gd name="connsiteY28" fmla="*/ 253639 h 844190"/>
              <a:gd name="connsiteX29" fmla="*/ 0 w 899753"/>
              <a:gd name="connsiteY29" fmla="*/ 149009 h 844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99753" h="844190">
                <a:moveTo>
                  <a:pt x="56190" y="309563"/>
                </a:moveTo>
                <a:lnTo>
                  <a:pt x="168929" y="309563"/>
                </a:lnTo>
                <a:lnTo>
                  <a:pt x="168929" y="731428"/>
                </a:lnTo>
                <a:lnTo>
                  <a:pt x="281308" y="731428"/>
                </a:lnTo>
                <a:lnTo>
                  <a:pt x="281308" y="309563"/>
                </a:lnTo>
                <a:lnTo>
                  <a:pt x="394047" y="309563"/>
                </a:lnTo>
                <a:lnTo>
                  <a:pt x="394047" y="731428"/>
                </a:lnTo>
                <a:lnTo>
                  <a:pt x="506066" y="731428"/>
                </a:lnTo>
                <a:lnTo>
                  <a:pt x="506066" y="309563"/>
                </a:lnTo>
                <a:lnTo>
                  <a:pt x="618805" y="309563"/>
                </a:lnTo>
                <a:lnTo>
                  <a:pt x="618805" y="731428"/>
                </a:lnTo>
                <a:lnTo>
                  <a:pt x="731184" y="731428"/>
                </a:lnTo>
                <a:lnTo>
                  <a:pt x="731184" y="309563"/>
                </a:lnTo>
                <a:lnTo>
                  <a:pt x="843564" y="309563"/>
                </a:lnTo>
                <a:lnTo>
                  <a:pt x="843564" y="731428"/>
                </a:lnTo>
                <a:lnTo>
                  <a:pt x="899753" y="731428"/>
                </a:lnTo>
                <a:lnTo>
                  <a:pt x="899753" y="844190"/>
                </a:lnTo>
                <a:lnTo>
                  <a:pt x="0" y="844190"/>
                </a:lnTo>
                <a:lnTo>
                  <a:pt x="0" y="731428"/>
                </a:lnTo>
                <a:lnTo>
                  <a:pt x="56190" y="731428"/>
                </a:lnTo>
                <a:close/>
                <a:moveTo>
                  <a:pt x="450237" y="112929"/>
                </a:moveTo>
                <a:cubicBezTo>
                  <a:pt x="434389" y="112929"/>
                  <a:pt x="422142" y="125557"/>
                  <a:pt x="422142" y="141071"/>
                </a:cubicBezTo>
                <a:cubicBezTo>
                  <a:pt x="422142" y="156585"/>
                  <a:pt x="434389" y="169213"/>
                  <a:pt x="450237" y="169213"/>
                </a:cubicBezTo>
                <a:cubicBezTo>
                  <a:pt x="465365" y="169213"/>
                  <a:pt x="477971" y="156585"/>
                  <a:pt x="477971" y="141071"/>
                </a:cubicBezTo>
                <a:cubicBezTo>
                  <a:pt x="477971" y="125557"/>
                  <a:pt x="465365" y="112929"/>
                  <a:pt x="450237" y="112929"/>
                </a:cubicBezTo>
                <a:close/>
                <a:moveTo>
                  <a:pt x="450237" y="0"/>
                </a:moveTo>
                <a:lnTo>
                  <a:pt x="899753" y="149009"/>
                </a:lnTo>
                <a:lnTo>
                  <a:pt x="899753" y="253639"/>
                </a:lnTo>
                <a:lnTo>
                  <a:pt x="0" y="253639"/>
                </a:lnTo>
                <a:lnTo>
                  <a:pt x="0" y="149009"/>
                </a:lnTo>
                <a:close/>
              </a:path>
            </a:pathLst>
          </a:custGeom>
          <a:solidFill>
            <a:schemeClr val="bg1"/>
          </a:solidFill>
          <a:ln>
            <a:noFill/>
          </a:ln>
          <a:effectLst/>
        </p:spPr>
        <p:txBody>
          <a:bodyPr wrap="square" anchor="ctr">
            <a:noAutofit/>
          </a:bodyPr>
          <a:lstStyle/>
          <a:p>
            <a:endParaRPr lang="en-US" dirty="0">
              <a:latin typeface="Lato Light" panose="020F0502020204030203" pitchFamily="34" charset="0"/>
            </a:endParaRPr>
          </a:p>
        </p:txBody>
      </p:sp>
      <p:sp>
        <p:nvSpPr>
          <p:cNvPr id="60" name="Freeform 13">
            <a:extLst>
              <a:ext uri="{FF2B5EF4-FFF2-40B4-BE49-F238E27FC236}">
                <a16:creationId xmlns:a16="http://schemas.microsoft.com/office/drawing/2014/main" id="{D23F9F37-AD90-456B-9C03-4457AF1BAB0C}"/>
              </a:ext>
            </a:extLst>
          </p:cNvPr>
          <p:cNvSpPr>
            <a:spLocks noChangeAspect="1" noChangeArrowheads="1"/>
          </p:cNvSpPr>
          <p:nvPr/>
        </p:nvSpPr>
        <p:spPr bwMode="auto">
          <a:xfrm>
            <a:off x="3079138" y="4673326"/>
            <a:ext cx="539075" cy="438254"/>
          </a:xfrm>
          <a:custGeom>
            <a:avLst/>
            <a:gdLst>
              <a:gd name="connsiteX0" fmla="*/ 0 w 899752"/>
              <a:gd name="connsiteY0" fmla="*/ 674688 h 731474"/>
              <a:gd name="connsiteX1" fmla="*/ 899752 w 899752"/>
              <a:gd name="connsiteY1" fmla="*/ 674688 h 731474"/>
              <a:gd name="connsiteX2" fmla="*/ 899752 w 899752"/>
              <a:gd name="connsiteY2" fmla="*/ 731474 h 731474"/>
              <a:gd name="connsiteX3" fmla="*/ 0 w 899752"/>
              <a:gd name="connsiteY3" fmla="*/ 731474 h 731474"/>
              <a:gd name="connsiteX4" fmla="*/ 477948 w 899752"/>
              <a:gd name="connsiteY4" fmla="*/ 0 h 731474"/>
              <a:gd name="connsiteX5" fmla="*/ 646742 w 899752"/>
              <a:gd name="connsiteY5" fmla="*/ 0 h 731474"/>
              <a:gd name="connsiteX6" fmla="*/ 646742 w 899752"/>
              <a:gd name="connsiteY6" fmla="*/ 562219 h 731474"/>
              <a:gd name="connsiteX7" fmla="*/ 702886 w 899752"/>
              <a:gd name="connsiteY7" fmla="*/ 562219 h 731474"/>
              <a:gd name="connsiteX8" fmla="*/ 702886 w 899752"/>
              <a:gd name="connsiteY8" fmla="*/ 140465 h 731474"/>
              <a:gd name="connsiteX9" fmla="*/ 871680 w 899752"/>
              <a:gd name="connsiteY9" fmla="*/ 140465 h 731474"/>
              <a:gd name="connsiteX10" fmla="*/ 871680 w 899752"/>
              <a:gd name="connsiteY10" fmla="*/ 562219 h 731474"/>
              <a:gd name="connsiteX11" fmla="*/ 899752 w 899752"/>
              <a:gd name="connsiteY11" fmla="*/ 562219 h 731474"/>
              <a:gd name="connsiteX12" fmla="*/ 899752 w 899752"/>
              <a:gd name="connsiteY12" fmla="*/ 618765 h 731474"/>
              <a:gd name="connsiteX13" fmla="*/ 815176 w 899752"/>
              <a:gd name="connsiteY13" fmla="*/ 618765 h 731474"/>
              <a:gd name="connsiteX14" fmla="*/ 815176 w 899752"/>
              <a:gd name="connsiteY14" fmla="*/ 196651 h 731474"/>
              <a:gd name="connsiteX15" fmla="*/ 759031 w 899752"/>
              <a:gd name="connsiteY15" fmla="*/ 196651 h 731474"/>
              <a:gd name="connsiteX16" fmla="*/ 759031 w 899752"/>
              <a:gd name="connsiteY16" fmla="*/ 618765 h 731474"/>
              <a:gd name="connsiteX17" fmla="*/ 590597 w 899752"/>
              <a:gd name="connsiteY17" fmla="*/ 618765 h 731474"/>
              <a:gd name="connsiteX18" fmla="*/ 590597 w 899752"/>
              <a:gd name="connsiteY18" fmla="*/ 56186 h 731474"/>
              <a:gd name="connsiteX19" fmla="*/ 534093 w 899752"/>
              <a:gd name="connsiteY19" fmla="*/ 56186 h 731474"/>
              <a:gd name="connsiteX20" fmla="*/ 534093 w 899752"/>
              <a:gd name="connsiteY20" fmla="*/ 618765 h 731474"/>
              <a:gd name="connsiteX21" fmla="*/ 365659 w 899752"/>
              <a:gd name="connsiteY21" fmla="*/ 618765 h 731474"/>
              <a:gd name="connsiteX22" fmla="*/ 365659 w 899752"/>
              <a:gd name="connsiteY22" fmla="*/ 252837 h 731474"/>
              <a:gd name="connsiteX23" fmla="*/ 309155 w 899752"/>
              <a:gd name="connsiteY23" fmla="*/ 252837 h 731474"/>
              <a:gd name="connsiteX24" fmla="*/ 309155 w 899752"/>
              <a:gd name="connsiteY24" fmla="*/ 618765 h 731474"/>
              <a:gd name="connsiteX25" fmla="*/ 140721 w 899752"/>
              <a:gd name="connsiteY25" fmla="*/ 618765 h 731474"/>
              <a:gd name="connsiteX26" fmla="*/ 140721 w 899752"/>
              <a:gd name="connsiteY26" fmla="*/ 393661 h 731474"/>
              <a:gd name="connsiteX27" fmla="*/ 84217 w 899752"/>
              <a:gd name="connsiteY27" fmla="*/ 393661 h 731474"/>
              <a:gd name="connsiteX28" fmla="*/ 84217 w 899752"/>
              <a:gd name="connsiteY28" fmla="*/ 618765 h 731474"/>
              <a:gd name="connsiteX29" fmla="*/ 0 w 899752"/>
              <a:gd name="connsiteY29" fmla="*/ 618765 h 731474"/>
              <a:gd name="connsiteX30" fmla="*/ 0 w 899752"/>
              <a:gd name="connsiteY30" fmla="*/ 562219 h 731474"/>
              <a:gd name="connsiteX31" fmla="*/ 28072 w 899752"/>
              <a:gd name="connsiteY31" fmla="*/ 562219 h 731474"/>
              <a:gd name="connsiteX32" fmla="*/ 28072 w 899752"/>
              <a:gd name="connsiteY32" fmla="*/ 337476 h 731474"/>
              <a:gd name="connsiteX33" fmla="*/ 196866 w 899752"/>
              <a:gd name="connsiteY33" fmla="*/ 337476 h 731474"/>
              <a:gd name="connsiteX34" fmla="*/ 196866 w 899752"/>
              <a:gd name="connsiteY34" fmla="*/ 562219 h 731474"/>
              <a:gd name="connsiteX35" fmla="*/ 253010 w 899752"/>
              <a:gd name="connsiteY35" fmla="*/ 562219 h 731474"/>
              <a:gd name="connsiteX36" fmla="*/ 253010 w 899752"/>
              <a:gd name="connsiteY36" fmla="*/ 196651 h 731474"/>
              <a:gd name="connsiteX37" fmla="*/ 421804 w 899752"/>
              <a:gd name="connsiteY37" fmla="*/ 196651 h 731474"/>
              <a:gd name="connsiteX38" fmla="*/ 421804 w 899752"/>
              <a:gd name="connsiteY38" fmla="*/ 562219 h 731474"/>
              <a:gd name="connsiteX39" fmla="*/ 477948 w 899752"/>
              <a:gd name="connsiteY39" fmla="*/ 562219 h 73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99752" h="731474">
                <a:moveTo>
                  <a:pt x="0" y="674688"/>
                </a:moveTo>
                <a:lnTo>
                  <a:pt x="899752" y="674688"/>
                </a:lnTo>
                <a:lnTo>
                  <a:pt x="899752" y="731474"/>
                </a:lnTo>
                <a:lnTo>
                  <a:pt x="0" y="731474"/>
                </a:lnTo>
                <a:close/>
                <a:moveTo>
                  <a:pt x="477948" y="0"/>
                </a:moveTo>
                <a:lnTo>
                  <a:pt x="646742" y="0"/>
                </a:lnTo>
                <a:lnTo>
                  <a:pt x="646742" y="562219"/>
                </a:lnTo>
                <a:lnTo>
                  <a:pt x="702886" y="562219"/>
                </a:lnTo>
                <a:lnTo>
                  <a:pt x="702886" y="140465"/>
                </a:lnTo>
                <a:lnTo>
                  <a:pt x="871680" y="140465"/>
                </a:lnTo>
                <a:lnTo>
                  <a:pt x="871680" y="562219"/>
                </a:lnTo>
                <a:lnTo>
                  <a:pt x="899752" y="562219"/>
                </a:lnTo>
                <a:lnTo>
                  <a:pt x="899752" y="618765"/>
                </a:lnTo>
                <a:lnTo>
                  <a:pt x="815176" y="618765"/>
                </a:lnTo>
                <a:lnTo>
                  <a:pt x="815176" y="196651"/>
                </a:lnTo>
                <a:lnTo>
                  <a:pt x="759031" y="196651"/>
                </a:lnTo>
                <a:lnTo>
                  <a:pt x="759031" y="618765"/>
                </a:lnTo>
                <a:lnTo>
                  <a:pt x="590597" y="618765"/>
                </a:lnTo>
                <a:lnTo>
                  <a:pt x="590597" y="56186"/>
                </a:lnTo>
                <a:lnTo>
                  <a:pt x="534093" y="56186"/>
                </a:lnTo>
                <a:lnTo>
                  <a:pt x="534093" y="618765"/>
                </a:lnTo>
                <a:lnTo>
                  <a:pt x="365659" y="618765"/>
                </a:lnTo>
                <a:lnTo>
                  <a:pt x="365659" y="252837"/>
                </a:lnTo>
                <a:lnTo>
                  <a:pt x="309155" y="252837"/>
                </a:lnTo>
                <a:lnTo>
                  <a:pt x="309155" y="618765"/>
                </a:lnTo>
                <a:lnTo>
                  <a:pt x="140721" y="618765"/>
                </a:lnTo>
                <a:lnTo>
                  <a:pt x="140721" y="393661"/>
                </a:lnTo>
                <a:lnTo>
                  <a:pt x="84217" y="393661"/>
                </a:lnTo>
                <a:lnTo>
                  <a:pt x="84217" y="618765"/>
                </a:lnTo>
                <a:lnTo>
                  <a:pt x="0" y="618765"/>
                </a:lnTo>
                <a:lnTo>
                  <a:pt x="0" y="562219"/>
                </a:lnTo>
                <a:lnTo>
                  <a:pt x="28072" y="562219"/>
                </a:lnTo>
                <a:lnTo>
                  <a:pt x="28072" y="337476"/>
                </a:lnTo>
                <a:lnTo>
                  <a:pt x="196866" y="337476"/>
                </a:lnTo>
                <a:lnTo>
                  <a:pt x="196866" y="562219"/>
                </a:lnTo>
                <a:lnTo>
                  <a:pt x="253010" y="562219"/>
                </a:lnTo>
                <a:lnTo>
                  <a:pt x="253010" y="196651"/>
                </a:lnTo>
                <a:lnTo>
                  <a:pt x="421804" y="196651"/>
                </a:lnTo>
                <a:lnTo>
                  <a:pt x="421804" y="562219"/>
                </a:lnTo>
                <a:lnTo>
                  <a:pt x="477948" y="562219"/>
                </a:lnTo>
                <a:close/>
              </a:path>
            </a:pathLst>
          </a:custGeom>
          <a:solidFill>
            <a:schemeClr val="bg1"/>
          </a:solidFill>
          <a:ln>
            <a:noFill/>
          </a:ln>
          <a:effectLst/>
        </p:spPr>
        <p:txBody>
          <a:bodyPr wrap="square" anchor="ctr">
            <a:noAutofit/>
          </a:bodyPr>
          <a:lstStyle/>
          <a:p>
            <a:endParaRPr lang="en-US" dirty="0">
              <a:latin typeface="Lato Light" panose="020F0502020204030203" pitchFamily="34" charset="0"/>
            </a:endParaRPr>
          </a:p>
        </p:txBody>
      </p:sp>
    </p:spTree>
    <p:extLst>
      <p:ext uri="{BB962C8B-B14F-4D97-AF65-F5344CB8AC3E}">
        <p14:creationId xmlns:p14="http://schemas.microsoft.com/office/powerpoint/2010/main" val="2621355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3" name="Text Box 2051"/>
          <p:cNvSpPr txBox="1">
            <a:spLocks noChangeArrowheads="1"/>
          </p:cNvSpPr>
          <p:nvPr/>
        </p:nvSpPr>
        <p:spPr bwMode="auto">
          <a:xfrm>
            <a:off x="215014" y="1581040"/>
            <a:ext cx="27749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58750" indent="-158750"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r>
              <a:rPr lang="en-US" sz="1200" b="1" dirty="0">
                <a:solidFill>
                  <a:srgbClr val="000000"/>
                </a:solidFill>
              </a:rPr>
              <a:t>STOCK CONVERSIONS/</a:t>
            </a:r>
          </a:p>
          <a:p>
            <a:pPr algn="ctr"/>
            <a:r>
              <a:rPr lang="en-US" sz="1200" b="1" dirty="0">
                <a:solidFill>
                  <a:srgbClr val="000000"/>
                </a:solidFill>
              </a:rPr>
              <a:t>MHC REORGANIZATIONS</a:t>
            </a:r>
          </a:p>
          <a:p>
            <a:pPr>
              <a:buFontTx/>
              <a:buChar char="-"/>
            </a:pPr>
            <a:r>
              <a:rPr lang="en-US" sz="1200" dirty="0">
                <a:solidFill>
                  <a:srgbClr val="000000"/>
                </a:solidFill>
              </a:rPr>
              <a:t>Mutual-to-Stock Conversions</a:t>
            </a:r>
          </a:p>
          <a:p>
            <a:pPr>
              <a:buFontTx/>
              <a:buChar char="-"/>
            </a:pPr>
            <a:r>
              <a:rPr lang="en-US" sz="1200" dirty="0">
                <a:solidFill>
                  <a:srgbClr val="000000"/>
                </a:solidFill>
              </a:rPr>
              <a:t>Mutual Holding Company Formations</a:t>
            </a:r>
          </a:p>
          <a:p>
            <a:pPr>
              <a:buFontTx/>
              <a:buChar char="-"/>
            </a:pPr>
            <a:r>
              <a:rPr lang="en-US" sz="1200" dirty="0">
                <a:solidFill>
                  <a:srgbClr val="000000"/>
                </a:solidFill>
              </a:rPr>
              <a:t>Remutualizations</a:t>
            </a:r>
          </a:p>
        </p:txBody>
      </p:sp>
      <p:sp>
        <p:nvSpPr>
          <p:cNvPr id="368644" name="Text Box 2052"/>
          <p:cNvSpPr txBox="1">
            <a:spLocks noChangeArrowheads="1"/>
          </p:cNvSpPr>
          <p:nvPr/>
        </p:nvSpPr>
        <p:spPr bwMode="auto">
          <a:xfrm>
            <a:off x="3105921" y="1564470"/>
            <a:ext cx="29083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58750" indent="-158750"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1200" b="1" dirty="0">
                <a:solidFill>
                  <a:srgbClr val="000000"/>
                </a:solidFill>
              </a:rPr>
              <a:t>MERGERS AND ACQUISITIONS</a:t>
            </a:r>
          </a:p>
          <a:p>
            <a:pPr>
              <a:buFontTx/>
              <a:buChar char="-"/>
            </a:pPr>
            <a:r>
              <a:rPr lang="en-US" sz="1200" dirty="0">
                <a:solidFill>
                  <a:srgbClr val="000000"/>
                </a:solidFill>
              </a:rPr>
              <a:t>Whole Bank Acquisitions--Buy and Sell Side </a:t>
            </a:r>
          </a:p>
          <a:p>
            <a:pPr>
              <a:buFontTx/>
              <a:buChar char="-"/>
            </a:pPr>
            <a:r>
              <a:rPr lang="en-US" sz="1200" dirty="0">
                <a:solidFill>
                  <a:srgbClr val="000000"/>
                </a:solidFill>
              </a:rPr>
              <a:t>Branch Purchases and Sales</a:t>
            </a:r>
          </a:p>
          <a:p>
            <a:pPr>
              <a:buFontTx/>
              <a:buChar char="-"/>
            </a:pPr>
            <a:r>
              <a:rPr lang="en-US" sz="1200" dirty="0">
                <a:solidFill>
                  <a:srgbClr val="000000"/>
                </a:solidFill>
              </a:rPr>
              <a:t>Insurance Agency Acquisitions</a:t>
            </a:r>
          </a:p>
          <a:p>
            <a:pPr>
              <a:buFontTx/>
              <a:buChar char="-"/>
            </a:pPr>
            <a:r>
              <a:rPr lang="en-US" sz="1200" dirty="0">
                <a:solidFill>
                  <a:srgbClr val="000000"/>
                </a:solidFill>
              </a:rPr>
              <a:t>Mutual-Mutual Mergers</a:t>
            </a:r>
          </a:p>
        </p:txBody>
      </p:sp>
      <p:sp>
        <p:nvSpPr>
          <p:cNvPr id="368645" name="Text Box 2053"/>
          <p:cNvSpPr txBox="1">
            <a:spLocks noChangeArrowheads="1"/>
          </p:cNvSpPr>
          <p:nvPr/>
        </p:nvSpPr>
        <p:spPr bwMode="auto">
          <a:xfrm>
            <a:off x="6153921" y="1581040"/>
            <a:ext cx="2819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58750" indent="-158750"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10000"/>
              </a:spcBef>
            </a:pPr>
            <a:r>
              <a:rPr lang="en-US" sz="1200" b="1" dirty="0">
                <a:solidFill>
                  <a:srgbClr val="000000"/>
                </a:solidFill>
              </a:rPr>
              <a:t>SECURITIES MATTERS</a:t>
            </a:r>
          </a:p>
          <a:p>
            <a:pPr>
              <a:buFontTx/>
              <a:buChar char="-"/>
            </a:pPr>
            <a:r>
              <a:rPr lang="en-US" sz="1200" dirty="0">
                <a:solidFill>
                  <a:srgbClr val="000000"/>
                </a:solidFill>
              </a:rPr>
              <a:t>Public and Private Offerings</a:t>
            </a:r>
          </a:p>
          <a:p>
            <a:pPr>
              <a:buFontTx/>
              <a:buChar char="-"/>
            </a:pPr>
            <a:r>
              <a:rPr lang="en-US" sz="1200" dirty="0">
                <a:solidFill>
                  <a:srgbClr val="000000"/>
                </a:solidFill>
              </a:rPr>
              <a:t>SEC Reporting and Compliance</a:t>
            </a:r>
          </a:p>
          <a:p>
            <a:pPr>
              <a:buFontTx/>
              <a:buChar char="-"/>
            </a:pPr>
            <a:r>
              <a:rPr lang="en-US" sz="1200" dirty="0">
                <a:solidFill>
                  <a:srgbClr val="000000"/>
                </a:solidFill>
              </a:rPr>
              <a:t>Proxy Contests/Tender Offers</a:t>
            </a:r>
          </a:p>
          <a:p>
            <a:pPr>
              <a:buFontTx/>
              <a:buChar char="-"/>
            </a:pPr>
            <a:r>
              <a:rPr lang="en-US" sz="1200" dirty="0">
                <a:solidFill>
                  <a:srgbClr val="000000"/>
                </a:solidFill>
              </a:rPr>
              <a:t>Going Private Transactions</a:t>
            </a:r>
          </a:p>
          <a:p>
            <a:pPr>
              <a:buFontTx/>
              <a:buChar char="-"/>
            </a:pPr>
            <a:r>
              <a:rPr lang="en-US" sz="1200" dirty="0">
                <a:solidFill>
                  <a:srgbClr val="000000"/>
                </a:solidFill>
              </a:rPr>
              <a:t>Dodd-Frank Compliance</a:t>
            </a:r>
          </a:p>
        </p:txBody>
      </p:sp>
      <p:sp>
        <p:nvSpPr>
          <p:cNvPr id="368646" name="Text Box 2054"/>
          <p:cNvSpPr txBox="1">
            <a:spLocks noChangeArrowheads="1"/>
          </p:cNvSpPr>
          <p:nvPr/>
        </p:nvSpPr>
        <p:spPr bwMode="auto">
          <a:xfrm>
            <a:off x="3024608" y="3026419"/>
            <a:ext cx="3124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58750" indent="-158750"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r>
              <a:rPr lang="en-US" sz="1200" b="1" dirty="0">
                <a:solidFill>
                  <a:srgbClr val="000000"/>
                </a:solidFill>
              </a:rPr>
              <a:t>EXECUTIVE COMPENSATION</a:t>
            </a:r>
          </a:p>
          <a:p>
            <a:pPr algn="ctr"/>
            <a:r>
              <a:rPr lang="en-US" sz="1200" b="1" dirty="0">
                <a:solidFill>
                  <a:srgbClr val="000000"/>
                </a:solidFill>
              </a:rPr>
              <a:t>AND EMPLOYEE BENEFITS</a:t>
            </a:r>
          </a:p>
          <a:p>
            <a:pPr>
              <a:buFontTx/>
              <a:buChar char="-"/>
            </a:pPr>
            <a:r>
              <a:rPr lang="en-US" sz="1200" dirty="0">
                <a:solidFill>
                  <a:srgbClr val="000000"/>
                </a:solidFill>
              </a:rPr>
              <a:t>Qualified and Non-Qualified Plans</a:t>
            </a:r>
          </a:p>
          <a:p>
            <a:pPr>
              <a:buFontTx/>
              <a:buChar char="-"/>
            </a:pPr>
            <a:r>
              <a:rPr lang="en-US" sz="1200" dirty="0">
                <a:solidFill>
                  <a:srgbClr val="000000"/>
                </a:solidFill>
              </a:rPr>
              <a:t>Employment Agreements</a:t>
            </a:r>
          </a:p>
          <a:p>
            <a:pPr>
              <a:buFontTx/>
              <a:buChar char="-"/>
            </a:pPr>
            <a:r>
              <a:rPr lang="en-US" sz="1200" dirty="0">
                <a:solidFill>
                  <a:srgbClr val="000000"/>
                </a:solidFill>
              </a:rPr>
              <a:t>Stock Benefit Plans</a:t>
            </a:r>
          </a:p>
          <a:p>
            <a:pPr>
              <a:buFontTx/>
              <a:buChar char="-"/>
            </a:pPr>
            <a:r>
              <a:rPr lang="en-US" sz="1200" dirty="0">
                <a:solidFill>
                  <a:srgbClr val="000000"/>
                </a:solidFill>
              </a:rPr>
              <a:t>Executive &amp; Incentive Compensation	</a:t>
            </a:r>
          </a:p>
        </p:txBody>
      </p:sp>
      <p:sp>
        <p:nvSpPr>
          <p:cNvPr id="368647" name="Text Box 2055"/>
          <p:cNvSpPr txBox="1">
            <a:spLocks noChangeArrowheads="1"/>
          </p:cNvSpPr>
          <p:nvPr/>
        </p:nvSpPr>
        <p:spPr bwMode="auto">
          <a:xfrm>
            <a:off x="166832" y="3026420"/>
            <a:ext cx="2743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58750" indent="-158750"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1200" b="1" dirty="0">
                <a:solidFill>
                  <a:srgbClr val="000000"/>
                </a:solidFill>
              </a:rPr>
              <a:t>REGULATORY</a:t>
            </a:r>
          </a:p>
          <a:p>
            <a:pPr>
              <a:buFontTx/>
              <a:buChar char="-"/>
            </a:pPr>
            <a:r>
              <a:rPr lang="en-US" sz="1200" dirty="0">
                <a:solidFill>
                  <a:srgbClr val="000000"/>
                </a:solidFill>
              </a:rPr>
              <a:t>Enforcement &amp; Supervisory Issues</a:t>
            </a:r>
          </a:p>
          <a:p>
            <a:pPr>
              <a:buFontTx/>
              <a:buChar char="-"/>
            </a:pPr>
            <a:r>
              <a:rPr lang="en-US" sz="1200" dirty="0">
                <a:solidFill>
                  <a:srgbClr val="000000"/>
                </a:solidFill>
              </a:rPr>
              <a:t>Bank Charter Conversions</a:t>
            </a:r>
          </a:p>
          <a:p>
            <a:pPr>
              <a:buFontTx/>
              <a:buChar char="-"/>
            </a:pPr>
            <a:r>
              <a:rPr lang="en-US" sz="1200" dirty="0">
                <a:solidFill>
                  <a:srgbClr val="000000"/>
                </a:solidFill>
              </a:rPr>
              <a:t>Regulatory/Compliance Advice</a:t>
            </a:r>
          </a:p>
        </p:txBody>
      </p:sp>
      <p:sp>
        <p:nvSpPr>
          <p:cNvPr id="368648" name="Text Box 2056"/>
          <p:cNvSpPr txBox="1">
            <a:spLocks noChangeArrowheads="1"/>
          </p:cNvSpPr>
          <p:nvPr/>
        </p:nvSpPr>
        <p:spPr bwMode="auto">
          <a:xfrm>
            <a:off x="609600" y="4833002"/>
            <a:ext cx="317199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200" dirty="0">
                <a:solidFill>
                  <a:srgbClr val="000000"/>
                </a:solidFill>
                <a:latin typeface="Times New Roman" pitchFamily="18" charset="0"/>
              </a:rPr>
              <a:t>499 S Capitol St, SW</a:t>
            </a:r>
          </a:p>
          <a:p>
            <a:r>
              <a:rPr lang="en-US" sz="1200" dirty="0">
                <a:solidFill>
                  <a:srgbClr val="000000"/>
                </a:solidFill>
                <a:latin typeface="Times New Roman" pitchFamily="18" charset="0"/>
              </a:rPr>
              <a:t>Suite 600</a:t>
            </a:r>
          </a:p>
          <a:p>
            <a:r>
              <a:rPr lang="en-US" sz="1200" dirty="0">
                <a:solidFill>
                  <a:srgbClr val="000000"/>
                </a:solidFill>
                <a:latin typeface="Times New Roman" pitchFamily="18" charset="0"/>
              </a:rPr>
              <a:t>Washington, DC  20003</a:t>
            </a:r>
          </a:p>
          <a:p>
            <a:r>
              <a:rPr lang="en-US" sz="1200" dirty="0">
                <a:solidFill>
                  <a:srgbClr val="000000"/>
                </a:solidFill>
                <a:latin typeface="Times New Roman" pitchFamily="18" charset="0"/>
              </a:rPr>
              <a:t>202-434-4665	</a:t>
            </a:r>
          </a:p>
          <a:p>
            <a:r>
              <a:rPr lang="en-US" sz="1200" dirty="0">
                <a:solidFill>
                  <a:srgbClr val="000000"/>
                </a:solidFill>
                <a:latin typeface="Times New Roman" pitchFamily="18" charset="0"/>
              </a:rPr>
              <a:t>Fax:  202-434-4661</a:t>
            </a:r>
          </a:p>
          <a:p>
            <a:r>
              <a:rPr lang="en-US" sz="1200" b="1" dirty="0">
                <a:solidFill>
                  <a:srgbClr val="000000"/>
                </a:solidFill>
                <a:latin typeface="Times New Roman" pitchFamily="18" charset="0"/>
              </a:rPr>
              <a:t>www.joneswalker.com</a:t>
            </a:r>
          </a:p>
          <a:p>
            <a:endParaRPr lang="en-US" sz="1200" b="1" dirty="0">
              <a:solidFill>
                <a:srgbClr val="000000"/>
              </a:solidFill>
              <a:latin typeface="Times New Roman" pitchFamily="18" charset="0"/>
            </a:endParaRPr>
          </a:p>
        </p:txBody>
      </p:sp>
      <p:sp>
        <p:nvSpPr>
          <p:cNvPr id="368650" name="Text Box 2058"/>
          <p:cNvSpPr txBox="1">
            <a:spLocks noChangeArrowheads="1"/>
          </p:cNvSpPr>
          <p:nvPr/>
        </p:nvSpPr>
        <p:spPr bwMode="auto">
          <a:xfrm>
            <a:off x="4132755" y="4833002"/>
            <a:ext cx="482087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1485900" algn="l"/>
                <a:tab pos="2628900" algn="l"/>
              </a:tabLst>
              <a:defRPr sz="2400">
                <a:solidFill>
                  <a:schemeClr val="tx1"/>
                </a:solidFill>
                <a:latin typeface="Times New Roman" pitchFamily="18" charset="0"/>
              </a:defRPr>
            </a:lvl1pPr>
            <a:lvl2pPr algn="l">
              <a:tabLst>
                <a:tab pos="1485900" algn="l"/>
                <a:tab pos="2628900" algn="l"/>
              </a:tabLst>
              <a:defRPr sz="2400">
                <a:solidFill>
                  <a:schemeClr val="tx1"/>
                </a:solidFill>
                <a:latin typeface="Times New Roman" pitchFamily="18" charset="0"/>
              </a:defRPr>
            </a:lvl2pPr>
            <a:lvl3pPr algn="l">
              <a:tabLst>
                <a:tab pos="1485900" algn="l"/>
                <a:tab pos="2628900" algn="l"/>
              </a:tabLst>
              <a:defRPr sz="2400">
                <a:solidFill>
                  <a:schemeClr val="tx1"/>
                </a:solidFill>
                <a:latin typeface="Times New Roman" pitchFamily="18" charset="0"/>
              </a:defRPr>
            </a:lvl3pPr>
            <a:lvl4pPr algn="l">
              <a:tabLst>
                <a:tab pos="1485900" algn="l"/>
                <a:tab pos="2628900" algn="l"/>
              </a:tabLst>
              <a:defRPr sz="2400">
                <a:solidFill>
                  <a:schemeClr val="tx1"/>
                </a:solidFill>
                <a:latin typeface="Times New Roman" pitchFamily="18" charset="0"/>
              </a:defRPr>
            </a:lvl4pPr>
            <a:lvl5pPr algn="l">
              <a:tabLst>
                <a:tab pos="1485900" algn="l"/>
                <a:tab pos="2628900" algn="l"/>
              </a:tabLst>
              <a:defRPr sz="2400">
                <a:solidFill>
                  <a:schemeClr val="tx1"/>
                </a:solidFill>
                <a:latin typeface="Times New Roman" pitchFamily="18" charset="0"/>
              </a:defRPr>
            </a:lvl5pPr>
            <a:lvl6pPr eaLnBrk="0" fontAlgn="base" hangingPunct="0">
              <a:spcBef>
                <a:spcPct val="0"/>
              </a:spcBef>
              <a:spcAft>
                <a:spcPct val="0"/>
              </a:spcAft>
              <a:tabLst>
                <a:tab pos="1485900" algn="l"/>
                <a:tab pos="2628900" algn="l"/>
              </a:tabLst>
              <a:defRPr sz="2400">
                <a:solidFill>
                  <a:schemeClr val="tx1"/>
                </a:solidFill>
                <a:latin typeface="Times New Roman" pitchFamily="18" charset="0"/>
              </a:defRPr>
            </a:lvl6pPr>
            <a:lvl7pPr eaLnBrk="0" fontAlgn="base" hangingPunct="0">
              <a:spcBef>
                <a:spcPct val="0"/>
              </a:spcBef>
              <a:spcAft>
                <a:spcPct val="0"/>
              </a:spcAft>
              <a:tabLst>
                <a:tab pos="1485900" algn="l"/>
                <a:tab pos="2628900" algn="l"/>
              </a:tabLst>
              <a:defRPr sz="2400">
                <a:solidFill>
                  <a:schemeClr val="tx1"/>
                </a:solidFill>
                <a:latin typeface="Times New Roman" pitchFamily="18" charset="0"/>
              </a:defRPr>
            </a:lvl7pPr>
            <a:lvl8pPr eaLnBrk="0" fontAlgn="base" hangingPunct="0">
              <a:spcBef>
                <a:spcPct val="0"/>
              </a:spcBef>
              <a:spcAft>
                <a:spcPct val="0"/>
              </a:spcAft>
              <a:tabLst>
                <a:tab pos="1485900" algn="l"/>
                <a:tab pos="2628900" algn="l"/>
              </a:tabLst>
              <a:defRPr sz="2400">
                <a:solidFill>
                  <a:schemeClr val="tx1"/>
                </a:solidFill>
                <a:latin typeface="Times New Roman" pitchFamily="18" charset="0"/>
              </a:defRPr>
            </a:lvl8pPr>
            <a:lvl9pPr eaLnBrk="0" fontAlgn="base" hangingPunct="0">
              <a:spcBef>
                <a:spcPct val="0"/>
              </a:spcBef>
              <a:spcAft>
                <a:spcPct val="0"/>
              </a:spcAft>
              <a:tabLst>
                <a:tab pos="1485900" algn="l"/>
                <a:tab pos="2628900" algn="l"/>
              </a:tabLst>
              <a:defRPr sz="2400">
                <a:solidFill>
                  <a:schemeClr val="tx1"/>
                </a:solidFill>
                <a:latin typeface="Times New Roman" pitchFamily="18" charset="0"/>
              </a:defRPr>
            </a:lvl9pPr>
          </a:lstStyle>
          <a:p>
            <a:r>
              <a:rPr lang="en-US" sz="1200" b="1" dirty="0">
                <a:solidFill>
                  <a:srgbClr val="000000"/>
                </a:solidFill>
              </a:rPr>
              <a:t>PARTNERS IN OUR WASHINGTON, DC OFFICE:</a:t>
            </a:r>
          </a:p>
          <a:p>
            <a:r>
              <a:rPr lang="en-US" sz="1200" b="1" dirty="0">
                <a:solidFill>
                  <a:srgbClr val="000000"/>
                </a:solidFill>
              </a:rPr>
              <a:t>Richard Fisch	202-434-4665	rfisch@joneswalker.com</a:t>
            </a:r>
          </a:p>
          <a:p>
            <a:r>
              <a:rPr lang="en-US" sz="1200" b="1" dirty="0">
                <a:solidFill>
                  <a:srgbClr val="000000"/>
                </a:solidFill>
              </a:rPr>
              <a:t>John J. Spidi	202-434-4670	jspidi@joneswalker.com</a:t>
            </a:r>
          </a:p>
          <a:p>
            <a:r>
              <a:rPr lang="en-US" sz="1200" b="1" dirty="0">
                <a:solidFill>
                  <a:srgbClr val="000000"/>
                </a:solidFill>
              </a:rPr>
              <a:t>Ed Crosland	202-203-1088	ecrosland@joneswalker.com</a:t>
            </a:r>
          </a:p>
          <a:p>
            <a:r>
              <a:rPr lang="pl-PL" sz="1200" b="1" dirty="0">
                <a:solidFill>
                  <a:srgbClr val="000000"/>
                </a:solidFill>
              </a:rPr>
              <a:t>Daniel H. Burd	202-434-4673	dburd@joneswalker.com</a:t>
            </a:r>
          </a:p>
          <a:p>
            <a:endParaRPr lang="en-US" sz="1200" b="1" dirty="0">
              <a:solidFill>
                <a:srgbClr val="000000"/>
              </a:solidFill>
            </a:endParaRPr>
          </a:p>
        </p:txBody>
      </p:sp>
      <p:sp>
        <p:nvSpPr>
          <p:cNvPr id="368651" name="Text Box 2059"/>
          <p:cNvSpPr txBox="1">
            <a:spLocks noChangeArrowheads="1"/>
          </p:cNvSpPr>
          <p:nvPr/>
        </p:nvSpPr>
        <p:spPr bwMode="auto">
          <a:xfrm>
            <a:off x="62682" y="4332431"/>
            <a:ext cx="8972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1" dirty="0">
                <a:solidFill>
                  <a:srgbClr val="000000"/>
                </a:solidFill>
                <a:latin typeface="Times New Roman" pitchFamily="18" charset="0"/>
              </a:rPr>
              <a:t>JONES WALKER ATTORNEYS HAVE ACTED AS COUNSEL FOR OVER 400 MUTUAL-TO-STOCK REORGANIZATIONS</a:t>
            </a:r>
          </a:p>
        </p:txBody>
      </p:sp>
      <p:sp>
        <p:nvSpPr>
          <p:cNvPr id="368655" name="Text Box 2063"/>
          <p:cNvSpPr txBox="1">
            <a:spLocks noChangeArrowheads="1"/>
          </p:cNvSpPr>
          <p:nvPr/>
        </p:nvSpPr>
        <p:spPr bwMode="auto">
          <a:xfrm>
            <a:off x="6254757" y="3026418"/>
            <a:ext cx="2743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58750" indent="-158750"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r>
              <a:rPr lang="en-US" sz="1200" b="1" dirty="0">
                <a:solidFill>
                  <a:srgbClr val="000000"/>
                </a:solidFill>
              </a:rPr>
              <a:t>CORPORATE GOVERNANCE</a:t>
            </a:r>
          </a:p>
          <a:p>
            <a:pPr>
              <a:buFontTx/>
              <a:buChar char="-"/>
            </a:pPr>
            <a:r>
              <a:rPr lang="en-US" sz="1200" dirty="0">
                <a:solidFill>
                  <a:srgbClr val="000000"/>
                </a:solidFill>
              </a:rPr>
              <a:t>Review and Update Corporate Governance Documents</a:t>
            </a:r>
          </a:p>
          <a:p>
            <a:pPr>
              <a:buFontTx/>
              <a:buChar char="-"/>
            </a:pPr>
            <a:r>
              <a:rPr lang="en-US" sz="1200" dirty="0">
                <a:solidFill>
                  <a:srgbClr val="000000"/>
                </a:solidFill>
              </a:rPr>
              <a:t>Anti-Takeover Planning</a:t>
            </a:r>
          </a:p>
          <a:p>
            <a:pPr>
              <a:buFontTx/>
              <a:buChar char="-"/>
            </a:pPr>
            <a:r>
              <a:rPr lang="en-US" sz="1200" dirty="0">
                <a:solidFill>
                  <a:srgbClr val="000000"/>
                </a:solidFill>
              </a:rPr>
              <a:t>Holding Company Formations</a:t>
            </a:r>
          </a:p>
          <a:p>
            <a:pPr>
              <a:buFontTx/>
              <a:buChar char="-"/>
            </a:pPr>
            <a:r>
              <a:rPr lang="en-US" sz="1200" dirty="0">
                <a:solidFill>
                  <a:srgbClr val="000000"/>
                </a:solidFill>
              </a:rPr>
              <a:t>Counsel on Director Fiduciary Duties</a:t>
            </a:r>
          </a:p>
        </p:txBody>
      </p:sp>
      <p:sp>
        <p:nvSpPr>
          <p:cNvPr id="20" name="Rectangle 70"/>
          <p:cNvSpPr>
            <a:spLocks noChangeArrowheads="1"/>
          </p:cNvSpPr>
          <p:nvPr/>
        </p:nvSpPr>
        <p:spPr bwMode="ltGray">
          <a:xfrm>
            <a:off x="-9525" y="4690533"/>
            <a:ext cx="9144000" cy="45720"/>
          </a:xfrm>
          <a:prstGeom prst="rect">
            <a:avLst/>
          </a:prstGeom>
          <a:solidFill>
            <a:srgbClr val="FCC42A"/>
          </a:solidFill>
          <a:ln>
            <a:noFill/>
          </a:ln>
        </p:spPr>
        <p:txBody>
          <a:bodyPr wrap="none" anchor="ctr"/>
          <a:lstStyle/>
          <a:p>
            <a:endParaRPr lang="en-US" dirty="0"/>
          </a:p>
        </p:txBody>
      </p:sp>
      <p:sp>
        <p:nvSpPr>
          <p:cNvPr id="23" name="Title 6"/>
          <p:cNvSpPr txBox="1">
            <a:spLocks/>
          </p:cNvSpPr>
          <p:nvPr/>
        </p:nvSpPr>
        <p:spPr>
          <a:xfrm>
            <a:off x="171450" y="0"/>
            <a:ext cx="8963025" cy="1371600"/>
          </a:xfrm>
          <a:prstGeom prst="rect">
            <a:avLst/>
          </a:prstGeom>
          <a:solidFill>
            <a:schemeClr val="tx1"/>
          </a:solidFill>
        </p:spPr>
        <p:txBody>
          <a:bodyPr>
            <a:normAutofit/>
          </a:bodyPr>
          <a:lst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a:lstStyle>
          <a:p>
            <a:pPr lvl="0" eaLnBrk="0" hangingPunct="0">
              <a:spcBef>
                <a:spcPct val="50000"/>
              </a:spcBef>
              <a:defRPr/>
            </a:pPr>
            <a:endParaRPr lang="en-US" altLang="en-US" sz="500" cap="all" dirty="0">
              <a:latin typeface="Times New Roman" charset="0"/>
            </a:endParaRPr>
          </a:p>
          <a:p>
            <a:pPr lvl="0" eaLnBrk="0" hangingPunct="0">
              <a:spcBef>
                <a:spcPct val="50000"/>
              </a:spcBef>
              <a:defRPr/>
            </a:pPr>
            <a:r>
              <a:rPr lang="en-US" sz="2000" dirty="0">
                <a:latin typeface="Times New Roman" pitchFamily="18" charset="0"/>
              </a:rPr>
              <a:t>OUR ATTORNEYS HAVE SPECIALIZED IN TRANSACTIONAL, </a:t>
            </a:r>
            <a:br>
              <a:rPr lang="en-US" sz="2000" dirty="0">
                <a:latin typeface="Times New Roman" pitchFamily="18" charset="0"/>
              </a:rPr>
            </a:br>
            <a:r>
              <a:rPr lang="en-US" sz="2000" dirty="0">
                <a:latin typeface="Times New Roman" pitchFamily="18" charset="0"/>
              </a:rPr>
              <a:t>SECURITIES AND REGULATORY MATTERS FOR FINANCIAL INSTITUTIONS FOR OVER 25 YEARS</a:t>
            </a:r>
            <a:endParaRPr lang="en-US" altLang="en-US" sz="2000" cap="all" dirty="0">
              <a:latin typeface="Times New Roman" charset="0"/>
            </a:endParaRPr>
          </a:p>
        </p:txBody>
      </p:sp>
      <p:sp>
        <p:nvSpPr>
          <p:cNvPr id="13" name="Slide Number Placeholder 3">
            <a:extLst>
              <a:ext uri="{FF2B5EF4-FFF2-40B4-BE49-F238E27FC236}">
                <a16:creationId xmlns:a16="http://schemas.microsoft.com/office/drawing/2014/main" id="{5FEC8B02-CC77-4D17-BB67-EF36ED807C2E}"/>
              </a:ext>
            </a:extLst>
          </p:cNvPr>
          <p:cNvSpPr>
            <a:spLocks noGrp="1"/>
          </p:cNvSpPr>
          <p:nvPr>
            <p:ph type="sldNum" sz="quarter" idx="12"/>
          </p:nvPr>
        </p:nvSpPr>
        <p:spPr>
          <a:xfrm>
            <a:off x="3543300" y="6403636"/>
            <a:ext cx="2057400" cy="340983"/>
          </a:xfrm>
        </p:spPr>
        <p:txBody>
          <a:bodyPr/>
          <a:lstStyle/>
          <a:p>
            <a:fld id="{EB4B432E-BB1D-496B-8B76-B39E22CAAD6A}" type="slidenum">
              <a:rPr lang="en-US" altLang="en-US" smtClean="0"/>
              <a:pPr/>
              <a:t>2</a:t>
            </a:fld>
            <a:endParaRPr lang="en-US" altLang="en-US" dirty="0"/>
          </a:p>
        </p:txBody>
      </p:sp>
    </p:spTree>
    <p:extLst>
      <p:ext uri="{BB962C8B-B14F-4D97-AF65-F5344CB8AC3E}">
        <p14:creationId xmlns:p14="http://schemas.microsoft.com/office/powerpoint/2010/main" val="4158610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6"/>
          <p:cNvSpPr txBox="1">
            <a:spLocks/>
          </p:cNvSpPr>
          <p:nvPr/>
        </p:nvSpPr>
        <p:spPr>
          <a:xfrm>
            <a:off x="171450" y="0"/>
            <a:ext cx="8963025" cy="1371600"/>
          </a:xfrm>
          <a:prstGeom prst="rect">
            <a:avLst/>
          </a:prstGeom>
          <a:solidFill>
            <a:schemeClr val="tx1"/>
          </a:solidFill>
        </p:spPr>
        <p:txBody>
          <a:bodyPr>
            <a:normAutofit/>
          </a:bodyPr>
          <a:lst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a:lstStyle>
          <a:p>
            <a:pPr lvl="0" eaLnBrk="0" hangingPunct="0">
              <a:spcBef>
                <a:spcPct val="50000"/>
              </a:spcBef>
              <a:defRPr/>
            </a:pPr>
            <a:endParaRPr lang="en-US" altLang="en-US" sz="500" cap="all" dirty="0">
              <a:latin typeface="Times New Roman" charset="0"/>
            </a:endParaRPr>
          </a:p>
          <a:p>
            <a:pPr lvl="0" eaLnBrk="0" hangingPunct="0">
              <a:spcBef>
                <a:spcPct val="50000"/>
              </a:spcBef>
              <a:defRPr/>
            </a:pPr>
            <a:r>
              <a:rPr lang="en-US" altLang="en-US" sz="2500" cap="all" dirty="0">
                <a:latin typeface="Times New Roman" charset="0"/>
              </a:rPr>
              <a:t>HOW WOULD (OR DID) A CREDIT UNION AND MUTUAL TRANSACTION WORK?</a:t>
            </a:r>
          </a:p>
        </p:txBody>
      </p:sp>
      <p:sp>
        <p:nvSpPr>
          <p:cNvPr id="3" name="Slide Number Placeholder 2">
            <a:extLst>
              <a:ext uri="{FF2B5EF4-FFF2-40B4-BE49-F238E27FC236}">
                <a16:creationId xmlns:a16="http://schemas.microsoft.com/office/drawing/2014/main" id="{ED122E48-DF68-4AAA-91F0-DD55E766FC1E}"/>
              </a:ext>
            </a:extLst>
          </p:cNvPr>
          <p:cNvSpPr>
            <a:spLocks noGrp="1"/>
          </p:cNvSpPr>
          <p:nvPr>
            <p:ph type="sldNum" sz="quarter" idx="12"/>
          </p:nvPr>
        </p:nvSpPr>
        <p:spPr/>
        <p:txBody>
          <a:bodyPr/>
          <a:lstStyle/>
          <a:p>
            <a:fld id="{EB4B432E-BB1D-496B-8B76-B39E22CAAD6A}" type="slidenum">
              <a:rPr lang="en-US" altLang="en-US" smtClean="0"/>
              <a:pPr/>
              <a:t>20</a:t>
            </a:fld>
            <a:endParaRPr lang="en-US" altLang="en-US" dirty="0"/>
          </a:p>
        </p:txBody>
      </p:sp>
      <p:sp>
        <p:nvSpPr>
          <p:cNvPr id="8" name="TextBox 7">
            <a:extLst>
              <a:ext uri="{FF2B5EF4-FFF2-40B4-BE49-F238E27FC236}">
                <a16:creationId xmlns:a16="http://schemas.microsoft.com/office/drawing/2014/main" id="{CCDEACB9-FE4B-4E97-8933-F1004BCB9991}"/>
              </a:ext>
            </a:extLst>
          </p:cNvPr>
          <p:cNvSpPr txBox="1"/>
          <p:nvPr/>
        </p:nvSpPr>
        <p:spPr>
          <a:xfrm>
            <a:off x="800436" y="5966481"/>
            <a:ext cx="4076364" cy="253916"/>
          </a:xfrm>
          <a:prstGeom prst="rect">
            <a:avLst/>
          </a:prstGeom>
          <a:noFill/>
        </p:spPr>
        <p:txBody>
          <a:bodyPr wrap="square" rtlCol="0">
            <a:spAutoFit/>
          </a:bodyPr>
          <a:lstStyle/>
          <a:p>
            <a:r>
              <a:rPr lang="en-US" sz="1050" i="1" dirty="0"/>
              <a:t>Source: </a:t>
            </a:r>
            <a:r>
              <a:rPr lang="en-US" sz="1050" dirty="0"/>
              <a:t>S&amp;P Capital IQ Pro</a:t>
            </a:r>
            <a:endParaRPr lang="en-US" sz="1050" i="1" dirty="0"/>
          </a:p>
        </p:txBody>
      </p:sp>
      <p:sp>
        <p:nvSpPr>
          <p:cNvPr id="6" name="Text Placeholder 3">
            <a:extLst>
              <a:ext uri="{FF2B5EF4-FFF2-40B4-BE49-F238E27FC236}">
                <a16:creationId xmlns:a16="http://schemas.microsoft.com/office/drawing/2014/main" id="{FCF49C2C-7694-4A9D-B52F-2AA59E3D506B}"/>
              </a:ext>
            </a:extLst>
          </p:cNvPr>
          <p:cNvSpPr txBox="1">
            <a:spLocks/>
          </p:cNvSpPr>
          <p:nvPr/>
        </p:nvSpPr>
        <p:spPr>
          <a:xfrm>
            <a:off x="228600" y="1128645"/>
            <a:ext cx="8685213" cy="438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US" dirty="0"/>
          </a:p>
        </p:txBody>
      </p:sp>
      <p:sp>
        <p:nvSpPr>
          <p:cNvPr id="7" name="TextBox 6">
            <a:extLst>
              <a:ext uri="{FF2B5EF4-FFF2-40B4-BE49-F238E27FC236}">
                <a16:creationId xmlns:a16="http://schemas.microsoft.com/office/drawing/2014/main" id="{3E8C8436-676C-4EC1-B491-C57CE0BDF35F}"/>
              </a:ext>
            </a:extLst>
          </p:cNvPr>
          <p:cNvSpPr txBox="1"/>
          <p:nvPr/>
        </p:nvSpPr>
        <p:spPr>
          <a:xfrm>
            <a:off x="506593" y="1437168"/>
            <a:ext cx="8292738" cy="577081"/>
          </a:xfrm>
          <a:prstGeom prst="rect">
            <a:avLst/>
          </a:prstGeom>
          <a:noFill/>
        </p:spPr>
        <p:txBody>
          <a:bodyPr wrap="square" rtlCol="0">
            <a:spAutoFit/>
          </a:bodyPr>
          <a:lstStyle/>
          <a:p>
            <a:r>
              <a:rPr lang="en-US" sz="1050" i="1" dirty="0"/>
              <a:t>On April 4, 2013 Municipal Employees Credit Union of Baltimore, Inc. of Baltimore announced its intention to “acquire” Advance Mutual Savings Bank, also of Baltimore. The deal closed on December 12, 2013.  Recently another credit union announced its intention to “acquire” a mutual.  Total process took approximately eight months.  How would this type of transaction work and are these the next wave of alternate transactions involving mutuals?</a:t>
            </a:r>
          </a:p>
        </p:txBody>
      </p:sp>
      <p:sp>
        <p:nvSpPr>
          <p:cNvPr id="9" name="TextBox 8">
            <a:extLst>
              <a:ext uri="{FF2B5EF4-FFF2-40B4-BE49-F238E27FC236}">
                <a16:creationId xmlns:a16="http://schemas.microsoft.com/office/drawing/2014/main" id="{A812CE9C-05D7-4A0D-8F72-78A961075D93}"/>
              </a:ext>
            </a:extLst>
          </p:cNvPr>
          <p:cNvSpPr txBox="1"/>
          <p:nvPr/>
        </p:nvSpPr>
        <p:spPr>
          <a:xfrm>
            <a:off x="631606" y="4259439"/>
            <a:ext cx="1749853" cy="1246495"/>
          </a:xfrm>
          <a:prstGeom prst="rect">
            <a:avLst/>
          </a:prstGeom>
          <a:noFill/>
        </p:spPr>
        <p:txBody>
          <a:bodyPr wrap="square" rtlCol="0" anchor="t" anchorCtr="0">
            <a:spAutoFit/>
          </a:bodyPr>
          <a:lstStyle/>
          <a:p>
            <a:pPr algn="ctr">
              <a:lnSpc>
                <a:spcPts val="1500"/>
              </a:lnSpc>
            </a:pPr>
            <a:r>
              <a:rPr lang="en-US" sz="1400" b="1" dirty="0">
                <a:solidFill>
                  <a:schemeClr val="accent1">
                    <a:lumMod val="75000"/>
                  </a:schemeClr>
                </a:solidFill>
                <a:ea typeface="Lato" panose="020F0502020204030203" pitchFamily="34" charset="0"/>
                <a:cs typeface="Lato" panose="020F0502020204030203" pitchFamily="34" charset="0"/>
              </a:rPr>
              <a:t>Advance Mutual was subject to a written agreement with the OCC (this was not an FDIC assisted transaction)</a:t>
            </a:r>
          </a:p>
        </p:txBody>
      </p:sp>
      <p:grpSp>
        <p:nvGrpSpPr>
          <p:cNvPr id="10" name="Group 9">
            <a:extLst>
              <a:ext uri="{FF2B5EF4-FFF2-40B4-BE49-F238E27FC236}">
                <a16:creationId xmlns:a16="http://schemas.microsoft.com/office/drawing/2014/main" id="{0AEC7056-44C1-4802-B20F-425B55249981}"/>
              </a:ext>
            </a:extLst>
          </p:cNvPr>
          <p:cNvGrpSpPr/>
          <p:nvPr/>
        </p:nvGrpSpPr>
        <p:grpSpPr>
          <a:xfrm>
            <a:off x="729262" y="2705469"/>
            <a:ext cx="1389756" cy="1389756"/>
            <a:chOff x="3118370" y="4793672"/>
            <a:chExt cx="3225800" cy="3225800"/>
          </a:xfrm>
        </p:grpSpPr>
        <p:sp>
          <p:nvSpPr>
            <p:cNvPr id="11" name="Oval 10">
              <a:extLst>
                <a:ext uri="{FF2B5EF4-FFF2-40B4-BE49-F238E27FC236}">
                  <a16:creationId xmlns:a16="http://schemas.microsoft.com/office/drawing/2014/main" id="{CF256224-7B3E-4BBE-B8F6-57BBCAC8CE71}"/>
                </a:ext>
              </a:extLst>
            </p:cNvPr>
            <p:cNvSpPr/>
            <p:nvPr/>
          </p:nvSpPr>
          <p:spPr>
            <a:xfrm>
              <a:off x="3118370" y="4793672"/>
              <a:ext cx="3225800" cy="3225800"/>
            </a:xfrm>
            <a:prstGeom prst="ellipse">
              <a:avLst/>
            </a:prstGeom>
            <a:solidFill>
              <a:schemeClr val="bg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9" dirty="0">
                <a:latin typeface="Lato Light" panose="020F0502020204030203" pitchFamily="34" charset="0"/>
              </a:endParaRPr>
            </a:p>
          </p:txBody>
        </p:sp>
        <p:sp>
          <p:nvSpPr>
            <p:cNvPr id="12" name="Freeform 922">
              <a:extLst>
                <a:ext uri="{FF2B5EF4-FFF2-40B4-BE49-F238E27FC236}">
                  <a16:creationId xmlns:a16="http://schemas.microsoft.com/office/drawing/2014/main" id="{550454C6-77F0-4147-9EA8-5AA171DFEB1B}"/>
                </a:ext>
              </a:extLst>
            </p:cNvPr>
            <p:cNvSpPr>
              <a:spLocks noChangeArrowheads="1"/>
            </p:cNvSpPr>
            <p:nvPr/>
          </p:nvSpPr>
          <p:spPr bwMode="auto">
            <a:xfrm>
              <a:off x="3969204" y="5644506"/>
              <a:ext cx="1524132" cy="1524132"/>
            </a:xfrm>
            <a:custGeom>
              <a:avLst/>
              <a:gdLst>
                <a:gd name="T0" fmla="*/ 2225924 w 293328"/>
                <a:gd name="T1" fmla="*/ 2982232 h 293328"/>
                <a:gd name="T2" fmla="*/ 2606720 w 293328"/>
                <a:gd name="T3" fmla="*/ 3061131 h 293328"/>
                <a:gd name="T4" fmla="*/ 2606720 w 293328"/>
                <a:gd name="T5" fmla="*/ 2761330 h 293328"/>
                <a:gd name="T6" fmla="*/ 1868162 w 293328"/>
                <a:gd name="T7" fmla="*/ 1547074 h 293328"/>
                <a:gd name="T8" fmla="*/ 1381781 w 293328"/>
                <a:gd name="T9" fmla="*/ 2315784 h 293328"/>
                <a:gd name="T10" fmla="*/ 1868162 w 293328"/>
                <a:gd name="T11" fmla="*/ 1547074 h 293328"/>
                <a:gd name="T12" fmla="*/ 792597 w 293328"/>
                <a:gd name="T13" fmla="*/ 2106834 h 293328"/>
                <a:gd name="T14" fmla="*/ 1282925 w 293328"/>
                <a:gd name="T15" fmla="*/ 1752049 h 293328"/>
                <a:gd name="T16" fmla="*/ 1330374 w 293328"/>
                <a:gd name="T17" fmla="*/ 1271135 h 293328"/>
                <a:gd name="T18" fmla="*/ 1330374 w 293328"/>
                <a:gd name="T19" fmla="*/ 1669261 h 293328"/>
                <a:gd name="T20" fmla="*/ 1330374 w 293328"/>
                <a:gd name="T21" fmla="*/ 1271135 h 293328"/>
                <a:gd name="T22" fmla="*/ 1350151 w 293328"/>
                <a:gd name="T23" fmla="*/ 1176512 h 293328"/>
                <a:gd name="T24" fmla="*/ 1967023 w 293328"/>
                <a:gd name="T25" fmla="*/ 1472163 h 293328"/>
                <a:gd name="T26" fmla="*/ 1939339 w 293328"/>
                <a:gd name="T27" fmla="*/ 2181752 h 293328"/>
                <a:gd name="T28" fmla="*/ 1330374 w 293328"/>
                <a:gd name="T29" fmla="*/ 2437980 h 293328"/>
                <a:gd name="T30" fmla="*/ 725364 w 293328"/>
                <a:gd name="T31" fmla="*/ 2181752 h 293328"/>
                <a:gd name="T32" fmla="*/ 697694 w 293328"/>
                <a:gd name="T33" fmla="*/ 1472163 h 293328"/>
                <a:gd name="T34" fmla="*/ 1310597 w 293328"/>
                <a:gd name="T35" fmla="*/ 1176512 h 293328"/>
                <a:gd name="T36" fmla="*/ 682860 w 293328"/>
                <a:gd name="T37" fmla="*/ 1151769 h 293328"/>
                <a:gd name="T38" fmla="*/ 682860 w 293328"/>
                <a:gd name="T39" fmla="*/ 2441784 h 293328"/>
                <a:gd name="T40" fmla="*/ 1805438 w 293328"/>
                <a:gd name="T41" fmla="*/ 2587732 h 293328"/>
                <a:gd name="T42" fmla="*/ 2158476 w 293328"/>
                <a:gd name="T43" fmla="*/ 2915168 h 293328"/>
                <a:gd name="T44" fmla="*/ 2146587 w 293328"/>
                <a:gd name="T45" fmla="*/ 2299753 h 293328"/>
                <a:gd name="T46" fmla="*/ 1983949 w 293328"/>
                <a:gd name="T47" fmla="*/ 1151769 h 293328"/>
                <a:gd name="T48" fmla="*/ 1333409 w 293328"/>
                <a:gd name="T49" fmla="*/ 784903 h 293328"/>
                <a:gd name="T50" fmla="*/ 2241775 w 293328"/>
                <a:gd name="T51" fmla="*/ 2256368 h 293328"/>
                <a:gd name="T52" fmla="*/ 2769346 w 293328"/>
                <a:gd name="T53" fmla="*/ 2911217 h 293328"/>
                <a:gd name="T54" fmla="*/ 2455986 w 293328"/>
                <a:gd name="T55" fmla="*/ 3222872 h 293328"/>
                <a:gd name="T56" fmla="*/ 1797510 w 293328"/>
                <a:gd name="T57" fmla="*/ 2694242 h 293328"/>
                <a:gd name="T58" fmla="*/ 313958 w 293328"/>
                <a:gd name="T59" fmla="*/ 1798754 h 293328"/>
                <a:gd name="T60" fmla="*/ 1333409 w 293328"/>
                <a:gd name="T61" fmla="*/ 784903 h 293328"/>
                <a:gd name="T62" fmla="*/ 2892729 w 293328"/>
                <a:gd name="T63" fmla="*/ 242833 h 293328"/>
                <a:gd name="T64" fmla="*/ 2892729 w 293328"/>
                <a:gd name="T65" fmla="*/ 315291 h 293328"/>
                <a:gd name="T66" fmla="*/ 2824315 w 293328"/>
                <a:gd name="T67" fmla="*/ 315291 h 293328"/>
                <a:gd name="T68" fmla="*/ 2824315 w 293328"/>
                <a:gd name="T69" fmla="*/ 242833 h 293328"/>
                <a:gd name="T70" fmla="*/ 2373485 w 293328"/>
                <a:gd name="T71" fmla="*/ 242833 h 293328"/>
                <a:gd name="T72" fmla="*/ 2373485 w 293328"/>
                <a:gd name="T73" fmla="*/ 315291 h 293328"/>
                <a:gd name="T74" fmla="*/ 2301039 w 293328"/>
                <a:gd name="T75" fmla="*/ 315291 h 293328"/>
                <a:gd name="T76" fmla="*/ 2301039 w 293328"/>
                <a:gd name="T77" fmla="*/ 242833 h 293328"/>
                <a:gd name="T78" fmla="*/ 2647214 w 293328"/>
                <a:gd name="T79" fmla="*/ 279054 h 293328"/>
                <a:gd name="T80" fmla="*/ 2546583 w 293328"/>
                <a:gd name="T81" fmla="*/ 279054 h 293328"/>
                <a:gd name="T82" fmla="*/ 98743 w 293328"/>
                <a:gd name="T83" fmla="*/ 94808 h 293328"/>
                <a:gd name="T84" fmla="*/ 3124131 w 293328"/>
                <a:gd name="T85" fmla="*/ 454216 h 293328"/>
                <a:gd name="T86" fmla="*/ 98743 w 293328"/>
                <a:gd name="T87" fmla="*/ 94808 h 293328"/>
                <a:gd name="T88" fmla="*/ 3175478 w 293328"/>
                <a:gd name="T89" fmla="*/ 0 h 293328"/>
                <a:gd name="T90" fmla="*/ 3222872 w 293328"/>
                <a:gd name="T91" fmla="*/ 3171527 h 293328"/>
                <a:gd name="T92" fmla="*/ 2859513 w 293328"/>
                <a:gd name="T93" fmla="*/ 3222872 h 293328"/>
                <a:gd name="T94" fmla="*/ 2859513 w 293328"/>
                <a:gd name="T95" fmla="*/ 3124131 h 293328"/>
                <a:gd name="T96" fmla="*/ 3124131 w 293328"/>
                <a:gd name="T97" fmla="*/ 552952 h 293328"/>
                <a:gd name="T98" fmla="*/ 98743 w 293328"/>
                <a:gd name="T99" fmla="*/ 3124131 h 293328"/>
                <a:gd name="T100" fmla="*/ 2061681 w 293328"/>
                <a:gd name="T101" fmla="*/ 3171527 h 293328"/>
                <a:gd name="T102" fmla="*/ 51356 w 293328"/>
                <a:gd name="T103" fmla="*/ 3222872 h 293328"/>
                <a:gd name="T104" fmla="*/ 0 w 293328"/>
                <a:gd name="T105" fmla="*/ 47381 h 2933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3328" h="293328">
                  <a:moveTo>
                    <a:pt x="230028" y="244139"/>
                  </a:moveTo>
                  <a:lnTo>
                    <a:pt x="202590" y="271426"/>
                  </a:lnTo>
                  <a:lnTo>
                    <a:pt x="209811" y="278607"/>
                  </a:lnTo>
                  <a:cubicBezTo>
                    <a:pt x="217392" y="286147"/>
                    <a:pt x="229667" y="286147"/>
                    <a:pt x="237249" y="278607"/>
                  </a:cubicBezTo>
                  <a:cubicBezTo>
                    <a:pt x="240859" y="275017"/>
                    <a:pt x="243025" y="269990"/>
                    <a:pt x="243025" y="264963"/>
                  </a:cubicBezTo>
                  <a:cubicBezTo>
                    <a:pt x="243025" y="259578"/>
                    <a:pt x="240859" y="254910"/>
                    <a:pt x="237249" y="251320"/>
                  </a:cubicBezTo>
                  <a:lnTo>
                    <a:pt x="230028" y="244139"/>
                  </a:lnTo>
                  <a:close/>
                  <a:moveTo>
                    <a:pt x="170030" y="140806"/>
                  </a:moveTo>
                  <a:lnTo>
                    <a:pt x="125762" y="159462"/>
                  </a:lnTo>
                  <a:lnTo>
                    <a:pt x="125762" y="210769"/>
                  </a:lnTo>
                  <a:lnTo>
                    <a:pt x="170030" y="191753"/>
                  </a:lnTo>
                  <a:lnTo>
                    <a:pt x="170030" y="140806"/>
                  </a:lnTo>
                  <a:close/>
                  <a:moveTo>
                    <a:pt x="72138" y="140806"/>
                  </a:moveTo>
                  <a:lnTo>
                    <a:pt x="72138" y="191753"/>
                  </a:lnTo>
                  <a:lnTo>
                    <a:pt x="116765" y="210769"/>
                  </a:lnTo>
                  <a:lnTo>
                    <a:pt x="116765" y="159462"/>
                  </a:lnTo>
                  <a:lnTo>
                    <a:pt x="72138" y="140806"/>
                  </a:lnTo>
                  <a:close/>
                  <a:moveTo>
                    <a:pt x="121084" y="115690"/>
                  </a:moveTo>
                  <a:lnTo>
                    <a:pt x="78976" y="133989"/>
                  </a:lnTo>
                  <a:lnTo>
                    <a:pt x="121084" y="151928"/>
                  </a:lnTo>
                  <a:lnTo>
                    <a:pt x="163552" y="133989"/>
                  </a:lnTo>
                  <a:lnTo>
                    <a:pt x="121084" y="115690"/>
                  </a:lnTo>
                  <a:close/>
                  <a:moveTo>
                    <a:pt x="119284" y="107080"/>
                  </a:moveTo>
                  <a:cubicBezTo>
                    <a:pt x="120364" y="106362"/>
                    <a:pt x="121804" y="106362"/>
                    <a:pt x="122883" y="107080"/>
                  </a:cubicBezTo>
                  <a:lnTo>
                    <a:pt x="176508" y="129683"/>
                  </a:lnTo>
                  <a:cubicBezTo>
                    <a:pt x="177948" y="130401"/>
                    <a:pt x="179027" y="132195"/>
                    <a:pt x="179027" y="133989"/>
                  </a:cubicBezTo>
                  <a:lnTo>
                    <a:pt x="179027" y="194623"/>
                  </a:lnTo>
                  <a:cubicBezTo>
                    <a:pt x="179027" y="196417"/>
                    <a:pt x="177948" y="198211"/>
                    <a:pt x="176508" y="198570"/>
                  </a:cubicBezTo>
                  <a:lnTo>
                    <a:pt x="122883" y="221532"/>
                  </a:lnTo>
                  <a:cubicBezTo>
                    <a:pt x="122523" y="221891"/>
                    <a:pt x="121804" y="221891"/>
                    <a:pt x="121084" y="221891"/>
                  </a:cubicBezTo>
                  <a:cubicBezTo>
                    <a:pt x="120364" y="221891"/>
                    <a:pt x="120004" y="221891"/>
                    <a:pt x="119284" y="221532"/>
                  </a:cubicBezTo>
                  <a:lnTo>
                    <a:pt x="66019" y="198570"/>
                  </a:lnTo>
                  <a:cubicBezTo>
                    <a:pt x="64580" y="198211"/>
                    <a:pt x="63500" y="196417"/>
                    <a:pt x="63500" y="194623"/>
                  </a:cubicBezTo>
                  <a:lnTo>
                    <a:pt x="63500" y="133989"/>
                  </a:lnTo>
                  <a:cubicBezTo>
                    <a:pt x="63500" y="132195"/>
                    <a:pt x="64580" y="130401"/>
                    <a:pt x="66019" y="129683"/>
                  </a:cubicBezTo>
                  <a:lnTo>
                    <a:pt x="119284" y="107080"/>
                  </a:lnTo>
                  <a:close/>
                  <a:moveTo>
                    <a:pt x="121359" y="80413"/>
                  </a:moveTo>
                  <a:cubicBezTo>
                    <a:pt x="98975" y="80413"/>
                    <a:pt x="78036" y="89030"/>
                    <a:pt x="62150" y="104828"/>
                  </a:cubicBezTo>
                  <a:cubicBezTo>
                    <a:pt x="46626" y="120267"/>
                    <a:pt x="37962" y="141092"/>
                    <a:pt x="37962" y="163712"/>
                  </a:cubicBezTo>
                  <a:cubicBezTo>
                    <a:pt x="37962" y="185614"/>
                    <a:pt x="46626" y="206439"/>
                    <a:pt x="62150" y="222237"/>
                  </a:cubicBezTo>
                  <a:cubicBezTo>
                    <a:pt x="88506" y="248447"/>
                    <a:pt x="129663" y="254192"/>
                    <a:pt x="162516" y="236240"/>
                  </a:cubicBezTo>
                  <a:cubicBezTo>
                    <a:pt x="162877" y="235521"/>
                    <a:pt x="163599" y="235521"/>
                    <a:pt x="164321" y="235521"/>
                  </a:cubicBezTo>
                  <a:cubicBezTo>
                    <a:pt x="165405" y="235521"/>
                    <a:pt x="166849" y="236240"/>
                    <a:pt x="167571" y="236958"/>
                  </a:cubicBezTo>
                  <a:lnTo>
                    <a:pt x="196453" y="265322"/>
                  </a:lnTo>
                  <a:lnTo>
                    <a:pt x="223891" y="237676"/>
                  </a:lnTo>
                  <a:lnTo>
                    <a:pt x="195370" y="209311"/>
                  </a:lnTo>
                  <a:cubicBezTo>
                    <a:pt x="193926" y="207875"/>
                    <a:pt x="193565" y="205721"/>
                    <a:pt x="194648" y="203925"/>
                  </a:cubicBezTo>
                  <a:cubicBezTo>
                    <a:pt x="212699" y="171611"/>
                    <a:pt x="207284" y="131039"/>
                    <a:pt x="180568" y="104828"/>
                  </a:cubicBezTo>
                  <a:cubicBezTo>
                    <a:pt x="165043" y="89030"/>
                    <a:pt x="144104" y="80413"/>
                    <a:pt x="121359" y="80413"/>
                  </a:cubicBezTo>
                  <a:close/>
                  <a:moveTo>
                    <a:pt x="121359" y="71437"/>
                  </a:moveTo>
                  <a:cubicBezTo>
                    <a:pt x="146270" y="71437"/>
                    <a:pt x="169737" y="80772"/>
                    <a:pt x="187066" y="98365"/>
                  </a:cubicBezTo>
                  <a:cubicBezTo>
                    <a:pt x="215226" y="126371"/>
                    <a:pt x="222086" y="170175"/>
                    <a:pt x="204034" y="205362"/>
                  </a:cubicBezTo>
                  <a:lnTo>
                    <a:pt x="243747" y="244857"/>
                  </a:lnTo>
                  <a:cubicBezTo>
                    <a:pt x="249163" y="250242"/>
                    <a:pt x="252051" y="257423"/>
                    <a:pt x="252051" y="264963"/>
                  </a:cubicBezTo>
                  <a:cubicBezTo>
                    <a:pt x="252051" y="272503"/>
                    <a:pt x="249163" y="279684"/>
                    <a:pt x="243747" y="285070"/>
                  </a:cubicBezTo>
                  <a:cubicBezTo>
                    <a:pt x="237971" y="290456"/>
                    <a:pt x="230750" y="293328"/>
                    <a:pt x="223530" y="293328"/>
                  </a:cubicBezTo>
                  <a:cubicBezTo>
                    <a:pt x="216309" y="293328"/>
                    <a:pt x="209089" y="290456"/>
                    <a:pt x="203312" y="285070"/>
                  </a:cubicBezTo>
                  <a:lnTo>
                    <a:pt x="163599" y="245216"/>
                  </a:lnTo>
                  <a:cubicBezTo>
                    <a:pt x="128219" y="263527"/>
                    <a:pt x="84173" y="256705"/>
                    <a:pt x="56013" y="228700"/>
                  </a:cubicBezTo>
                  <a:cubicBezTo>
                    <a:pt x="38684" y="211106"/>
                    <a:pt x="28575" y="188127"/>
                    <a:pt x="28575" y="163712"/>
                  </a:cubicBezTo>
                  <a:cubicBezTo>
                    <a:pt x="28575" y="138938"/>
                    <a:pt x="38684" y="115600"/>
                    <a:pt x="56013" y="98365"/>
                  </a:cubicBezTo>
                  <a:cubicBezTo>
                    <a:pt x="73343" y="80772"/>
                    <a:pt x="96809" y="71437"/>
                    <a:pt x="121359" y="71437"/>
                  </a:cubicBezTo>
                  <a:close/>
                  <a:moveTo>
                    <a:pt x="257053" y="22102"/>
                  </a:moveTo>
                  <a:cubicBezTo>
                    <a:pt x="258518" y="20637"/>
                    <a:pt x="261815" y="20637"/>
                    <a:pt x="263280" y="22102"/>
                  </a:cubicBezTo>
                  <a:cubicBezTo>
                    <a:pt x="264379" y="22835"/>
                    <a:pt x="264746" y="24300"/>
                    <a:pt x="264746" y="25399"/>
                  </a:cubicBezTo>
                  <a:cubicBezTo>
                    <a:pt x="264746" y="26499"/>
                    <a:pt x="264379" y="27598"/>
                    <a:pt x="263280" y="28697"/>
                  </a:cubicBezTo>
                  <a:cubicBezTo>
                    <a:pt x="262548" y="29429"/>
                    <a:pt x="261449" y="29796"/>
                    <a:pt x="260350" y="29796"/>
                  </a:cubicBezTo>
                  <a:cubicBezTo>
                    <a:pt x="258884" y="29796"/>
                    <a:pt x="258152" y="29429"/>
                    <a:pt x="257053" y="28697"/>
                  </a:cubicBezTo>
                  <a:cubicBezTo>
                    <a:pt x="256320" y="27598"/>
                    <a:pt x="255587" y="26499"/>
                    <a:pt x="255587" y="25399"/>
                  </a:cubicBezTo>
                  <a:cubicBezTo>
                    <a:pt x="255587" y="24300"/>
                    <a:pt x="256320" y="22835"/>
                    <a:pt x="257053" y="22102"/>
                  </a:cubicBezTo>
                  <a:close/>
                  <a:moveTo>
                    <a:pt x="209428" y="22102"/>
                  </a:moveTo>
                  <a:cubicBezTo>
                    <a:pt x="211259" y="20637"/>
                    <a:pt x="214190" y="20637"/>
                    <a:pt x="216022" y="22102"/>
                  </a:cubicBezTo>
                  <a:cubicBezTo>
                    <a:pt x="216754" y="22835"/>
                    <a:pt x="217121" y="24300"/>
                    <a:pt x="217121" y="25399"/>
                  </a:cubicBezTo>
                  <a:cubicBezTo>
                    <a:pt x="217121" y="26499"/>
                    <a:pt x="216754" y="27598"/>
                    <a:pt x="216022" y="28697"/>
                  </a:cubicBezTo>
                  <a:cubicBezTo>
                    <a:pt x="214923" y="29429"/>
                    <a:pt x="213824" y="29796"/>
                    <a:pt x="212725" y="29796"/>
                  </a:cubicBezTo>
                  <a:cubicBezTo>
                    <a:pt x="211626" y="29796"/>
                    <a:pt x="210160" y="29429"/>
                    <a:pt x="209428" y="28697"/>
                  </a:cubicBezTo>
                  <a:cubicBezTo>
                    <a:pt x="208695" y="27598"/>
                    <a:pt x="207962" y="26499"/>
                    <a:pt x="207962" y="25399"/>
                  </a:cubicBezTo>
                  <a:cubicBezTo>
                    <a:pt x="207962" y="24300"/>
                    <a:pt x="208695" y="22835"/>
                    <a:pt x="209428" y="22102"/>
                  </a:cubicBezTo>
                  <a:close/>
                  <a:moveTo>
                    <a:pt x="236538" y="20637"/>
                  </a:moveTo>
                  <a:cubicBezTo>
                    <a:pt x="239102" y="20637"/>
                    <a:pt x="240934" y="22835"/>
                    <a:pt x="240934" y="25399"/>
                  </a:cubicBezTo>
                  <a:cubicBezTo>
                    <a:pt x="240934" y="27964"/>
                    <a:pt x="239102" y="29796"/>
                    <a:pt x="236538" y="29796"/>
                  </a:cubicBezTo>
                  <a:cubicBezTo>
                    <a:pt x="233973" y="29796"/>
                    <a:pt x="231775" y="27964"/>
                    <a:pt x="231775" y="25399"/>
                  </a:cubicBezTo>
                  <a:cubicBezTo>
                    <a:pt x="231775" y="22835"/>
                    <a:pt x="233973" y="20637"/>
                    <a:pt x="236538" y="20637"/>
                  </a:cubicBezTo>
                  <a:close/>
                  <a:moveTo>
                    <a:pt x="8987" y="8627"/>
                  </a:moveTo>
                  <a:lnTo>
                    <a:pt x="8987" y="41339"/>
                  </a:lnTo>
                  <a:lnTo>
                    <a:pt x="284341" y="41339"/>
                  </a:lnTo>
                  <a:lnTo>
                    <a:pt x="284341" y="8627"/>
                  </a:lnTo>
                  <a:lnTo>
                    <a:pt x="8987" y="8627"/>
                  </a:lnTo>
                  <a:close/>
                  <a:moveTo>
                    <a:pt x="4673" y="0"/>
                  </a:moveTo>
                  <a:lnTo>
                    <a:pt x="289014" y="0"/>
                  </a:lnTo>
                  <a:cubicBezTo>
                    <a:pt x="291530" y="0"/>
                    <a:pt x="293328" y="1797"/>
                    <a:pt x="293328" y="4314"/>
                  </a:cubicBezTo>
                  <a:lnTo>
                    <a:pt x="293328" y="288654"/>
                  </a:lnTo>
                  <a:cubicBezTo>
                    <a:pt x="293328" y="291530"/>
                    <a:pt x="291530" y="293328"/>
                    <a:pt x="289014" y="293328"/>
                  </a:cubicBezTo>
                  <a:lnTo>
                    <a:pt x="260256" y="293328"/>
                  </a:lnTo>
                  <a:cubicBezTo>
                    <a:pt x="258100" y="293328"/>
                    <a:pt x="255943" y="291530"/>
                    <a:pt x="255943" y="288654"/>
                  </a:cubicBezTo>
                  <a:cubicBezTo>
                    <a:pt x="255943" y="286498"/>
                    <a:pt x="258100" y="284341"/>
                    <a:pt x="260256" y="284341"/>
                  </a:cubicBezTo>
                  <a:lnTo>
                    <a:pt x="284341" y="284341"/>
                  </a:lnTo>
                  <a:lnTo>
                    <a:pt x="284341" y="50326"/>
                  </a:lnTo>
                  <a:lnTo>
                    <a:pt x="8987" y="50326"/>
                  </a:lnTo>
                  <a:lnTo>
                    <a:pt x="8987" y="284341"/>
                  </a:lnTo>
                  <a:lnTo>
                    <a:pt x="183330" y="284341"/>
                  </a:lnTo>
                  <a:cubicBezTo>
                    <a:pt x="185846" y="284341"/>
                    <a:pt x="187643" y="286498"/>
                    <a:pt x="187643" y="288654"/>
                  </a:cubicBezTo>
                  <a:cubicBezTo>
                    <a:pt x="187643" y="291530"/>
                    <a:pt x="185846" y="293328"/>
                    <a:pt x="183330" y="293328"/>
                  </a:cubicBezTo>
                  <a:lnTo>
                    <a:pt x="4673" y="293328"/>
                  </a:lnTo>
                  <a:cubicBezTo>
                    <a:pt x="2157" y="293328"/>
                    <a:pt x="0" y="291530"/>
                    <a:pt x="0" y="288654"/>
                  </a:cubicBezTo>
                  <a:lnTo>
                    <a:pt x="0" y="4314"/>
                  </a:lnTo>
                  <a:cubicBezTo>
                    <a:pt x="0" y="1797"/>
                    <a:pt x="2157" y="0"/>
                    <a:pt x="4673" y="0"/>
                  </a:cubicBezTo>
                  <a:close/>
                </a:path>
              </a:pathLst>
            </a:custGeom>
            <a:solidFill>
              <a:schemeClr val="accent1"/>
            </a:solidFill>
            <a:ln>
              <a:noFill/>
            </a:ln>
            <a:effectLst/>
          </p:spPr>
          <p:txBody>
            <a:bodyPr anchor="ctr"/>
            <a:lstStyle/>
            <a:p>
              <a:endParaRPr lang="en-US" sz="649" dirty="0">
                <a:latin typeface="Lato Light" panose="020F0502020204030203" pitchFamily="34" charset="0"/>
              </a:endParaRPr>
            </a:p>
          </p:txBody>
        </p:sp>
      </p:grpSp>
      <p:sp>
        <p:nvSpPr>
          <p:cNvPr id="13" name="TextBox 12">
            <a:extLst>
              <a:ext uri="{FF2B5EF4-FFF2-40B4-BE49-F238E27FC236}">
                <a16:creationId xmlns:a16="http://schemas.microsoft.com/office/drawing/2014/main" id="{4C881CFD-D707-4E2A-B632-E5F660B65A83}"/>
              </a:ext>
            </a:extLst>
          </p:cNvPr>
          <p:cNvSpPr txBox="1"/>
          <p:nvPr/>
        </p:nvSpPr>
        <p:spPr>
          <a:xfrm>
            <a:off x="6929040" y="4259439"/>
            <a:ext cx="1752736" cy="1438855"/>
          </a:xfrm>
          <a:prstGeom prst="rect">
            <a:avLst/>
          </a:prstGeom>
          <a:noFill/>
        </p:spPr>
        <p:txBody>
          <a:bodyPr wrap="square" rtlCol="0" anchor="t" anchorCtr="0">
            <a:spAutoFit/>
          </a:bodyPr>
          <a:lstStyle/>
          <a:p>
            <a:pPr algn="ctr">
              <a:lnSpc>
                <a:spcPts val="1500"/>
              </a:lnSpc>
            </a:pPr>
            <a:r>
              <a:rPr lang="en-US" sz="1400" b="1" dirty="0">
                <a:solidFill>
                  <a:srgbClr val="0C5C86"/>
                </a:solidFill>
                <a:ea typeface="Lato" panose="020F0502020204030203" pitchFamily="34" charset="0"/>
                <a:cs typeface="Lato" panose="020F0502020204030203" pitchFamily="34" charset="0"/>
              </a:rPr>
              <a:t>Transaction closes with distribution of $6.6 million of net assets to depositors of Advance Mutual (had $5.8 million of capital at announce)</a:t>
            </a:r>
          </a:p>
        </p:txBody>
      </p:sp>
      <p:sp>
        <p:nvSpPr>
          <p:cNvPr id="14" name="Oval 13">
            <a:extLst>
              <a:ext uri="{FF2B5EF4-FFF2-40B4-BE49-F238E27FC236}">
                <a16:creationId xmlns:a16="http://schemas.microsoft.com/office/drawing/2014/main" id="{245746BD-AC14-4660-9C13-67F324B9549C}"/>
              </a:ext>
            </a:extLst>
          </p:cNvPr>
          <p:cNvSpPr/>
          <p:nvPr/>
        </p:nvSpPr>
        <p:spPr>
          <a:xfrm>
            <a:off x="7027078" y="2705469"/>
            <a:ext cx="1389756" cy="1389756"/>
          </a:xfrm>
          <a:prstGeom prst="ellipse">
            <a:avLst/>
          </a:prstGeom>
          <a:solidFill>
            <a:schemeClr val="bg2"/>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9" dirty="0">
              <a:latin typeface="Lato Light" panose="020F0502020204030203" pitchFamily="34" charset="0"/>
            </a:endParaRPr>
          </a:p>
        </p:txBody>
      </p:sp>
      <p:sp>
        <p:nvSpPr>
          <p:cNvPr id="15" name="TextBox 14">
            <a:extLst>
              <a:ext uri="{FF2B5EF4-FFF2-40B4-BE49-F238E27FC236}">
                <a16:creationId xmlns:a16="http://schemas.microsoft.com/office/drawing/2014/main" id="{E32FB1F0-AFA4-4FA8-8F87-628459F3293C}"/>
              </a:ext>
            </a:extLst>
          </p:cNvPr>
          <p:cNvSpPr txBox="1"/>
          <p:nvPr/>
        </p:nvSpPr>
        <p:spPr>
          <a:xfrm>
            <a:off x="4850499" y="4259439"/>
            <a:ext cx="1585069" cy="1438855"/>
          </a:xfrm>
          <a:prstGeom prst="rect">
            <a:avLst/>
          </a:prstGeom>
          <a:noFill/>
        </p:spPr>
        <p:txBody>
          <a:bodyPr wrap="square" rtlCol="0" anchor="t" anchorCtr="0">
            <a:spAutoFit/>
          </a:bodyPr>
          <a:lstStyle/>
          <a:p>
            <a:pPr algn="ctr">
              <a:lnSpc>
                <a:spcPts val="1500"/>
              </a:lnSpc>
            </a:pPr>
            <a:r>
              <a:rPr lang="en-US" sz="1400" b="1" dirty="0">
                <a:solidFill>
                  <a:schemeClr val="bg2">
                    <a:lumMod val="50000"/>
                  </a:schemeClr>
                </a:solidFill>
                <a:ea typeface="Lato" panose="020F0502020204030203" pitchFamily="34" charset="0"/>
                <a:cs typeface="Lato" panose="020F0502020204030203" pitchFamily="34" charset="0"/>
              </a:rPr>
              <a:t>MECU acquired all customer relationships and assumed deposits  (creating a tiny core deposit intangible)</a:t>
            </a:r>
          </a:p>
        </p:txBody>
      </p:sp>
      <p:sp>
        <p:nvSpPr>
          <p:cNvPr id="17" name="Oval 16">
            <a:extLst>
              <a:ext uri="{FF2B5EF4-FFF2-40B4-BE49-F238E27FC236}">
                <a16:creationId xmlns:a16="http://schemas.microsoft.com/office/drawing/2014/main" id="{40FDBC6F-9418-416E-B3C2-11425641FFEB}"/>
              </a:ext>
            </a:extLst>
          </p:cNvPr>
          <p:cNvSpPr/>
          <p:nvPr/>
        </p:nvSpPr>
        <p:spPr>
          <a:xfrm>
            <a:off x="4907582" y="2705469"/>
            <a:ext cx="1389756" cy="1389756"/>
          </a:xfrm>
          <a:prstGeom prst="ellipse">
            <a:avLst/>
          </a:prstGeom>
          <a:solidFill>
            <a:schemeClr val="bg2"/>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9" dirty="0">
              <a:latin typeface="Lato Light" panose="020F0502020204030203" pitchFamily="34" charset="0"/>
            </a:endParaRPr>
          </a:p>
        </p:txBody>
      </p:sp>
      <p:sp>
        <p:nvSpPr>
          <p:cNvPr id="18" name="TextBox 17">
            <a:extLst>
              <a:ext uri="{FF2B5EF4-FFF2-40B4-BE49-F238E27FC236}">
                <a16:creationId xmlns:a16="http://schemas.microsoft.com/office/drawing/2014/main" id="{BCBFD3CA-D2F1-4735-A1A5-7BA0FFC4C23E}"/>
              </a:ext>
            </a:extLst>
          </p:cNvPr>
          <p:cNvSpPr txBox="1"/>
          <p:nvPr/>
        </p:nvSpPr>
        <p:spPr>
          <a:xfrm>
            <a:off x="2750538" y="4259439"/>
            <a:ext cx="1585069" cy="1246495"/>
          </a:xfrm>
          <a:prstGeom prst="rect">
            <a:avLst/>
          </a:prstGeom>
          <a:noFill/>
        </p:spPr>
        <p:txBody>
          <a:bodyPr wrap="square" rtlCol="0" anchor="t" anchorCtr="0">
            <a:spAutoFit/>
          </a:bodyPr>
          <a:lstStyle/>
          <a:p>
            <a:pPr algn="ctr">
              <a:lnSpc>
                <a:spcPts val="1500"/>
              </a:lnSpc>
            </a:pPr>
            <a:r>
              <a:rPr lang="en-US" sz="1400" b="1" dirty="0">
                <a:solidFill>
                  <a:schemeClr val="accent2"/>
                </a:solidFill>
                <a:ea typeface="Lato" panose="020F0502020204030203" pitchFamily="34" charset="0"/>
                <a:cs typeface="Lato" panose="020F0502020204030203" pitchFamily="34" charset="0"/>
              </a:rPr>
              <a:t>MECU entered into a P&amp;A Agreement concurrent with Advance Mutual’s Plan of Voluntary Dissolution</a:t>
            </a:r>
          </a:p>
        </p:txBody>
      </p:sp>
      <p:sp>
        <p:nvSpPr>
          <p:cNvPr id="19" name="Oval 18">
            <a:extLst>
              <a:ext uri="{FF2B5EF4-FFF2-40B4-BE49-F238E27FC236}">
                <a16:creationId xmlns:a16="http://schemas.microsoft.com/office/drawing/2014/main" id="{F5CB5205-68B3-4A7A-A141-77B508F7D018}"/>
              </a:ext>
            </a:extLst>
          </p:cNvPr>
          <p:cNvSpPr/>
          <p:nvPr/>
        </p:nvSpPr>
        <p:spPr>
          <a:xfrm>
            <a:off x="2848195" y="2705469"/>
            <a:ext cx="1389756" cy="1389756"/>
          </a:xfrm>
          <a:prstGeom prst="ellipse">
            <a:avLst/>
          </a:prstGeom>
          <a:solidFill>
            <a:schemeClr val="bg2"/>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9" dirty="0">
              <a:latin typeface="Lato Light" panose="020F0502020204030203" pitchFamily="34" charset="0"/>
            </a:endParaRPr>
          </a:p>
        </p:txBody>
      </p:sp>
      <p:sp>
        <p:nvSpPr>
          <p:cNvPr id="20" name="Right Arrow 30">
            <a:extLst>
              <a:ext uri="{FF2B5EF4-FFF2-40B4-BE49-F238E27FC236}">
                <a16:creationId xmlns:a16="http://schemas.microsoft.com/office/drawing/2014/main" id="{65A543CB-2A3E-4557-B60F-15334FC1980E}"/>
              </a:ext>
            </a:extLst>
          </p:cNvPr>
          <p:cNvSpPr/>
          <p:nvPr/>
        </p:nvSpPr>
        <p:spPr>
          <a:xfrm>
            <a:off x="2264646" y="3263787"/>
            <a:ext cx="438317" cy="273121"/>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9" dirty="0">
              <a:latin typeface="Lato Light" panose="020F0502020204030203" pitchFamily="34" charset="0"/>
            </a:endParaRPr>
          </a:p>
        </p:txBody>
      </p:sp>
      <p:sp>
        <p:nvSpPr>
          <p:cNvPr id="21" name="Right Arrow 31">
            <a:extLst>
              <a:ext uri="{FF2B5EF4-FFF2-40B4-BE49-F238E27FC236}">
                <a16:creationId xmlns:a16="http://schemas.microsoft.com/office/drawing/2014/main" id="{AC6A31E4-BE3E-4DCD-AC71-14E7F1625A8F}"/>
              </a:ext>
            </a:extLst>
          </p:cNvPr>
          <p:cNvSpPr/>
          <p:nvPr/>
        </p:nvSpPr>
        <p:spPr>
          <a:xfrm>
            <a:off x="4353608" y="3263787"/>
            <a:ext cx="438317" cy="273121"/>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9" dirty="0">
              <a:latin typeface="Lato Light" panose="020F0502020204030203" pitchFamily="34" charset="0"/>
            </a:endParaRPr>
          </a:p>
        </p:txBody>
      </p:sp>
      <p:sp>
        <p:nvSpPr>
          <p:cNvPr id="22" name="Right Arrow 32">
            <a:extLst>
              <a:ext uri="{FF2B5EF4-FFF2-40B4-BE49-F238E27FC236}">
                <a16:creationId xmlns:a16="http://schemas.microsoft.com/office/drawing/2014/main" id="{1B9E6B20-02DD-4CE1-A754-0C71358A0CB8}"/>
              </a:ext>
            </a:extLst>
          </p:cNvPr>
          <p:cNvSpPr/>
          <p:nvPr/>
        </p:nvSpPr>
        <p:spPr>
          <a:xfrm>
            <a:off x="6443050" y="3263787"/>
            <a:ext cx="438317" cy="273121"/>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9" dirty="0">
              <a:latin typeface="Lato Light" panose="020F0502020204030203" pitchFamily="34" charset="0"/>
            </a:endParaRPr>
          </a:p>
        </p:txBody>
      </p:sp>
      <p:grpSp>
        <p:nvGrpSpPr>
          <p:cNvPr id="23" name="Group 22">
            <a:extLst>
              <a:ext uri="{FF2B5EF4-FFF2-40B4-BE49-F238E27FC236}">
                <a16:creationId xmlns:a16="http://schemas.microsoft.com/office/drawing/2014/main" id="{7392CA3C-EA97-44D9-9D40-596C7E9A117D}"/>
              </a:ext>
            </a:extLst>
          </p:cNvPr>
          <p:cNvGrpSpPr>
            <a:grpSpLocks noChangeAspect="1"/>
          </p:cNvGrpSpPr>
          <p:nvPr/>
        </p:nvGrpSpPr>
        <p:grpSpPr>
          <a:xfrm>
            <a:off x="5164258" y="3121572"/>
            <a:ext cx="803957" cy="430824"/>
            <a:chOff x="19959606" y="9150236"/>
            <a:chExt cx="2999352" cy="1607286"/>
          </a:xfrm>
        </p:grpSpPr>
        <p:sp>
          <p:nvSpPr>
            <p:cNvPr id="24" name="Freeform 1047">
              <a:extLst>
                <a:ext uri="{FF2B5EF4-FFF2-40B4-BE49-F238E27FC236}">
                  <a16:creationId xmlns:a16="http://schemas.microsoft.com/office/drawing/2014/main" id="{C8E1BCD7-B479-4B29-9980-BA797612B5B2}"/>
                </a:ext>
              </a:extLst>
            </p:cNvPr>
            <p:cNvSpPr>
              <a:spLocks noChangeAspect="1" noChangeArrowheads="1"/>
            </p:cNvSpPr>
            <p:nvPr/>
          </p:nvSpPr>
          <p:spPr bwMode="auto">
            <a:xfrm>
              <a:off x="19959606" y="9150236"/>
              <a:ext cx="1617147" cy="1607286"/>
            </a:xfrm>
            <a:custGeom>
              <a:avLst/>
              <a:gdLst>
                <a:gd name="T0" fmla="*/ 2494694 w 286977"/>
                <a:gd name="T1" fmla="*/ 2735509 h 285393"/>
                <a:gd name="T2" fmla="*/ 2442634 w 286977"/>
                <a:gd name="T3" fmla="*/ 3113916 h 285393"/>
                <a:gd name="T4" fmla="*/ 2394599 w 286977"/>
                <a:gd name="T5" fmla="*/ 2735509 h 285393"/>
                <a:gd name="T6" fmla="*/ 687818 w 286977"/>
                <a:gd name="T7" fmla="*/ 2684800 h 285393"/>
                <a:gd name="T8" fmla="*/ 741986 w 286977"/>
                <a:gd name="T9" fmla="*/ 3067113 h 285393"/>
                <a:gd name="T10" fmla="*/ 642027 w 286977"/>
                <a:gd name="T11" fmla="*/ 3067113 h 285393"/>
                <a:gd name="T12" fmla="*/ 687818 w 286977"/>
                <a:gd name="T13" fmla="*/ 2684800 h 285393"/>
                <a:gd name="T14" fmla="*/ 1645342 w 286977"/>
                <a:gd name="T15" fmla="*/ 2105998 h 285393"/>
                <a:gd name="T16" fmla="*/ 2177998 w 286977"/>
                <a:gd name="T17" fmla="*/ 1980496 h 285393"/>
                <a:gd name="T18" fmla="*/ 1124510 w 286977"/>
                <a:gd name="T19" fmla="*/ 1866761 h 285393"/>
                <a:gd name="T20" fmla="*/ 1207350 w 286977"/>
                <a:gd name="T21" fmla="*/ 2357003 h 285393"/>
                <a:gd name="T22" fmla="*/ 1124510 w 286977"/>
                <a:gd name="T23" fmla="*/ 1866761 h 285393"/>
                <a:gd name="T24" fmla="*/ 1207350 w 286977"/>
                <a:gd name="T25" fmla="*/ 1717734 h 285393"/>
                <a:gd name="T26" fmla="*/ 1566424 w 286977"/>
                <a:gd name="T27" fmla="*/ 2043249 h 285393"/>
                <a:gd name="T28" fmla="*/ 1925472 w 286977"/>
                <a:gd name="T29" fmla="*/ 1717734 h 285393"/>
                <a:gd name="T30" fmla="*/ 1566424 w 286977"/>
                <a:gd name="T31" fmla="*/ 1702046 h 285393"/>
                <a:gd name="T32" fmla="*/ 1818949 w 286977"/>
                <a:gd name="T33" fmla="*/ 419612 h 285393"/>
                <a:gd name="T34" fmla="*/ 1787373 w 286977"/>
                <a:gd name="T35" fmla="*/ 572585 h 285393"/>
                <a:gd name="T36" fmla="*/ 946944 w 286977"/>
                <a:gd name="T37" fmla="*/ 486306 h 285393"/>
                <a:gd name="T38" fmla="*/ 1566424 w 286977"/>
                <a:gd name="T39" fmla="*/ 1607927 h 285393"/>
                <a:gd name="T40" fmla="*/ 2158268 w 286977"/>
                <a:gd name="T41" fmla="*/ 423574 h 285393"/>
                <a:gd name="T42" fmla="*/ 1953104 w 286977"/>
                <a:gd name="T43" fmla="*/ 502001 h 285393"/>
                <a:gd name="T44" fmla="*/ 1566424 w 286977"/>
                <a:gd name="T45" fmla="*/ 98026 h 285393"/>
                <a:gd name="T46" fmla="*/ 1724247 w 286977"/>
                <a:gd name="T47" fmla="*/ 490205 h 285393"/>
                <a:gd name="T48" fmla="*/ 1747923 w 286977"/>
                <a:gd name="T49" fmla="*/ 294135 h 285393"/>
                <a:gd name="T50" fmla="*/ 1984663 w 286977"/>
                <a:gd name="T51" fmla="*/ 407868 h 285393"/>
                <a:gd name="T52" fmla="*/ 1566424 w 286977"/>
                <a:gd name="T53" fmla="*/ 98026 h 285393"/>
                <a:gd name="T54" fmla="*/ 2335821 w 286977"/>
                <a:gd name="T55" fmla="*/ 784347 h 285393"/>
                <a:gd name="T56" fmla="*/ 2020155 w 286977"/>
                <a:gd name="T57" fmla="*/ 1690294 h 285393"/>
                <a:gd name="T58" fmla="*/ 2675163 w 286977"/>
                <a:gd name="T59" fmla="*/ 1976568 h 285393"/>
                <a:gd name="T60" fmla="*/ 3136779 w 286977"/>
                <a:gd name="T61" fmla="*/ 3066835 h 285393"/>
                <a:gd name="T62" fmla="*/ 3038160 w 286977"/>
                <a:gd name="T63" fmla="*/ 3066835 h 285393"/>
                <a:gd name="T64" fmla="*/ 2655427 w 286977"/>
                <a:gd name="T65" fmla="*/ 2070700 h 285393"/>
                <a:gd name="T66" fmla="*/ 1972833 w 286977"/>
                <a:gd name="T67" fmla="*/ 2451112 h 285393"/>
                <a:gd name="T68" fmla="*/ 1937317 w 286977"/>
                <a:gd name="T69" fmla="*/ 2470724 h 285393"/>
                <a:gd name="T70" fmla="*/ 1613760 w 286977"/>
                <a:gd name="T71" fmla="*/ 2204045 h 285393"/>
                <a:gd name="T72" fmla="*/ 1566424 w 286977"/>
                <a:gd name="T73" fmla="*/ 3113892 h 285393"/>
                <a:gd name="T74" fmla="*/ 1519058 w 286977"/>
                <a:gd name="T75" fmla="*/ 2204045 h 285393"/>
                <a:gd name="T76" fmla="*/ 1195534 w 286977"/>
                <a:gd name="T77" fmla="*/ 2470724 h 285393"/>
                <a:gd name="T78" fmla="*/ 1156068 w 286977"/>
                <a:gd name="T79" fmla="*/ 2451112 h 285393"/>
                <a:gd name="T80" fmla="*/ 477419 w 286977"/>
                <a:gd name="T81" fmla="*/ 2070700 h 285393"/>
                <a:gd name="T82" fmla="*/ 94695 w 286977"/>
                <a:gd name="T83" fmla="*/ 3066835 h 285393"/>
                <a:gd name="T84" fmla="*/ 0 w 286977"/>
                <a:gd name="T85" fmla="*/ 3066835 h 285393"/>
                <a:gd name="T86" fmla="*/ 461617 w 286977"/>
                <a:gd name="T87" fmla="*/ 1976568 h 285393"/>
                <a:gd name="T88" fmla="*/ 1112678 w 286977"/>
                <a:gd name="T89" fmla="*/ 1690294 h 285393"/>
                <a:gd name="T90" fmla="*/ 800959 w 286977"/>
                <a:gd name="T91" fmla="*/ 784347 h 285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6977" h="285393">
                  <a:moveTo>
                    <a:pt x="223471" y="246063"/>
                  </a:moveTo>
                  <a:cubicBezTo>
                    <a:pt x="226036" y="246063"/>
                    <a:pt x="228234" y="248208"/>
                    <a:pt x="228234" y="250711"/>
                  </a:cubicBezTo>
                  <a:lnTo>
                    <a:pt x="228234" y="281102"/>
                  </a:lnTo>
                  <a:cubicBezTo>
                    <a:pt x="228234" y="283247"/>
                    <a:pt x="226036" y="285393"/>
                    <a:pt x="223471" y="285393"/>
                  </a:cubicBezTo>
                  <a:cubicBezTo>
                    <a:pt x="221273" y="285393"/>
                    <a:pt x="219075" y="283247"/>
                    <a:pt x="219075" y="281102"/>
                  </a:cubicBezTo>
                  <a:lnTo>
                    <a:pt x="219075" y="250711"/>
                  </a:lnTo>
                  <a:cubicBezTo>
                    <a:pt x="219075" y="248208"/>
                    <a:pt x="221273" y="246063"/>
                    <a:pt x="223471" y="246063"/>
                  </a:cubicBezTo>
                  <a:close/>
                  <a:moveTo>
                    <a:pt x="62929" y="246063"/>
                  </a:moveTo>
                  <a:cubicBezTo>
                    <a:pt x="65596" y="246063"/>
                    <a:pt x="67882" y="248208"/>
                    <a:pt x="67882" y="250711"/>
                  </a:cubicBezTo>
                  <a:lnTo>
                    <a:pt x="67882" y="281102"/>
                  </a:lnTo>
                  <a:cubicBezTo>
                    <a:pt x="67882" y="283247"/>
                    <a:pt x="65596" y="285393"/>
                    <a:pt x="62929" y="285393"/>
                  </a:cubicBezTo>
                  <a:cubicBezTo>
                    <a:pt x="61024" y="285393"/>
                    <a:pt x="58738" y="283247"/>
                    <a:pt x="58738" y="281102"/>
                  </a:cubicBezTo>
                  <a:lnTo>
                    <a:pt x="58738" y="250711"/>
                  </a:lnTo>
                  <a:cubicBezTo>
                    <a:pt x="58738" y="248208"/>
                    <a:pt x="61024" y="246063"/>
                    <a:pt x="62929" y="246063"/>
                  </a:cubicBezTo>
                  <a:close/>
                  <a:moveTo>
                    <a:pt x="183376" y="171090"/>
                  </a:moveTo>
                  <a:lnTo>
                    <a:pt x="150528" y="193016"/>
                  </a:lnTo>
                  <a:lnTo>
                    <a:pt x="176518" y="216020"/>
                  </a:lnTo>
                  <a:lnTo>
                    <a:pt x="199259" y="181514"/>
                  </a:lnTo>
                  <a:cubicBezTo>
                    <a:pt x="193123" y="180076"/>
                    <a:pt x="188069" y="176122"/>
                    <a:pt x="183376" y="171090"/>
                  </a:cubicBezTo>
                  <a:close/>
                  <a:moveTo>
                    <a:pt x="102878" y="171090"/>
                  </a:moveTo>
                  <a:cubicBezTo>
                    <a:pt x="98908" y="176122"/>
                    <a:pt x="93132" y="180076"/>
                    <a:pt x="86995" y="181514"/>
                  </a:cubicBezTo>
                  <a:lnTo>
                    <a:pt x="110459" y="216020"/>
                  </a:lnTo>
                  <a:lnTo>
                    <a:pt x="136088" y="193016"/>
                  </a:lnTo>
                  <a:lnTo>
                    <a:pt x="102878" y="171090"/>
                  </a:lnTo>
                  <a:close/>
                  <a:moveTo>
                    <a:pt x="112986" y="147368"/>
                  </a:moveTo>
                  <a:lnTo>
                    <a:pt x="110459" y="157432"/>
                  </a:lnTo>
                  <a:cubicBezTo>
                    <a:pt x="110098" y="159588"/>
                    <a:pt x="108654" y="161745"/>
                    <a:pt x="107932" y="163902"/>
                  </a:cubicBezTo>
                  <a:lnTo>
                    <a:pt x="143308" y="187265"/>
                  </a:lnTo>
                  <a:lnTo>
                    <a:pt x="179045" y="163902"/>
                  </a:lnTo>
                  <a:cubicBezTo>
                    <a:pt x="177601" y="161745"/>
                    <a:pt x="176879" y="159588"/>
                    <a:pt x="176157" y="157432"/>
                  </a:cubicBezTo>
                  <a:lnTo>
                    <a:pt x="173630" y="147368"/>
                  </a:lnTo>
                  <a:cubicBezTo>
                    <a:pt x="164245" y="152759"/>
                    <a:pt x="154137" y="155994"/>
                    <a:pt x="143308" y="155994"/>
                  </a:cubicBezTo>
                  <a:cubicBezTo>
                    <a:pt x="132479" y="155994"/>
                    <a:pt x="122371" y="152759"/>
                    <a:pt x="112986" y="147368"/>
                  </a:cubicBezTo>
                  <a:close/>
                  <a:moveTo>
                    <a:pt x="166411" y="38459"/>
                  </a:moveTo>
                  <a:lnTo>
                    <a:pt x="166411" y="48164"/>
                  </a:lnTo>
                  <a:cubicBezTo>
                    <a:pt x="166411" y="50321"/>
                    <a:pt x="164967" y="52118"/>
                    <a:pt x="163523" y="52477"/>
                  </a:cubicBezTo>
                  <a:cubicBezTo>
                    <a:pt x="151249" y="56071"/>
                    <a:pt x="140420" y="57509"/>
                    <a:pt x="130674" y="57509"/>
                  </a:cubicBezTo>
                  <a:cubicBezTo>
                    <a:pt x="108654" y="57509"/>
                    <a:pt x="93493" y="49961"/>
                    <a:pt x="86635" y="44570"/>
                  </a:cubicBezTo>
                  <a:cubicBezTo>
                    <a:pt x="83386" y="52837"/>
                    <a:pt x="81942" y="61822"/>
                    <a:pt x="81942" y="71887"/>
                  </a:cubicBezTo>
                  <a:cubicBezTo>
                    <a:pt x="81942" y="113221"/>
                    <a:pt x="109376" y="147368"/>
                    <a:pt x="143308" y="147368"/>
                  </a:cubicBezTo>
                  <a:cubicBezTo>
                    <a:pt x="177240" y="147368"/>
                    <a:pt x="205035" y="113221"/>
                    <a:pt x="205035" y="71887"/>
                  </a:cubicBezTo>
                  <a:cubicBezTo>
                    <a:pt x="205035" y="59306"/>
                    <a:pt x="202147" y="48164"/>
                    <a:pt x="197455" y="38819"/>
                  </a:cubicBezTo>
                  <a:cubicBezTo>
                    <a:pt x="191318" y="43132"/>
                    <a:pt x="182654" y="46007"/>
                    <a:pt x="182294" y="46367"/>
                  </a:cubicBezTo>
                  <a:cubicBezTo>
                    <a:pt x="180850" y="46726"/>
                    <a:pt x="179767" y="46367"/>
                    <a:pt x="178684" y="46007"/>
                  </a:cubicBezTo>
                  <a:lnTo>
                    <a:pt x="166411" y="38459"/>
                  </a:lnTo>
                  <a:close/>
                  <a:moveTo>
                    <a:pt x="143308" y="8986"/>
                  </a:moveTo>
                  <a:cubicBezTo>
                    <a:pt x="118761" y="8986"/>
                    <a:pt x="100713" y="19050"/>
                    <a:pt x="89883" y="37021"/>
                  </a:cubicBezTo>
                  <a:cubicBezTo>
                    <a:pt x="97825" y="42054"/>
                    <a:pt x="120927" y="55712"/>
                    <a:pt x="157747" y="44929"/>
                  </a:cubicBezTo>
                  <a:lnTo>
                    <a:pt x="157747" y="30911"/>
                  </a:lnTo>
                  <a:cubicBezTo>
                    <a:pt x="157747" y="29114"/>
                    <a:pt x="158469" y="27676"/>
                    <a:pt x="159913" y="26957"/>
                  </a:cubicBezTo>
                  <a:cubicBezTo>
                    <a:pt x="161357" y="26238"/>
                    <a:pt x="163162" y="26238"/>
                    <a:pt x="164245" y="26957"/>
                  </a:cubicBezTo>
                  <a:lnTo>
                    <a:pt x="181572" y="37381"/>
                  </a:lnTo>
                  <a:cubicBezTo>
                    <a:pt x="184459" y="35943"/>
                    <a:pt x="189152" y="34146"/>
                    <a:pt x="192762" y="31630"/>
                  </a:cubicBezTo>
                  <a:cubicBezTo>
                    <a:pt x="182654" y="16893"/>
                    <a:pt x="164967" y="8986"/>
                    <a:pt x="143308" y="8986"/>
                  </a:cubicBezTo>
                  <a:close/>
                  <a:moveTo>
                    <a:pt x="143308" y="0"/>
                  </a:moveTo>
                  <a:cubicBezTo>
                    <a:pt x="185542" y="0"/>
                    <a:pt x="213699" y="28754"/>
                    <a:pt x="213699" y="71887"/>
                  </a:cubicBezTo>
                  <a:cubicBezTo>
                    <a:pt x="213699" y="101001"/>
                    <a:pt x="200703" y="127239"/>
                    <a:pt x="181572" y="142336"/>
                  </a:cubicBezTo>
                  <a:lnTo>
                    <a:pt x="184820" y="154916"/>
                  </a:lnTo>
                  <a:cubicBezTo>
                    <a:pt x="186986" y="164980"/>
                    <a:pt x="195650" y="173247"/>
                    <a:pt x="206118" y="174685"/>
                  </a:cubicBezTo>
                  <a:lnTo>
                    <a:pt x="244743" y="181154"/>
                  </a:lnTo>
                  <a:cubicBezTo>
                    <a:pt x="268928" y="185468"/>
                    <a:pt x="286977" y="206674"/>
                    <a:pt x="286977" y="230756"/>
                  </a:cubicBezTo>
                  <a:lnTo>
                    <a:pt x="286977" y="281078"/>
                  </a:lnTo>
                  <a:cubicBezTo>
                    <a:pt x="286977" y="283234"/>
                    <a:pt x="284811" y="285391"/>
                    <a:pt x="282284" y="285391"/>
                  </a:cubicBezTo>
                  <a:cubicBezTo>
                    <a:pt x="279758" y="285391"/>
                    <a:pt x="277953" y="283234"/>
                    <a:pt x="277953" y="281078"/>
                  </a:cubicBezTo>
                  <a:lnTo>
                    <a:pt x="277953" y="230756"/>
                  </a:lnTo>
                  <a:cubicBezTo>
                    <a:pt x="277953" y="210628"/>
                    <a:pt x="263153" y="193375"/>
                    <a:pt x="242938" y="189781"/>
                  </a:cubicBezTo>
                  <a:lnTo>
                    <a:pt x="208645" y="184030"/>
                  </a:lnTo>
                  <a:lnTo>
                    <a:pt x="180489" y="224646"/>
                  </a:lnTo>
                  <a:cubicBezTo>
                    <a:pt x="180128" y="225724"/>
                    <a:pt x="179045" y="226443"/>
                    <a:pt x="177601" y="226443"/>
                  </a:cubicBezTo>
                  <a:cubicBezTo>
                    <a:pt x="177240" y="226443"/>
                    <a:pt x="177240" y="226443"/>
                    <a:pt x="177240" y="226443"/>
                  </a:cubicBezTo>
                  <a:cubicBezTo>
                    <a:pt x="176157" y="226443"/>
                    <a:pt x="175435" y="226443"/>
                    <a:pt x="174352" y="225724"/>
                  </a:cubicBezTo>
                  <a:lnTo>
                    <a:pt x="147640" y="202002"/>
                  </a:lnTo>
                  <a:lnTo>
                    <a:pt x="147640" y="281078"/>
                  </a:lnTo>
                  <a:cubicBezTo>
                    <a:pt x="147640" y="283234"/>
                    <a:pt x="145835" y="285391"/>
                    <a:pt x="143308" y="285391"/>
                  </a:cubicBezTo>
                  <a:cubicBezTo>
                    <a:pt x="141142" y="285391"/>
                    <a:pt x="138976" y="283234"/>
                    <a:pt x="138976" y="281078"/>
                  </a:cubicBezTo>
                  <a:lnTo>
                    <a:pt x="138976" y="202002"/>
                  </a:lnTo>
                  <a:lnTo>
                    <a:pt x="112264" y="225724"/>
                  </a:lnTo>
                  <a:cubicBezTo>
                    <a:pt x="111542" y="226443"/>
                    <a:pt x="110459" y="226443"/>
                    <a:pt x="109376" y="226443"/>
                  </a:cubicBezTo>
                  <a:cubicBezTo>
                    <a:pt x="109015" y="226443"/>
                    <a:pt x="109015" y="226443"/>
                    <a:pt x="108654" y="226443"/>
                  </a:cubicBezTo>
                  <a:cubicBezTo>
                    <a:pt x="107571" y="226443"/>
                    <a:pt x="106127" y="225724"/>
                    <a:pt x="105766" y="224646"/>
                  </a:cubicBezTo>
                  <a:lnTo>
                    <a:pt x="77610" y="184030"/>
                  </a:lnTo>
                  <a:lnTo>
                    <a:pt x="43678" y="189781"/>
                  </a:lnTo>
                  <a:cubicBezTo>
                    <a:pt x="23463" y="193375"/>
                    <a:pt x="8663" y="210628"/>
                    <a:pt x="8663" y="230756"/>
                  </a:cubicBezTo>
                  <a:lnTo>
                    <a:pt x="8663" y="281078"/>
                  </a:lnTo>
                  <a:cubicBezTo>
                    <a:pt x="8663" y="283234"/>
                    <a:pt x="6859" y="285391"/>
                    <a:pt x="4693" y="285391"/>
                  </a:cubicBezTo>
                  <a:cubicBezTo>
                    <a:pt x="2166" y="285391"/>
                    <a:pt x="0" y="283234"/>
                    <a:pt x="0" y="281078"/>
                  </a:cubicBezTo>
                  <a:lnTo>
                    <a:pt x="0" y="230756"/>
                  </a:lnTo>
                  <a:cubicBezTo>
                    <a:pt x="0" y="206674"/>
                    <a:pt x="17688" y="185468"/>
                    <a:pt x="42234" y="181154"/>
                  </a:cubicBezTo>
                  <a:lnTo>
                    <a:pt x="80498" y="174685"/>
                  </a:lnTo>
                  <a:cubicBezTo>
                    <a:pt x="90605" y="173247"/>
                    <a:pt x="99269" y="164980"/>
                    <a:pt x="101796" y="154916"/>
                  </a:cubicBezTo>
                  <a:lnTo>
                    <a:pt x="105044" y="142336"/>
                  </a:lnTo>
                  <a:cubicBezTo>
                    <a:pt x="85913" y="127239"/>
                    <a:pt x="73278" y="101001"/>
                    <a:pt x="73278" y="71887"/>
                  </a:cubicBezTo>
                  <a:cubicBezTo>
                    <a:pt x="73278" y="28754"/>
                    <a:pt x="101435" y="0"/>
                    <a:pt x="143308" y="0"/>
                  </a:cubicBezTo>
                  <a:close/>
                </a:path>
              </a:pathLst>
            </a:custGeom>
            <a:solidFill>
              <a:schemeClr val="accent5">
                <a:lumMod val="75000"/>
              </a:schemeClr>
            </a:solidFill>
            <a:ln>
              <a:solidFill>
                <a:schemeClr val="bg2">
                  <a:lumMod val="25000"/>
                </a:schemeClr>
              </a:solidFill>
            </a:ln>
            <a:effectLst/>
          </p:spPr>
          <p:txBody>
            <a:bodyPr anchor="ctr"/>
            <a:lstStyle/>
            <a:p>
              <a:endParaRPr lang="en-US" dirty="0">
                <a:latin typeface="Lato Light" panose="020F0502020204030203" pitchFamily="34" charset="0"/>
              </a:endParaRPr>
            </a:p>
          </p:txBody>
        </p:sp>
        <p:sp>
          <p:nvSpPr>
            <p:cNvPr id="25" name="Freeform 1048">
              <a:extLst>
                <a:ext uri="{FF2B5EF4-FFF2-40B4-BE49-F238E27FC236}">
                  <a16:creationId xmlns:a16="http://schemas.microsoft.com/office/drawing/2014/main" id="{75D7B28F-620C-42B0-827F-493434B8AD99}"/>
                </a:ext>
              </a:extLst>
            </p:cNvPr>
            <p:cNvSpPr>
              <a:spLocks noChangeAspect="1" noChangeArrowheads="1"/>
            </p:cNvSpPr>
            <p:nvPr/>
          </p:nvSpPr>
          <p:spPr bwMode="auto">
            <a:xfrm>
              <a:off x="21381253" y="9150236"/>
              <a:ext cx="1577705" cy="1607286"/>
            </a:xfrm>
            <a:custGeom>
              <a:avLst/>
              <a:gdLst>
                <a:gd name="T0" fmla="*/ 2555332 w 279041"/>
                <a:gd name="T1" fmla="*/ 2800221 h 285396"/>
                <a:gd name="T2" fmla="*/ 2504849 w 279041"/>
                <a:gd name="T3" fmla="*/ 3113620 h 285396"/>
                <a:gd name="T4" fmla="*/ 2454354 w 279041"/>
                <a:gd name="T5" fmla="*/ 2800221 h 285396"/>
                <a:gd name="T6" fmla="*/ 591999 w 279041"/>
                <a:gd name="T7" fmla="*/ 2753781 h 285396"/>
                <a:gd name="T8" fmla="*/ 644605 w 279041"/>
                <a:gd name="T9" fmla="*/ 3067198 h 285396"/>
                <a:gd name="T10" fmla="*/ 543471 w 279041"/>
                <a:gd name="T11" fmla="*/ 3067198 h 285396"/>
                <a:gd name="T12" fmla="*/ 591999 w 279041"/>
                <a:gd name="T13" fmla="*/ 2753781 h 285396"/>
                <a:gd name="T14" fmla="*/ 1209601 w 279041"/>
                <a:gd name="T15" fmla="*/ 1964610 h 285396"/>
                <a:gd name="T16" fmla="*/ 1538761 w 279041"/>
                <a:gd name="T17" fmla="*/ 2682219 h 285396"/>
                <a:gd name="T18" fmla="*/ 1875885 w 279041"/>
                <a:gd name="T19" fmla="*/ 1964610 h 285396"/>
                <a:gd name="T20" fmla="*/ 1538761 w 279041"/>
                <a:gd name="T21" fmla="*/ 2046965 h 285396"/>
                <a:gd name="T22" fmla="*/ 1861495 w 279041"/>
                <a:gd name="T23" fmla="*/ 855354 h 285396"/>
                <a:gd name="T24" fmla="*/ 924049 w 279041"/>
                <a:gd name="T25" fmla="*/ 968578 h 285396"/>
                <a:gd name="T26" fmla="*/ 1538761 w 279041"/>
                <a:gd name="T27" fmla="*/ 1956771 h 285396"/>
                <a:gd name="T28" fmla="*/ 2157458 w 279041"/>
                <a:gd name="T29" fmla="*/ 952896 h 285396"/>
                <a:gd name="T30" fmla="*/ 1538761 w 279041"/>
                <a:gd name="T31" fmla="*/ 98023 h 285396"/>
                <a:gd name="T32" fmla="*/ 698000 w 279041"/>
                <a:gd name="T33" fmla="*/ 2192050 h 285396"/>
                <a:gd name="T34" fmla="*/ 1122357 w 279041"/>
                <a:gd name="T35" fmla="*/ 1941089 h 285396"/>
                <a:gd name="T36" fmla="*/ 801118 w 279041"/>
                <a:gd name="T37" fmla="*/ 1168577 h 285396"/>
                <a:gd name="T38" fmla="*/ 880440 w 279041"/>
                <a:gd name="T39" fmla="*/ 854864 h 285396"/>
                <a:gd name="T40" fmla="*/ 1511001 w 279041"/>
                <a:gd name="T41" fmla="*/ 862703 h 285396"/>
                <a:gd name="T42" fmla="*/ 2244710 w 279041"/>
                <a:gd name="T43" fmla="*/ 909767 h 285396"/>
                <a:gd name="T44" fmla="*/ 1955187 w 279041"/>
                <a:gd name="T45" fmla="*/ 1901864 h 285396"/>
                <a:gd name="T46" fmla="*/ 2197118 w 279041"/>
                <a:gd name="T47" fmla="*/ 2160681 h 285396"/>
                <a:gd name="T48" fmla="*/ 2609564 w 279041"/>
                <a:gd name="T49" fmla="*/ 1305817 h 285396"/>
                <a:gd name="T50" fmla="*/ 1538761 w 279041"/>
                <a:gd name="T51" fmla="*/ 0 h 285396"/>
                <a:gd name="T52" fmla="*/ 2486628 w 279041"/>
                <a:gd name="T53" fmla="*/ 2207745 h 285396"/>
                <a:gd name="T54" fmla="*/ 3081501 w 279041"/>
                <a:gd name="T55" fmla="*/ 2878284 h 285396"/>
                <a:gd name="T56" fmla="*/ 3033916 w 279041"/>
                <a:gd name="T57" fmla="*/ 3113568 h 285396"/>
                <a:gd name="T58" fmla="*/ 2990295 w 279041"/>
                <a:gd name="T59" fmla="*/ 2878284 h 285396"/>
                <a:gd name="T60" fmla="*/ 2260566 w 279041"/>
                <a:gd name="T61" fmla="*/ 2266556 h 285396"/>
                <a:gd name="T62" fmla="*/ 1586375 w 279041"/>
                <a:gd name="T63" fmla="*/ 3066525 h 285396"/>
                <a:gd name="T64" fmla="*/ 1495145 w 279041"/>
                <a:gd name="T65" fmla="*/ 3066525 h 285396"/>
                <a:gd name="T66" fmla="*/ 820944 w 279041"/>
                <a:gd name="T67" fmla="*/ 2266556 h 285396"/>
                <a:gd name="T68" fmla="*/ 99171 w 279041"/>
                <a:gd name="T69" fmla="*/ 2878284 h 285396"/>
                <a:gd name="T70" fmla="*/ 47623 w 279041"/>
                <a:gd name="T71" fmla="*/ 3113568 h 285396"/>
                <a:gd name="T72" fmla="*/ 0 w 279041"/>
                <a:gd name="T73" fmla="*/ 2878284 h 285396"/>
                <a:gd name="T74" fmla="*/ 594886 w 279041"/>
                <a:gd name="T75" fmla="*/ 2207745 h 285396"/>
                <a:gd name="T76" fmla="*/ 1538761 w 279041"/>
                <a:gd name="T77" fmla="*/ 0 h 2853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9041" h="285396">
                  <a:moveTo>
                    <a:pt x="226822" y="252413"/>
                  </a:moveTo>
                  <a:cubicBezTo>
                    <a:pt x="229489" y="252413"/>
                    <a:pt x="231394" y="254186"/>
                    <a:pt x="231394" y="256669"/>
                  </a:cubicBezTo>
                  <a:lnTo>
                    <a:pt x="231394" y="281140"/>
                  </a:lnTo>
                  <a:cubicBezTo>
                    <a:pt x="231394" y="283268"/>
                    <a:pt x="229489" y="285396"/>
                    <a:pt x="226822" y="285396"/>
                  </a:cubicBezTo>
                  <a:cubicBezTo>
                    <a:pt x="224155" y="285396"/>
                    <a:pt x="222250" y="283268"/>
                    <a:pt x="222250" y="281140"/>
                  </a:cubicBezTo>
                  <a:lnTo>
                    <a:pt x="222250" y="256669"/>
                  </a:lnTo>
                  <a:cubicBezTo>
                    <a:pt x="222250" y="254186"/>
                    <a:pt x="224155" y="252413"/>
                    <a:pt x="226822" y="252413"/>
                  </a:cubicBezTo>
                  <a:close/>
                  <a:moveTo>
                    <a:pt x="53609" y="252413"/>
                  </a:moveTo>
                  <a:cubicBezTo>
                    <a:pt x="56174" y="252413"/>
                    <a:pt x="58372" y="254186"/>
                    <a:pt x="58372" y="256669"/>
                  </a:cubicBezTo>
                  <a:lnTo>
                    <a:pt x="58372" y="281140"/>
                  </a:lnTo>
                  <a:cubicBezTo>
                    <a:pt x="58372" y="283268"/>
                    <a:pt x="56174" y="285396"/>
                    <a:pt x="53609" y="285396"/>
                  </a:cubicBezTo>
                  <a:cubicBezTo>
                    <a:pt x="51045" y="285396"/>
                    <a:pt x="49213" y="283268"/>
                    <a:pt x="49213" y="281140"/>
                  </a:cubicBezTo>
                  <a:lnTo>
                    <a:pt x="49213" y="256669"/>
                  </a:lnTo>
                  <a:cubicBezTo>
                    <a:pt x="49213" y="254186"/>
                    <a:pt x="51045" y="252413"/>
                    <a:pt x="53609" y="252413"/>
                  </a:cubicBezTo>
                  <a:close/>
                  <a:moveTo>
                    <a:pt x="110252" y="179358"/>
                  </a:moveTo>
                  <a:lnTo>
                    <a:pt x="109534" y="180077"/>
                  </a:lnTo>
                  <a:cubicBezTo>
                    <a:pt x="106301" y="193376"/>
                    <a:pt x="95887" y="203080"/>
                    <a:pt x="82958" y="205956"/>
                  </a:cubicBezTo>
                  <a:cubicBezTo>
                    <a:pt x="86909" y="223928"/>
                    <a:pt x="123539" y="240102"/>
                    <a:pt x="139341" y="245853"/>
                  </a:cubicBezTo>
                  <a:cubicBezTo>
                    <a:pt x="155502" y="240102"/>
                    <a:pt x="192133" y="223928"/>
                    <a:pt x="196801" y="205956"/>
                  </a:cubicBezTo>
                  <a:cubicBezTo>
                    <a:pt x="183514" y="203080"/>
                    <a:pt x="173099" y="193376"/>
                    <a:pt x="169867" y="180077"/>
                  </a:cubicBezTo>
                  <a:lnTo>
                    <a:pt x="169508" y="179358"/>
                  </a:lnTo>
                  <a:cubicBezTo>
                    <a:pt x="160529" y="185109"/>
                    <a:pt x="150474" y="187625"/>
                    <a:pt x="139341" y="187625"/>
                  </a:cubicBezTo>
                  <a:cubicBezTo>
                    <a:pt x="129285" y="187625"/>
                    <a:pt x="118512" y="185109"/>
                    <a:pt x="110252" y="179358"/>
                  </a:cubicBezTo>
                  <a:close/>
                  <a:moveTo>
                    <a:pt x="168565" y="78402"/>
                  </a:moveTo>
                  <a:cubicBezTo>
                    <a:pt x="159721" y="78357"/>
                    <a:pt x="150833" y="81232"/>
                    <a:pt x="141496" y="86983"/>
                  </a:cubicBezTo>
                  <a:cubicBezTo>
                    <a:pt x="118871" y="100282"/>
                    <a:pt x="96246" y="95610"/>
                    <a:pt x="83676" y="88780"/>
                  </a:cubicBezTo>
                  <a:cubicBezTo>
                    <a:pt x="81881" y="94531"/>
                    <a:pt x="81163" y="100642"/>
                    <a:pt x="81163" y="107112"/>
                  </a:cubicBezTo>
                  <a:cubicBezTo>
                    <a:pt x="81163" y="146649"/>
                    <a:pt x="107738" y="179358"/>
                    <a:pt x="139341" y="179358"/>
                  </a:cubicBezTo>
                  <a:cubicBezTo>
                    <a:pt x="172021" y="179358"/>
                    <a:pt x="197879" y="146649"/>
                    <a:pt x="197879" y="107112"/>
                  </a:cubicBezTo>
                  <a:cubicBezTo>
                    <a:pt x="197879" y="99923"/>
                    <a:pt x="197160" y="93453"/>
                    <a:pt x="195365" y="87343"/>
                  </a:cubicBezTo>
                  <a:cubicBezTo>
                    <a:pt x="186207" y="81412"/>
                    <a:pt x="177408" y="78447"/>
                    <a:pt x="168565" y="78402"/>
                  </a:cubicBezTo>
                  <a:close/>
                  <a:moveTo>
                    <a:pt x="139341" y="8986"/>
                  </a:moveTo>
                  <a:cubicBezTo>
                    <a:pt x="81163" y="8986"/>
                    <a:pt x="43095" y="52118"/>
                    <a:pt x="43095" y="119692"/>
                  </a:cubicBezTo>
                  <a:cubicBezTo>
                    <a:pt x="43095" y="152041"/>
                    <a:pt x="50996" y="184030"/>
                    <a:pt x="63206" y="200924"/>
                  </a:cubicBezTo>
                  <a:lnTo>
                    <a:pt x="80085" y="198048"/>
                  </a:lnTo>
                  <a:cubicBezTo>
                    <a:pt x="90141" y="195892"/>
                    <a:pt x="98760" y="188344"/>
                    <a:pt x="101633" y="177920"/>
                  </a:cubicBezTo>
                  <a:lnTo>
                    <a:pt x="102351" y="174326"/>
                  </a:lnTo>
                  <a:cubicBezTo>
                    <a:pt x="84395" y="159589"/>
                    <a:pt x="72544" y="135147"/>
                    <a:pt x="72544" y="107112"/>
                  </a:cubicBezTo>
                  <a:cubicBezTo>
                    <a:pt x="72544" y="97766"/>
                    <a:pt x="74339" y="88780"/>
                    <a:pt x="76853" y="80873"/>
                  </a:cubicBezTo>
                  <a:cubicBezTo>
                    <a:pt x="77212" y="80154"/>
                    <a:pt x="78290" y="78716"/>
                    <a:pt x="79726" y="78357"/>
                  </a:cubicBezTo>
                  <a:cubicBezTo>
                    <a:pt x="80803" y="77997"/>
                    <a:pt x="82599" y="78357"/>
                    <a:pt x="83317" y="78716"/>
                  </a:cubicBezTo>
                  <a:cubicBezTo>
                    <a:pt x="92296" y="84827"/>
                    <a:pt x="114920" y="92734"/>
                    <a:pt x="136827" y="79076"/>
                  </a:cubicBezTo>
                  <a:cubicBezTo>
                    <a:pt x="158734" y="66136"/>
                    <a:pt x="179922" y="66496"/>
                    <a:pt x="200752" y="80873"/>
                  </a:cubicBezTo>
                  <a:cubicBezTo>
                    <a:pt x="201829" y="81232"/>
                    <a:pt x="202906" y="81951"/>
                    <a:pt x="203265" y="83389"/>
                  </a:cubicBezTo>
                  <a:cubicBezTo>
                    <a:pt x="205420" y="90937"/>
                    <a:pt x="206857" y="98845"/>
                    <a:pt x="206857" y="107112"/>
                  </a:cubicBezTo>
                  <a:cubicBezTo>
                    <a:pt x="206857" y="135147"/>
                    <a:pt x="194646" y="159589"/>
                    <a:pt x="177049" y="174326"/>
                  </a:cubicBezTo>
                  <a:lnTo>
                    <a:pt x="178127" y="177920"/>
                  </a:lnTo>
                  <a:cubicBezTo>
                    <a:pt x="180281" y="188344"/>
                    <a:pt x="188541" y="195892"/>
                    <a:pt x="198956" y="198048"/>
                  </a:cubicBezTo>
                  <a:lnTo>
                    <a:pt x="216194" y="200924"/>
                  </a:lnTo>
                  <a:cubicBezTo>
                    <a:pt x="228404" y="184030"/>
                    <a:pt x="236305" y="152041"/>
                    <a:pt x="236305" y="119692"/>
                  </a:cubicBezTo>
                  <a:cubicBezTo>
                    <a:pt x="236305" y="52118"/>
                    <a:pt x="198238" y="8986"/>
                    <a:pt x="139341" y="8986"/>
                  </a:cubicBezTo>
                  <a:close/>
                  <a:moveTo>
                    <a:pt x="139341" y="0"/>
                  </a:moveTo>
                  <a:cubicBezTo>
                    <a:pt x="203625" y="0"/>
                    <a:pt x="244924" y="46727"/>
                    <a:pt x="244924" y="119692"/>
                  </a:cubicBezTo>
                  <a:cubicBezTo>
                    <a:pt x="244924" y="152400"/>
                    <a:pt x="237382" y="183312"/>
                    <a:pt x="225172" y="202362"/>
                  </a:cubicBezTo>
                  <a:lnTo>
                    <a:pt x="228045" y="202721"/>
                  </a:lnTo>
                  <a:cubicBezTo>
                    <a:pt x="257493" y="207753"/>
                    <a:pt x="279041" y="233632"/>
                    <a:pt x="279041" y="263825"/>
                  </a:cubicBezTo>
                  <a:lnTo>
                    <a:pt x="279041" y="281078"/>
                  </a:lnTo>
                  <a:cubicBezTo>
                    <a:pt x="279041" y="283234"/>
                    <a:pt x="277605" y="285391"/>
                    <a:pt x="274732" y="285391"/>
                  </a:cubicBezTo>
                  <a:cubicBezTo>
                    <a:pt x="272577" y="285391"/>
                    <a:pt x="270781" y="283234"/>
                    <a:pt x="270781" y="281078"/>
                  </a:cubicBezTo>
                  <a:lnTo>
                    <a:pt x="270781" y="263825"/>
                  </a:lnTo>
                  <a:cubicBezTo>
                    <a:pt x="270781" y="237946"/>
                    <a:pt x="251747" y="216020"/>
                    <a:pt x="226249" y="211347"/>
                  </a:cubicBezTo>
                  <a:lnTo>
                    <a:pt x="204702" y="207753"/>
                  </a:lnTo>
                  <a:cubicBezTo>
                    <a:pt x="199315" y="231835"/>
                    <a:pt x="156579" y="248729"/>
                    <a:pt x="143651" y="253401"/>
                  </a:cubicBezTo>
                  <a:lnTo>
                    <a:pt x="143651" y="281078"/>
                  </a:lnTo>
                  <a:cubicBezTo>
                    <a:pt x="143651" y="283234"/>
                    <a:pt x="141855" y="285391"/>
                    <a:pt x="139341" y="285391"/>
                  </a:cubicBezTo>
                  <a:cubicBezTo>
                    <a:pt x="137186" y="285391"/>
                    <a:pt x="135391" y="283234"/>
                    <a:pt x="135391" y="281078"/>
                  </a:cubicBezTo>
                  <a:lnTo>
                    <a:pt x="135391" y="253401"/>
                  </a:lnTo>
                  <a:cubicBezTo>
                    <a:pt x="122821" y="248729"/>
                    <a:pt x="79726" y="231835"/>
                    <a:pt x="74339" y="207753"/>
                  </a:cubicBezTo>
                  <a:lnTo>
                    <a:pt x="52792" y="211347"/>
                  </a:lnTo>
                  <a:cubicBezTo>
                    <a:pt x="27294" y="216020"/>
                    <a:pt x="8978" y="237946"/>
                    <a:pt x="8978" y="263825"/>
                  </a:cubicBezTo>
                  <a:lnTo>
                    <a:pt x="8978" y="281078"/>
                  </a:lnTo>
                  <a:cubicBezTo>
                    <a:pt x="8978" y="283234"/>
                    <a:pt x="6464" y="285391"/>
                    <a:pt x="4310" y="285391"/>
                  </a:cubicBezTo>
                  <a:cubicBezTo>
                    <a:pt x="2155" y="285391"/>
                    <a:pt x="0" y="283234"/>
                    <a:pt x="0" y="281078"/>
                  </a:cubicBezTo>
                  <a:lnTo>
                    <a:pt x="0" y="263825"/>
                  </a:lnTo>
                  <a:cubicBezTo>
                    <a:pt x="0" y="233632"/>
                    <a:pt x="21907" y="207753"/>
                    <a:pt x="51714" y="202721"/>
                  </a:cubicBezTo>
                  <a:lnTo>
                    <a:pt x="53869" y="202362"/>
                  </a:lnTo>
                  <a:cubicBezTo>
                    <a:pt x="41659" y="183312"/>
                    <a:pt x="34476" y="152400"/>
                    <a:pt x="34476" y="119692"/>
                  </a:cubicBezTo>
                  <a:cubicBezTo>
                    <a:pt x="34476" y="47805"/>
                    <a:pt x="76853" y="0"/>
                    <a:pt x="139341" y="0"/>
                  </a:cubicBezTo>
                  <a:close/>
                </a:path>
              </a:pathLst>
            </a:custGeom>
            <a:solidFill>
              <a:schemeClr val="accent5">
                <a:lumMod val="75000"/>
              </a:schemeClr>
            </a:solidFill>
            <a:ln>
              <a:solidFill>
                <a:schemeClr val="bg2">
                  <a:lumMod val="25000"/>
                </a:schemeClr>
              </a:solidFill>
            </a:ln>
            <a:effectLst/>
          </p:spPr>
          <p:txBody>
            <a:bodyPr anchor="ctr"/>
            <a:lstStyle/>
            <a:p>
              <a:endParaRPr lang="en-US" dirty="0">
                <a:latin typeface="Lato Light" panose="020F0502020204030203" pitchFamily="34" charset="0"/>
              </a:endParaRPr>
            </a:p>
          </p:txBody>
        </p:sp>
      </p:grpSp>
      <p:sp>
        <p:nvSpPr>
          <p:cNvPr id="26" name="Freeform 942">
            <a:extLst>
              <a:ext uri="{FF2B5EF4-FFF2-40B4-BE49-F238E27FC236}">
                <a16:creationId xmlns:a16="http://schemas.microsoft.com/office/drawing/2014/main" id="{B9F3D2D2-910F-42C7-A58B-4C025B02EAD7}"/>
              </a:ext>
            </a:extLst>
          </p:cNvPr>
          <p:cNvSpPr>
            <a:spLocks noChangeAspect="1" noChangeArrowheads="1"/>
          </p:cNvSpPr>
          <p:nvPr/>
        </p:nvSpPr>
        <p:spPr bwMode="auto">
          <a:xfrm>
            <a:off x="7364933" y="2976917"/>
            <a:ext cx="713281" cy="821503"/>
          </a:xfrm>
          <a:custGeom>
            <a:avLst/>
            <a:gdLst>
              <a:gd name="T0" fmla="*/ 1970853 w 253639"/>
              <a:gd name="T1" fmla="*/ 3105418 h 291740"/>
              <a:gd name="T2" fmla="*/ 2137158 w 253639"/>
              <a:gd name="T3" fmla="*/ 2005451 h 291740"/>
              <a:gd name="T4" fmla="*/ 2303452 w 253639"/>
              <a:gd name="T5" fmla="*/ 3105418 h 291740"/>
              <a:gd name="T6" fmla="*/ 1852064 w 253639"/>
              <a:gd name="T7" fmla="*/ 1886741 h 291740"/>
              <a:gd name="T8" fmla="*/ 2187251 w 253639"/>
              <a:gd name="T9" fmla="*/ 1581591 h 291740"/>
              <a:gd name="T10" fmla="*/ 2086922 w 253639"/>
              <a:gd name="T11" fmla="*/ 1548752 h 291740"/>
              <a:gd name="T12" fmla="*/ 2187251 w 253639"/>
              <a:gd name="T13" fmla="*/ 1250676 h 291740"/>
              <a:gd name="T14" fmla="*/ 2086922 w 253639"/>
              <a:gd name="T15" fmla="*/ 1325968 h 291740"/>
              <a:gd name="T16" fmla="*/ 2139088 w 253639"/>
              <a:gd name="T17" fmla="*/ 906679 h 291740"/>
              <a:gd name="T18" fmla="*/ 2139088 w 253639"/>
              <a:gd name="T19" fmla="*/ 1077174 h 291740"/>
              <a:gd name="T20" fmla="*/ 2139088 w 253639"/>
              <a:gd name="T21" fmla="*/ 906679 h 291740"/>
              <a:gd name="T22" fmla="*/ 502381 w 253639"/>
              <a:gd name="T23" fmla="*/ 861228 h 291740"/>
              <a:gd name="T24" fmla="*/ 502381 w 253639"/>
              <a:gd name="T25" fmla="*/ 540541 h 291740"/>
              <a:gd name="T26" fmla="*/ 295646 w 253639"/>
              <a:gd name="T27" fmla="*/ 747807 h 291740"/>
              <a:gd name="T28" fmla="*/ 1143308 w 253639"/>
              <a:gd name="T29" fmla="*/ 244730 h 291740"/>
              <a:gd name="T30" fmla="*/ 1852064 w 253639"/>
              <a:gd name="T31" fmla="*/ 1182460 h 291740"/>
              <a:gd name="T32" fmla="*/ 2418289 w 253639"/>
              <a:gd name="T33" fmla="*/ 1024188 h 291740"/>
              <a:gd name="T34" fmla="*/ 2517272 w 253639"/>
              <a:gd name="T35" fmla="*/ 1851135 h 291740"/>
              <a:gd name="T36" fmla="*/ 2683577 w 253639"/>
              <a:gd name="T37" fmla="*/ 976705 h 291740"/>
              <a:gd name="T38" fmla="*/ 2137158 w 253639"/>
              <a:gd name="T39" fmla="*/ 798653 h 291740"/>
              <a:gd name="T40" fmla="*/ 1689727 w 253639"/>
              <a:gd name="T41" fmla="*/ 668076 h 291740"/>
              <a:gd name="T42" fmla="*/ 1202688 w 253639"/>
              <a:gd name="T43" fmla="*/ 122079 h 291740"/>
              <a:gd name="T44" fmla="*/ 1915421 w 253639"/>
              <a:gd name="T45" fmla="*/ 668076 h 291740"/>
              <a:gd name="T46" fmla="*/ 2778620 w 253639"/>
              <a:gd name="T47" fmla="*/ 1851135 h 291740"/>
              <a:gd name="T48" fmla="*/ 2517272 w 253639"/>
              <a:gd name="T49" fmla="*/ 2990670 h 291740"/>
              <a:gd name="T50" fmla="*/ 1970853 w 253639"/>
              <a:gd name="T51" fmla="*/ 3204328 h 291740"/>
              <a:gd name="T52" fmla="*/ 1701597 w 253639"/>
              <a:gd name="T53" fmla="*/ 1059807 h 291740"/>
              <a:gd name="T54" fmla="*/ 1202688 w 253639"/>
              <a:gd name="T55" fmla="*/ 122079 h 291740"/>
              <a:gd name="T56" fmla="*/ 382305 w 253639"/>
              <a:gd name="T57" fmla="*/ 336673 h 291740"/>
              <a:gd name="T58" fmla="*/ 354687 w 253639"/>
              <a:gd name="T59" fmla="*/ 1136767 h 291740"/>
              <a:gd name="T60" fmla="*/ 401988 w 253639"/>
              <a:gd name="T61" fmla="*/ 3105309 h 291740"/>
              <a:gd name="T62" fmla="*/ 610872 w 253639"/>
              <a:gd name="T63" fmla="*/ 2895368 h 291740"/>
              <a:gd name="T64" fmla="*/ 997098 w 253639"/>
              <a:gd name="T65" fmla="*/ 2685462 h 291740"/>
              <a:gd name="T66" fmla="*/ 610872 w 253639"/>
              <a:gd name="T67" fmla="*/ 2313140 h 291740"/>
              <a:gd name="T68" fmla="*/ 997098 w 253639"/>
              <a:gd name="T69" fmla="*/ 2103216 h 291740"/>
              <a:gd name="T70" fmla="*/ 610872 w 253639"/>
              <a:gd name="T71" fmla="*/ 1184302 h 291740"/>
              <a:gd name="T72" fmla="*/ 642404 w 253639"/>
              <a:gd name="T73" fmla="*/ 384183 h 291740"/>
              <a:gd name="T74" fmla="*/ 595112 w 253639"/>
              <a:gd name="T75" fmla="*/ 99008 h 291740"/>
              <a:gd name="T76" fmla="*/ 1955558 w 253639"/>
              <a:gd name="T77" fmla="*/ 280979 h 291740"/>
              <a:gd name="T78" fmla="*/ 2137118 w 253639"/>
              <a:gd name="T79" fmla="*/ 98917 h 291740"/>
              <a:gd name="T80" fmla="*/ 2137118 w 253639"/>
              <a:gd name="T81" fmla="*/ 554001 h 291740"/>
              <a:gd name="T82" fmla="*/ 401988 w 253639"/>
              <a:gd name="T83" fmla="*/ 0 h 291740"/>
              <a:gd name="T84" fmla="*/ 705454 w 253639"/>
              <a:gd name="T85" fmla="*/ 304957 h 291740"/>
              <a:gd name="T86" fmla="*/ 705454 w 253639"/>
              <a:gd name="T87" fmla="*/ 2004183 h 291740"/>
              <a:gd name="T88" fmla="*/ 1091687 w 253639"/>
              <a:gd name="T89" fmla="*/ 2313140 h 291740"/>
              <a:gd name="T90" fmla="*/ 705454 w 253639"/>
              <a:gd name="T91" fmla="*/ 2590391 h 291740"/>
              <a:gd name="T92" fmla="*/ 1091687 w 253639"/>
              <a:gd name="T93" fmla="*/ 2895368 h 291740"/>
              <a:gd name="T94" fmla="*/ 705454 w 253639"/>
              <a:gd name="T95" fmla="*/ 3089467 h 291740"/>
              <a:gd name="T96" fmla="*/ 287699 w 253639"/>
              <a:gd name="T97" fmla="*/ 3089467 h 291740"/>
              <a:gd name="T98" fmla="*/ 287699 w 253639"/>
              <a:gd name="T99" fmla="*/ 304957 h 2917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3639" h="291740">
                <a:moveTo>
                  <a:pt x="169062" y="171780"/>
                </a:moveTo>
                <a:lnTo>
                  <a:pt x="169062" y="272287"/>
                </a:lnTo>
                <a:cubicBezTo>
                  <a:pt x="169062" y="278051"/>
                  <a:pt x="173761" y="282734"/>
                  <a:pt x="179905" y="282734"/>
                </a:cubicBezTo>
                <a:cubicBezTo>
                  <a:pt x="185688" y="282734"/>
                  <a:pt x="190387" y="278051"/>
                  <a:pt x="190387" y="272287"/>
                </a:cubicBezTo>
                <a:lnTo>
                  <a:pt x="190387" y="187270"/>
                </a:lnTo>
                <a:cubicBezTo>
                  <a:pt x="190387" y="184388"/>
                  <a:pt x="192555" y="182587"/>
                  <a:pt x="195086" y="182587"/>
                </a:cubicBezTo>
                <a:cubicBezTo>
                  <a:pt x="197616" y="182587"/>
                  <a:pt x="199423" y="184388"/>
                  <a:pt x="199423" y="187270"/>
                </a:cubicBezTo>
                <a:lnTo>
                  <a:pt x="199423" y="272287"/>
                </a:lnTo>
                <a:cubicBezTo>
                  <a:pt x="199423" y="278051"/>
                  <a:pt x="204122" y="282734"/>
                  <a:pt x="210266" y="282734"/>
                </a:cubicBezTo>
                <a:cubicBezTo>
                  <a:pt x="216049" y="282734"/>
                  <a:pt x="220748" y="278051"/>
                  <a:pt x="220748" y="272287"/>
                </a:cubicBezTo>
                <a:lnTo>
                  <a:pt x="220748" y="171780"/>
                </a:lnTo>
                <a:lnTo>
                  <a:pt x="169062" y="171780"/>
                </a:lnTo>
                <a:close/>
                <a:moveTo>
                  <a:pt x="195263" y="136525"/>
                </a:moveTo>
                <a:cubicBezTo>
                  <a:pt x="197827" y="136525"/>
                  <a:pt x="199659" y="138393"/>
                  <a:pt x="199659" y="141007"/>
                </a:cubicBezTo>
                <a:lnTo>
                  <a:pt x="199659" y="143996"/>
                </a:lnTo>
                <a:cubicBezTo>
                  <a:pt x="199659" y="146610"/>
                  <a:pt x="197827" y="148852"/>
                  <a:pt x="195263" y="148852"/>
                </a:cubicBezTo>
                <a:cubicBezTo>
                  <a:pt x="192698" y="148852"/>
                  <a:pt x="190500" y="146610"/>
                  <a:pt x="190500" y="143996"/>
                </a:cubicBezTo>
                <a:lnTo>
                  <a:pt x="190500" y="141007"/>
                </a:lnTo>
                <a:cubicBezTo>
                  <a:pt x="190500" y="138393"/>
                  <a:pt x="192698" y="136525"/>
                  <a:pt x="195263" y="136525"/>
                </a:cubicBezTo>
                <a:close/>
                <a:moveTo>
                  <a:pt x="195263" y="109538"/>
                </a:moveTo>
                <a:cubicBezTo>
                  <a:pt x="197827" y="109538"/>
                  <a:pt x="199659" y="111342"/>
                  <a:pt x="199659" y="113868"/>
                </a:cubicBezTo>
                <a:lnTo>
                  <a:pt x="199659" y="120723"/>
                </a:lnTo>
                <a:cubicBezTo>
                  <a:pt x="199659" y="123248"/>
                  <a:pt x="197827" y="125052"/>
                  <a:pt x="195263" y="125052"/>
                </a:cubicBezTo>
                <a:cubicBezTo>
                  <a:pt x="192698" y="125052"/>
                  <a:pt x="190500" y="123248"/>
                  <a:pt x="190500" y="120723"/>
                </a:cubicBezTo>
                <a:lnTo>
                  <a:pt x="190500" y="113868"/>
                </a:lnTo>
                <a:cubicBezTo>
                  <a:pt x="190500" y="111342"/>
                  <a:pt x="192698" y="109538"/>
                  <a:pt x="195263" y="109538"/>
                </a:cubicBezTo>
                <a:close/>
                <a:moveTo>
                  <a:pt x="195263" y="82550"/>
                </a:moveTo>
                <a:cubicBezTo>
                  <a:pt x="197827" y="82550"/>
                  <a:pt x="199659" y="84667"/>
                  <a:pt x="199659" y="87136"/>
                </a:cubicBezTo>
                <a:lnTo>
                  <a:pt x="199659" y="93839"/>
                </a:lnTo>
                <a:cubicBezTo>
                  <a:pt x="199659" y="95956"/>
                  <a:pt x="197827" y="98072"/>
                  <a:pt x="195263" y="98072"/>
                </a:cubicBezTo>
                <a:cubicBezTo>
                  <a:pt x="192698" y="98072"/>
                  <a:pt x="190500" y="95956"/>
                  <a:pt x="190500" y="93839"/>
                </a:cubicBezTo>
                <a:lnTo>
                  <a:pt x="190500" y="87136"/>
                </a:lnTo>
                <a:cubicBezTo>
                  <a:pt x="190500" y="84667"/>
                  <a:pt x="192698" y="82550"/>
                  <a:pt x="195263" y="82550"/>
                </a:cubicBezTo>
                <a:close/>
                <a:moveTo>
                  <a:pt x="45859" y="57759"/>
                </a:moveTo>
                <a:cubicBezTo>
                  <a:pt x="40162" y="57759"/>
                  <a:pt x="35533" y="62388"/>
                  <a:pt x="35533" y="68085"/>
                </a:cubicBezTo>
                <a:cubicBezTo>
                  <a:pt x="35533" y="73782"/>
                  <a:pt x="40162" y="78411"/>
                  <a:pt x="45859" y="78411"/>
                </a:cubicBezTo>
                <a:cubicBezTo>
                  <a:pt x="51556" y="78411"/>
                  <a:pt x="56185" y="73782"/>
                  <a:pt x="56185" y="68085"/>
                </a:cubicBezTo>
                <a:cubicBezTo>
                  <a:pt x="56185" y="62388"/>
                  <a:pt x="51556" y="57759"/>
                  <a:pt x="45859" y="57759"/>
                </a:cubicBezTo>
                <a:close/>
                <a:moveTo>
                  <a:pt x="45859" y="49213"/>
                </a:moveTo>
                <a:cubicBezTo>
                  <a:pt x="56185" y="49213"/>
                  <a:pt x="64731" y="57759"/>
                  <a:pt x="64731" y="68085"/>
                </a:cubicBezTo>
                <a:cubicBezTo>
                  <a:pt x="64731" y="78411"/>
                  <a:pt x="56185" y="86957"/>
                  <a:pt x="45859" y="86957"/>
                </a:cubicBezTo>
                <a:cubicBezTo>
                  <a:pt x="35533" y="86957"/>
                  <a:pt x="26987" y="78411"/>
                  <a:pt x="26987" y="68085"/>
                </a:cubicBezTo>
                <a:cubicBezTo>
                  <a:pt x="26987" y="57759"/>
                  <a:pt x="35533" y="49213"/>
                  <a:pt x="45859" y="49213"/>
                </a:cubicBezTo>
                <a:close/>
                <a:moveTo>
                  <a:pt x="109786" y="20119"/>
                </a:moveTo>
                <a:cubicBezTo>
                  <a:pt x="107979" y="20119"/>
                  <a:pt x="106171" y="20839"/>
                  <a:pt x="104364" y="22280"/>
                </a:cubicBezTo>
                <a:cubicBezTo>
                  <a:pt x="101473" y="25162"/>
                  <a:pt x="101473" y="29845"/>
                  <a:pt x="104364" y="32727"/>
                </a:cubicBezTo>
                <a:lnTo>
                  <a:pt x="161833" y="90006"/>
                </a:lnTo>
                <a:cubicBezTo>
                  <a:pt x="166532" y="94689"/>
                  <a:pt x="169062" y="100813"/>
                  <a:pt x="169062" y="107657"/>
                </a:cubicBezTo>
                <a:lnTo>
                  <a:pt x="169062" y="162774"/>
                </a:lnTo>
                <a:lnTo>
                  <a:pt x="220748" y="162774"/>
                </a:lnTo>
                <a:lnTo>
                  <a:pt x="220748" y="93248"/>
                </a:lnTo>
                <a:cubicBezTo>
                  <a:pt x="220748" y="90726"/>
                  <a:pt x="222916" y="88565"/>
                  <a:pt x="225085" y="88565"/>
                </a:cubicBezTo>
                <a:cubicBezTo>
                  <a:pt x="227977" y="88565"/>
                  <a:pt x="229784" y="90726"/>
                  <a:pt x="229784" y="93248"/>
                </a:cubicBezTo>
                <a:lnTo>
                  <a:pt x="229784" y="168538"/>
                </a:lnTo>
                <a:cubicBezTo>
                  <a:pt x="229784" y="172500"/>
                  <a:pt x="233037" y="176103"/>
                  <a:pt x="237374" y="176103"/>
                </a:cubicBezTo>
                <a:cubicBezTo>
                  <a:pt x="241350" y="176103"/>
                  <a:pt x="244964" y="172500"/>
                  <a:pt x="244964" y="168538"/>
                </a:cubicBezTo>
                <a:lnTo>
                  <a:pt x="244964" y="88925"/>
                </a:lnTo>
                <a:cubicBezTo>
                  <a:pt x="244964" y="78478"/>
                  <a:pt x="235928" y="69832"/>
                  <a:pt x="225085" y="69832"/>
                </a:cubicBezTo>
                <a:lnTo>
                  <a:pt x="199061" y="69832"/>
                </a:lnTo>
                <a:cubicBezTo>
                  <a:pt x="198700" y="71273"/>
                  <a:pt x="196893" y="72714"/>
                  <a:pt x="195086" y="72714"/>
                </a:cubicBezTo>
                <a:cubicBezTo>
                  <a:pt x="192917" y="72714"/>
                  <a:pt x="191471" y="71273"/>
                  <a:pt x="190748" y="69832"/>
                </a:cubicBezTo>
                <a:lnTo>
                  <a:pt x="174845" y="69832"/>
                </a:lnTo>
                <a:cubicBezTo>
                  <a:pt x="167255" y="69832"/>
                  <a:pt x="159664" y="66590"/>
                  <a:pt x="154243" y="60826"/>
                </a:cubicBezTo>
                <a:lnTo>
                  <a:pt x="115207" y="22280"/>
                </a:lnTo>
                <a:cubicBezTo>
                  <a:pt x="113762" y="20839"/>
                  <a:pt x="111954" y="20119"/>
                  <a:pt x="109786" y="20119"/>
                </a:cubicBezTo>
                <a:close/>
                <a:moveTo>
                  <a:pt x="109786" y="11113"/>
                </a:moveTo>
                <a:cubicBezTo>
                  <a:pt x="114123" y="11113"/>
                  <a:pt x="118099" y="12914"/>
                  <a:pt x="121352" y="15796"/>
                </a:cubicBezTo>
                <a:lnTo>
                  <a:pt x="160387" y="55062"/>
                </a:lnTo>
                <a:cubicBezTo>
                  <a:pt x="164363" y="58665"/>
                  <a:pt x="169423" y="60826"/>
                  <a:pt x="174845" y="60826"/>
                </a:cubicBezTo>
                <a:lnTo>
                  <a:pt x="225085" y="60826"/>
                </a:lnTo>
                <a:cubicBezTo>
                  <a:pt x="240988" y="60826"/>
                  <a:pt x="253639" y="73435"/>
                  <a:pt x="253639" y="88925"/>
                </a:cubicBezTo>
                <a:lnTo>
                  <a:pt x="253639" y="168538"/>
                </a:lnTo>
                <a:cubicBezTo>
                  <a:pt x="253639" y="177184"/>
                  <a:pt x="246410" y="184749"/>
                  <a:pt x="237374" y="184749"/>
                </a:cubicBezTo>
                <a:cubicBezTo>
                  <a:pt x="234482" y="184749"/>
                  <a:pt x="231952" y="184028"/>
                  <a:pt x="229784" y="182947"/>
                </a:cubicBezTo>
                <a:lnTo>
                  <a:pt x="229784" y="272287"/>
                </a:lnTo>
                <a:cubicBezTo>
                  <a:pt x="229784" y="283094"/>
                  <a:pt x="221109" y="291740"/>
                  <a:pt x="210266" y="291740"/>
                </a:cubicBezTo>
                <a:cubicBezTo>
                  <a:pt x="204122" y="291740"/>
                  <a:pt x="198700" y="288858"/>
                  <a:pt x="195086" y="284535"/>
                </a:cubicBezTo>
                <a:cubicBezTo>
                  <a:pt x="191471" y="288858"/>
                  <a:pt x="185688" y="291740"/>
                  <a:pt x="179905" y="291740"/>
                </a:cubicBezTo>
                <a:cubicBezTo>
                  <a:pt x="169062" y="291740"/>
                  <a:pt x="160026" y="283094"/>
                  <a:pt x="160026" y="272287"/>
                </a:cubicBezTo>
                <a:lnTo>
                  <a:pt x="160026" y="107657"/>
                </a:lnTo>
                <a:cubicBezTo>
                  <a:pt x="160026" y="103334"/>
                  <a:pt x="158580" y="99372"/>
                  <a:pt x="155327" y="96490"/>
                </a:cubicBezTo>
                <a:lnTo>
                  <a:pt x="98220" y="38851"/>
                </a:lnTo>
                <a:cubicBezTo>
                  <a:pt x="92075" y="32727"/>
                  <a:pt x="92075" y="22280"/>
                  <a:pt x="98220" y="15796"/>
                </a:cubicBezTo>
                <a:cubicBezTo>
                  <a:pt x="101111" y="12914"/>
                  <a:pt x="105449" y="11113"/>
                  <a:pt x="109786" y="11113"/>
                </a:cubicBezTo>
                <a:close/>
                <a:moveTo>
                  <a:pt x="36695" y="9015"/>
                </a:moveTo>
                <a:cubicBezTo>
                  <a:pt x="35976" y="9015"/>
                  <a:pt x="34897" y="9376"/>
                  <a:pt x="34897" y="10458"/>
                </a:cubicBezTo>
                <a:lnTo>
                  <a:pt x="34897" y="30652"/>
                </a:lnTo>
                <a:cubicBezTo>
                  <a:pt x="34897" y="32816"/>
                  <a:pt x="33817" y="34259"/>
                  <a:pt x="32378" y="34980"/>
                </a:cubicBezTo>
                <a:cubicBezTo>
                  <a:pt x="17988" y="40389"/>
                  <a:pt x="8634" y="54093"/>
                  <a:pt x="8634" y="69239"/>
                </a:cubicBezTo>
                <a:cubicBezTo>
                  <a:pt x="8634" y="84384"/>
                  <a:pt x="17988" y="98449"/>
                  <a:pt x="32378" y="103497"/>
                </a:cubicBezTo>
                <a:cubicBezTo>
                  <a:pt x="33817" y="104218"/>
                  <a:pt x="34897" y="106022"/>
                  <a:pt x="34897" y="107825"/>
                </a:cubicBezTo>
                <a:lnTo>
                  <a:pt x="34897" y="281282"/>
                </a:lnTo>
                <a:cubicBezTo>
                  <a:pt x="34897" y="282003"/>
                  <a:pt x="35976" y="282724"/>
                  <a:pt x="36695" y="282724"/>
                </a:cubicBezTo>
                <a:lnTo>
                  <a:pt x="54323" y="282724"/>
                </a:lnTo>
                <a:cubicBezTo>
                  <a:pt x="55043" y="282724"/>
                  <a:pt x="55762" y="282003"/>
                  <a:pt x="55762" y="281282"/>
                </a:cubicBezTo>
                <a:lnTo>
                  <a:pt x="55762" y="263611"/>
                </a:lnTo>
                <a:cubicBezTo>
                  <a:pt x="55762" y="261087"/>
                  <a:pt x="57561" y="259284"/>
                  <a:pt x="60079" y="259284"/>
                </a:cubicBezTo>
                <a:lnTo>
                  <a:pt x="91018" y="259284"/>
                </a:lnTo>
                <a:lnTo>
                  <a:pt x="91018" y="244499"/>
                </a:lnTo>
                <a:lnTo>
                  <a:pt x="60079" y="244499"/>
                </a:lnTo>
                <a:cubicBezTo>
                  <a:pt x="57561" y="244499"/>
                  <a:pt x="55762" y="242335"/>
                  <a:pt x="55762" y="240171"/>
                </a:cubicBezTo>
                <a:lnTo>
                  <a:pt x="55762" y="210601"/>
                </a:lnTo>
                <a:cubicBezTo>
                  <a:pt x="55762" y="208076"/>
                  <a:pt x="57561" y="206273"/>
                  <a:pt x="60079" y="206273"/>
                </a:cubicBezTo>
                <a:lnTo>
                  <a:pt x="91018" y="206273"/>
                </a:lnTo>
                <a:lnTo>
                  <a:pt x="91018" y="191488"/>
                </a:lnTo>
                <a:lnTo>
                  <a:pt x="60079" y="191488"/>
                </a:lnTo>
                <a:cubicBezTo>
                  <a:pt x="57561" y="191488"/>
                  <a:pt x="55762" y="189685"/>
                  <a:pt x="55762" y="187160"/>
                </a:cubicBezTo>
                <a:lnTo>
                  <a:pt x="55762" y="107825"/>
                </a:lnTo>
                <a:cubicBezTo>
                  <a:pt x="55762" y="106022"/>
                  <a:pt x="56842" y="104218"/>
                  <a:pt x="58640" y="103497"/>
                </a:cubicBezTo>
                <a:cubicBezTo>
                  <a:pt x="72671" y="98449"/>
                  <a:pt x="82024" y="84384"/>
                  <a:pt x="82024" y="69239"/>
                </a:cubicBezTo>
                <a:cubicBezTo>
                  <a:pt x="82024" y="54093"/>
                  <a:pt x="72671" y="40389"/>
                  <a:pt x="58640" y="34980"/>
                </a:cubicBezTo>
                <a:cubicBezTo>
                  <a:pt x="56842" y="34259"/>
                  <a:pt x="55762" y="32816"/>
                  <a:pt x="55762" y="30652"/>
                </a:cubicBezTo>
                <a:lnTo>
                  <a:pt x="55762" y="10458"/>
                </a:lnTo>
                <a:cubicBezTo>
                  <a:pt x="55762" y="9376"/>
                  <a:pt x="55043" y="9015"/>
                  <a:pt x="54323" y="9015"/>
                </a:cubicBezTo>
                <a:lnTo>
                  <a:pt x="36695" y="9015"/>
                </a:lnTo>
                <a:close/>
                <a:moveTo>
                  <a:pt x="195082" y="9007"/>
                </a:moveTo>
                <a:cubicBezTo>
                  <a:pt x="185715" y="9007"/>
                  <a:pt x="178509" y="16213"/>
                  <a:pt x="178509" y="25580"/>
                </a:cubicBezTo>
                <a:cubicBezTo>
                  <a:pt x="178509" y="34227"/>
                  <a:pt x="185715" y="41793"/>
                  <a:pt x="195082" y="41793"/>
                </a:cubicBezTo>
                <a:cubicBezTo>
                  <a:pt x="204089" y="41793"/>
                  <a:pt x="211295" y="34227"/>
                  <a:pt x="211295" y="25580"/>
                </a:cubicBezTo>
                <a:cubicBezTo>
                  <a:pt x="211295" y="16213"/>
                  <a:pt x="204089" y="9007"/>
                  <a:pt x="195082" y="9007"/>
                </a:cubicBezTo>
                <a:close/>
                <a:moveTo>
                  <a:pt x="195082" y="0"/>
                </a:moveTo>
                <a:cubicBezTo>
                  <a:pt x="208773" y="0"/>
                  <a:pt x="220302" y="11529"/>
                  <a:pt x="220302" y="25580"/>
                </a:cubicBezTo>
                <a:cubicBezTo>
                  <a:pt x="220302" y="39271"/>
                  <a:pt x="208773" y="50440"/>
                  <a:pt x="195082" y="50440"/>
                </a:cubicBezTo>
                <a:cubicBezTo>
                  <a:pt x="181031" y="50440"/>
                  <a:pt x="169862" y="39271"/>
                  <a:pt x="169862" y="25580"/>
                </a:cubicBezTo>
                <a:cubicBezTo>
                  <a:pt x="169862" y="11529"/>
                  <a:pt x="181031" y="0"/>
                  <a:pt x="195082" y="0"/>
                </a:cubicBezTo>
                <a:close/>
                <a:moveTo>
                  <a:pt x="36695" y="0"/>
                </a:moveTo>
                <a:lnTo>
                  <a:pt x="54323" y="0"/>
                </a:lnTo>
                <a:cubicBezTo>
                  <a:pt x="60079" y="0"/>
                  <a:pt x="64396" y="4688"/>
                  <a:pt x="64396" y="10458"/>
                </a:cubicBezTo>
                <a:lnTo>
                  <a:pt x="64396" y="27767"/>
                </a:lnTo>
                <a:cubicBezTo>
                  <a:pt x="80585" y="34980"/>
                  <a:pt x="91018" y="51568"/>
                  <a:pt x="91018" y="69239"/>
                </a:cubicBezTo>
                <a:cubicBezTo>
                  <a:pt x="91018" y="86909"/>
                  <a:pt x="80585" y="103497"/>
                  <a:pt x="64396" y="110710"/>
                </a:cubicBezTo>
                <a:lnTo>
                  <a:pt x="64396" y="182472"/>
                </a:lnTo>
                <a:lnTo>
                  <a:pt x="95335" y="182472"/>
                </a:lnTo>
                <a:cubicBezTo>
                  <a:pt x="97854" y="182472"/>
                  <a:pt x="99652" y="184636"/>
                  <a:pt x="99652" y="187160"/>
                </a:cubicBezTo>
                <a:lnTo>
                  <a:pt x="99652" y="210601"/>
                </a:lnTo>
                <a:cubicBezTo>
                  <a:pt x="99652" y="213125"/>
                  <a:pt x="97854" y="214928"/>
                  <a:pt x="95335" y="214928"/>
                </a:cubicBezTo>
                <a:lnTo>
                  <a:pt x="64396" y="214928"/>
                </a:lnTo>
                <a:lnTo>
                  <a:pt x="64396" y="235844"/>
                </a:lnTo>
                <a:lnTo>
                  <a:pt x="95335" y="235844"/>
                </a:lnTo>
                <a:cubicBezTo>
                  <a:pt x="97854" y="235844"/>
                  <a:pt x="99652" y="237647"/>
                  <a:pt x="99652" y="240171"/>
                </a:cubicBezTo>
                <a:lnTo>
                  <a:pt x="99652" y="263611"/>
                </a:lnTo>
                <a:cubicBezTo>
                  <a:pt x="99652" y="266136"/>
                  <a:pt x="97854" y="267939"/>
                  <a:pt x="95335" y="267939"/>
                </a:cubicBezTo>
                <a:lnTo>
                  <a:pt x="64396" y="267939"/>
                </a:lnTo>
                <a:lnTo>
                  <a:pt x="64396" y="281282"/>
                </a:lnTo>
                <a:cubicBezTo>
                  <a:pt x="64396" y="287051"/>
                  <a:pt x="60079" y="291739"/>
                  <a:pt x="54323" y="291739"/>
                </a:cubicBezTo>
                <a:lnTo>
                  <a:pt x="36695" y="291739"/>
                </a:lnTo>
                <a:cubicBezTo>
                  <a:pt x="30939" y="291739"/>
                  <a:pt x="26262" y="287051"/>
                  <a:pt x="26262" y="281282"/>
                </a:cubicBezTo>
                <a:lnTo>
                  <a:pt x="26262" y="110710"/>
                </a:lnTo>
                <a:cubicBezTo>
                  <a:pt x="10433" y="103497"/>
                  <a:pt x="0" y="86909"/>
                  <a:pt x="0" y="69239"/>
                </a:cubicBezTo>
                <a:cubicBezTo>
                  <a:pt x="0" y="51568"/>
                  <a:pt x="10433" y="34980"/>
                  <a:pt x="26262" y="27767"/>
                </a:cubicBezTo>
                <a:lnTo>
                  <a:pt x="26262" y="10458"/>
                </a:lnTo>
                <a:cubicBezTo>
                  <a:pt x="26262" y="4688"/>
                  <a:pt x="30939" y="0"/>
                  <a:pt x="36695" y="0"/>
                </a:cubicBezTo>
                <a:close/>
              </a:path>
            </a:pathLst>
          </a:custGeom>
          <a:solidFill>
            <a:schemeClr val="accent4">
              <a:lumMod val="75000"/>
            </a:schemeClr>
          </a:solidFill>
          <a:ln>
            <a:solidFill>
              <a:schemeClr val="accent1">
                <a:lumMod val="75000"/>
              </a:schemeClr>
            </a:solidFill>
          </a:ln>
          <a:effectLst/>
        </p:spPr>
        <p:txBody>
          <a:bodyPr anchor="ctr"/>
          <a:lstStyle/>
          <a:p>
            <a:endParaRPr lang="en-US" dirty="0">
              <a:latin typeface="Lato Light" panose="020F0502020204030203" pitchFamily="34" charset="0"/>
            </a:endParaRPr>
          </a:p>
        </p:txBody>
      </p:sp>
      <p:sp>
        <p:nvSpPr>
          <p:cNvPr id="27" name="Freeform 8">
            <a:extLst>
              <a:ext uri="{FF2B5EF4-FFF2-40B4-BE49-F238E27FC236}">
                <a16:creationId xmlns:a16="http://schemas.microsoft.com/office/drawing/2014/main" id="{9CE7DEDF-7C41-4099-8621-013DB7C4A135}"/>
              </a:ext>
            </a:extLst>
          </p:cNvPr>
          <p:cNvSpPr>
            <a:spLocks noChangeAspect="1" noChangeArrowheads="1"/>
          </p:cNvSpPr>
          <p:nvPr/>
        </p:nvSpPr>
        <p:spPr bwMode="auto">
          <a:xfrm>
            <a:off x="3145785" y="2934725"/>
            <a:ext cx="760950" cy="879505"/>
          </a:xfrm>
          <a:custGeom>
            <a:avLst/>
            <a:gdLst>
              <a:gd name="T0" fmla="*/ 222 w 1218"/>
              <a:gd name="T1" fmla="*/ 290 h 1406"/>
              <a:gd name="T2" fmla="*/ 609 w 1218"/>
              <a:gd name="T3" fmla="*/ 669 h 1406"/>
              <a:gd name="T4" fmla="*/ 1024 w 1218"/>
              <a:gd name="T5" fmla="*/ 496 h 1406"/>
              <a:gd name="T6" fmla="*/ 1024 w 1218"/>
              <a:gd name="T7" fmla="*/ 670 h 1406"/>
              <a:gd name="T8" fmla="*/ 816 w 1218"/>
              <a:gd name="T9" fmla="*/ 790 h 1406"/>
              <a:gd name="T10" fmla="*/ 773 w 1218"/>
              <a:gd name="T11" fmla="*/ 765 h 1406"/>
              <a:gd name="T12" fmla="*/ 638 w 1218"/>
              <a:gd name="T13" fmla="*/ 719 h 1406"/>
              <a:gd name="T14" fmla="*/ 884 w 1218"/>
              <a:gd name="T15" fmla="*/ 1179 h 1406"/>
              <a:gd name="T16" fmla="*/ 1159 w 1218"/>
              <a:gd name="T17" fmla="*/ 1021 h 1406"/>
              <a:gd name="T18" fmla="*/ 1159 w 1218"/>
              <a:gd name="T19" fmla="*/ 418 h 1406"/>
              <a:gd name="T20" fmla="*/ 474 w 1218"/>
              <a:gd name="T21" fmla="*/ 145 h 1406"/>
              <a:gd name="T22" fmla="*/ 1130 w 1218"/>
              <a:gd name="T23" fmla="*/ 368 h 1406"/>
              <a:gd name="T24" fmla="*/ 884 w 1218"/>
              <a:gd name="T25" fmla="*/ 225 h 1406"/>
              <a:gd name="T26" fmla="*/ 474 w 1218"/>
              <a:gd name="T27" fmla="*/ 145 h 1406"/>
              <a:gd name="T28" fmla="*/ 290 w 1218"/>
              <a:gd name="T29" fmla="*/ 1153 h 1406"/>
              <a:gd name="T30" fmla="*/ 333 w 1218"/>
              <a:gd name="T31" fmla="*/ 1179 h 1406"/>
              <a:gd name="T32" fmla="*/ 580 w 1218"/>
              <a:gd name="T33" fmla="*/ 719 h 1406"/>
              <a:gd name="T34" fmla="*/ 58 w 1218"/>
              <a:gd name="T35" fmla="*/ 702 h 1406"/>
              <a:gd name="T36" fmla="*/ 116 w 1218"/>
              <a:gd name="T37" fmla="*/ 1054 h 1406"/>
              <a:gd name="T38" fmla="*/ 174 w 1218"/>
              <a:gd name="T39" fmla="*/ 863 h 1406"/>
              <a:gd name="T40" fmla="*/ 232 w 1218"/>
              <a:gd name="T41" fmla="*/ 1121 h 1406"/>
              <a:gd name="T42" fmla="*/ 290 w 1218"/>
              <a:gd name="T43" fmla="*/ 921 h 1406"/>
              <a:gd name="T44" fmla="*/ 884 w 1218"/>
              <a:gd name="T45" fmla="*/ 510 h 1406"/>
              <a:gd name="T46" fmla="*/ 831 w 1218"/>
              <a:gd name="T47" fmla="*/ 607 h 1406"/>
              <a:gd name="T48" fmla="*/ 966 w 1218"/>
              <a:gd name="T49" fmla="*/ 637 h 1406"/>
              <a:gd name="T50" fmla="*/ 416 w 1218"/>
              <a:gd name="T51" fmla="*/ 178 h 1406"/>
              <a:gd name="T52" fmla="*/ 333 w 1218"/>
              <a:gd name="T53" fmla="*/ 225 h 1406"/>
              <a:gd name="T54" fmla="*/ 802 w 1218"/>
              <a:gd name="T55" fmla="*/ 557 h 1406"/>
              <a:gd name="T56" fmla="*/ 913 w 1218"/>
              <a:gd name="T57" fmla="*/ 176 h 1406"/>
              <a:gd name="T58" fmla="*/ 1203 w 1218"/>
              <a:gd name="T59" fmla="*/ 343 h 1406"/>
              <a:gd name="T60" fmla="*/ 1217 w 1218"/>
              <a:gd name="T61" fmla="*/ 368 h 1406"/>
              <a:gd name="T62" fmla="*/ 1217 w 1218"/>
              <a:gd name="T63" fmla="*/ 1037 h 1406"/>
              <a:gd name="T64" fmla="*/ 1203 w 1218"/>
              <a:gd name="T65" fmla="*/ 1062 h 1406"/>
              <a:gd name="T66" fmla="*/ 913 w 1218"/>
              <a:gd name="T67" fmla="*/ 1229 h 1406"/>
              <a:gd name="T68" fmla="*/ 609 w 1218"/>
              <a:gd name="T69" fmla="*/ 1405 h 1406"/>
              <a:gd name="T70" fmla="*/ 305 w 1218"/>
              <a:gd name="T71" fmla="*/ 1229 h 1406"/>
              <a:gd name="T72" fmla="*/ 0 w 1218"/>
              <a:gd name="T73" fmla="*/ 1054 h 1406"/>
              <a:gd name="T74" fmla="*/ 0 w 1218"/>
              <a:gd name="T75" fmla="*/ 702 h 1406"/>
              <a:gd name="T76" fmla="*/ 0 w 1218"/>
              <a:gd name="T77" fmla="*/ 351 h 1406"/>
              <a:gd name="T78" fmla="*/ 208 w 1218"/>
              <a:gd name="T79" fmla="*/ 232 h 1406"/>
              <a:gd name="T80" fmla="*/ 401 w 1218"/>
              <a:gd name="T81" fmla="*/ 120 h 1406"/>
              <a:gd name="T82" fmla="*/ 594 w 1218"/>
              <a:gd name="T83" fmla="*/ 8 h 1406"/>
              <a:gd name="T84" fmla="*/ 623 w 1218"/>
              <a:gd name="T85" fmla="*/ 8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18" h="1406">
                <a:moveTo>
                  <a:pt x="744" y="591"/>
                </a:moveTo>
                <a:lnTo>
                  <a:pt x="222" y="290"/>
                </a:lnTo>
                <a:lnTo>
                  <a:pt x="87" y="368"/>
                </a:lnTo>
                <a:lnTo>
                  <a:pt x="609" y="669"/>
                </a:lnTo>
                <a:lnTo>
                  <a:pt x="744" y="591"/>
                </a:lnTo>
                <a:close/>
                <a:moveTo>
                  <a:pt x="1024" y="496"/>
                </a:moveTo>
                <a:lnTo>
                  <a:pt x="1024" y="653"/>
                </a:lnTo>
                <a:lnTo>
                  <a:pt x="1024" y="670"/>
                </a:lnTo>
                <a:lnTo>
                  <a:pt x="1009" y="678"/>
                </a:lnTo>
                <a:lnTo>
                  <a:pt x="816" y="790"/>
                </a:lnTo>
                <a:lnTo>
                  <a:pt x="773" y="815"/>
                </a:lnTo>
                <a:lnTo>
                  <a:pt x="773" y="765"/>
                </a:lnTo>
                <a:lnTo>
                  <a:pt x="773" y="641"/>
                </a:lnTo>
                <a:lnTo>
                  <a:pt x="638" y="719"/>
                </a:lnTo>
                <a:lnTo>
                  <a:pt x="638" y="1322"/>
                </a:lnTo>
                <a:lnTo>
                  <a:pt x="884" y="1179"/>
                </a:lnTo>
                <a:lnTo>
                  <a:pt x="884" y="1179"/>
                </a:lnTo>
                <a:lnTo>
                  <a:pt x="1159" y="1021"/>
                </a:lnTo>
                <a:lnTo>
                  <a:pt x="1159" y="702"/>
                </a:lnTo>
                <a:lnTo>
                  <a:pt x="1159" y="418"/>
                </a:lnTo>
                <a:lnTo>
                  <a:pt x="1024" y="496"/>
                </a:lnTo>
                <a:close/>
                <a:moveTo>
                  <a:pt x="474" y="145"/>
                </a:moveTo>
                <a:lnTo>
                  <a:pt x="995" y="446"/>
                </a:lnTo>
                <a:lnTo>
                  <a:pt x="1130" y="368"/>
                </a:lnTo>
                <a:lnTo>
                  <a:pt x="884" y="225"/>
                </a:lnTo>
                <a:lnTo>
                  <a:pt x="884" y="225"/>
                </a:lnTo>
                <a:lnTo>
                  <a:pt x="609" y="67"/>
                </a:lnTo>
                <a:lnTo>
                  <a:pt x="474" y="145"/>
                </a:lnTo>
                <a:close/>
                <a:moveTo>
                  <a:pt x="290" y="921"/>
                </a:moveTo>
                <a:lnTo>
                  <a:pt x="290" y="1153"/>
                </a:lnTo>
                <a:lnTo>
                  <a:pt x="288" y="1153"/>
                </a:lnTo>
                <a:lnTo>
                  <a:pt x="333" y="1179"/>
                </a:lnTo>
                <a:lnTo>
                  <a:pt x="580" y="1322"/>
                </a:lnTo>
                <a:lnTo>
                  <a:pt x="580" y="719"/>
                </a:lnTo>
                <a:lnTo>
                  <a:pt x="58" y="418"/>
                </a:lnTo>
                <a:lnTo>
                  <a:pt x="58" y="702"/>
                </a:lnTo>
                <a:lnTo>
                  <a:pt x="58" y="1020"/>
                </a:lnTo>
                <a:lnTo>
                  <a:pt x="116" y="1054"/>
                </a:lnTo>
                <a:lnTo>
                  <a:pt x="116" y="863"/>
                </a:lnTo>
                <a:lnTo>
                  <a:pt x="174" y="863"/>
                </a:lnTo>
                <a:lnTo>
                  <a:pt x="174" y="1087"/>
                </a:lnTo>
                <a:lnTo>
                  <a:pt x="232" y="1121"/>
                </a:lnTo>
                <a:lnTo>
                  <a:pt x="232" y="921"/>
                </a:lnTo>
                <a:lnTo>
                  <a:pt x="290" y="921"/>
                </a:lnTo>
                <a:close/>
                <a:moveTo>
                  <a:pt x="802" y="557"/>
                </a:moveTo>
                <a:lnTo>
                  <a:pt x="884" y="510"/>
                </a:lnTo>
                <a:lnTo>
                  <a:pt x="913" y="560"/>
                </a:lnTo>
                <a:lnTo>
                  <a:pt x="831" y="607"/>
                </a:lnTo>
                <a:lnTo>
                  <a:pt x="831" y="715"/>
                </a:lnTo>
                <a:lnTo>
                  <a:pt x="966" y="637"/>
                </a:lnTo>
                <a:lnTo>
                  <a:pt x="966" y="496"/>
                </a:lnTo>
                <a:lnTo>
                  <a:pt x="416" y="178"/>
                </a:lnTo>
                <a:lnTo>
                  <a:pt x="416" y="178"/>
                </a:lnTo>
                <a:lnTo>
                  <a:pt x="333" y="225"/>
                </a:lnTo>
                <a:lnTo>
                  <a:pt x="280" y="257"/>
                </a:lnTo>
                <a:lnTo>
                  <a:pt x="802" y="557"/>
                </a:lnTo>
                <a:close/>
                <a:moveTo>
                  <a:pt x="623" y="8"/>
                </a:moveTo>
                <a:lnTo>
                  <a:pt x="913" y="176"/>
                </a:lnTo>
                <a:lnTo>
                  <a:pt x="913" y="176"/>
                </a:lnTo>
                <a:lnTo>
                  <a:pt x="1203" y="343"/>
                </a:lnTo>
                <a:lnTo>
                  <a:pt x="1217" y="351"/>
                </a:lnTo>
                <a:lnTo>
                  <a:pt x="1217" y="368"/>
                </a:lnTo>
                <a:lnTo>
                  <a:pt x="1217" y="702"/>
                </a:lnTo>
                <a:lnTo>
                  <a:pt x="1217" y="1037"/>
                </a:lnTo>
                <a:lnTo>
                  <a:pt x="1217" y="1054"/>
                </a:lnTo>
                <a:lnTo>
                  <a:pt x="1203" y="1062"/>
                </a:lnTo>
                <a:lnTo>
                  <a:pt x="913" y="1229"/>
                </a:lnTo>
                <a:lnTo>
                  <a:pt x="913" y="1229"/>
                </a:lnTo>
                <a:lnTo>
                  <a:pt x="623" y="1397"/>
                </a:lnTo>
                <a:lnTo>
                  <a:pt x="609" y="1405"/>
                </a:lnTo>
                <a:lnTo>
                  <a:pt x="594" y="1397"/>
                </a:lnTo>
                <a:lnTo>
                  <a:pt x="305" y="1229"/>
                </a:lnTo>
                <a:lnTo>
                  <a:pt x="15" y="1062"/>
                </a:lnTo>
                <a:lnTo>
                  <a:pt x="0" y="1054"/>
                </a:lnTo>
                <a:lnTo>
                  <a:pt x="0" y="1037"/>
                </a:lnTo>
                <a:lnTo>
                  <a:pt x="0" y="702"/>
                </a:lnTo>
                <a:lnTo>
                  <a:pt x="0" y="368"/>
                </a:lnTo>
                <a:lnTo>
                  <a:pt x="0" y="351"/>
                </a:lnTo>
                <a:lnTo>
                  <a:pt x="15" y="343"/>
                </a:lnTo>
                <a:lnTo>
                  <a:pt x="208" y="232"/>
                </a:lnTo>
                <a:lnTo>
                  <a:pt x="305" y="176"/>
                </a:lnTo>
                <a:lnTo>
                  <a:pt x="401" y="120"/>
                </a:lnTo>
                <a:lnTo>
                  <a:pt x="416" y="112"/>
                </a:lnTo>
                <a:lnTo>
                  <a:pt x="594" y="8"/>
                </a:lnTo>
                <a:lnTo>
                  <a:pt x="609" y="0"/>
                </a:lnTo>
                <a:lnTo>
                  <a:pt x="623" y="8"/>
                </a:lnTo>
                <a:close/>
              </a:path>
            </a:pathLst>
          </a:custGeom>
          <a:solidFill>
            <a:schemeClr val="accent2">
              <a:lumMod val="75000"/>
            </a:schemeClr>
          </a:solidFill>
          <a:ln>
            <a:noFill/>
          </a:ln>
          <a:effectLst/>
        </p:spPr>
        <p:txBody>
          <a:bodyPr wrap="none" anchor="ctr"/>
          <a:lstStyle/>
          <a:p>
            <a:endParaRPr lang="en-US" dirty="0">
              <a:latin typeface="Lato Light" panose="020F0502020204030203" pitchFamily="34" charset="0"/>
            </a:endParaRPr>
          </a:p>
        </p:txBody>
      </p:sp>
    </p:spTree>
    <p:extLst>
      <p:ext uri="{BB962C8B-B14F-4D97-AF65-F5344CB8AC3E}">
        <p14:creationId xmlns:p14="http://schemas.microsoft.com/office/powerpoint/2010/main" val="610293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6"/>
          <p:cNvSpPr txBox="1">
            <a:spLocks/>
          </p:cNvSpPr>
          <p:nvPr/>
        </p:nvSpPr>
        <p:spPr>
          <a:xfrm>
            <a:off x="171450" y="0"/>
            <a:ext cx="8963025" cy="1371600"/>
          </a:xfrm>
          <a:prstGeom prst="rect">
            <a:avLst/>
          </a:prstGeom>
          <a:solidFill>
            <a:schemeClr val="tx1"/>
          </a:solidFill>
        </p:spPr>
        <p:txBody>
          <a:bodyPr>
            <a:normAutofit/>
          </a:bodyPr>
          <a:lst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a:lstStyle>
          <a:p>
            <a:pPr lvl="0" eaLnBrk="0" hangingPunct="0">
              <a:spcBef>
                <a:spcPct val="50000"/>
              </a:spcBef>
              <a:defRPr/>
            </a:pPr>
            <a:endParaRPr lang="en-US" altLang="en-US" sz="500" cap="all" dirty="0">
              <a:latin typeface="Times New Roman" charset="0"/>
            </a:endParaRPr>
          </a:p>
          <a:p>
            <a:pPr lvl="0" eaLnBrk="0" hangingPunct="0">
              <a:spcBef>
                <a:spcPct val="50000"/>
              </a:spcBef>
              <a:defRPr/>
            </a:pPr>
            <a:r>
              <a:rPr lang="en-US" altLang="en-US" sz="2500" cap="all" dirty="0">
                <a:latin typeface="Times New Roman" charset="0"/>
              </a:rPr>
              <a:t>ACQUISITION COMPETITION</a:t>
            </a:r>
          </a:p>
        </p:txBody>
      </p:sp>
      <p:sp>
        <p:nvSpPr>
          <p:cNvPr id="3" name="Slide Number Placeholder 2">
            <a:extLst>
              <a:ext uri="{FF2B5EF4-FFF2-40B4-BE49-F238E27FC236}">
                <a16:creationId xmlns:a16="http://schemas.microsoft.com/office/drawing/2014/main" id="{ED122E48-DF68-4AAA-91F0-DD55E766FC1E}"/>
              </a:ext>
            </a:extLst>
          </p:cNvPr>
          <p:cNvSpPr>
            <a:spLocks noGrp="1"/>
          </p:cNvSpPr>
          <p:nvPr>
            <p:ph type="sldNum" sz="quarter" idx="12"/>
          </p:nvPr>
        </p:nvSpPr>
        <p:spPr/>
        <p:txBody>
          <a:bodyPr/>
          <a:lstStyle/>
          <a:p>
            <a:fld id="{EB4B432E-BB1D-496B-8B76-B39E22CAAD6A}" type="slidenum">
              <a:rPr lang="en-US" altLang="en-US" smtClean="0"/>
              <a:pPr/>
              <a:t>21</a:t>
            </a:fld>
            <a:endParaRPr lang="en-US" altLang="en-US" dirty="0"/>
          </a:p>
        </p:txBody>
      </p:sp>
      <p:sp>
        <p:nvSpPr>
          <p:cNvPr id="8" name="TextBox 7">
            <a:extLst>
              <a:ext uri="{FF2B5EF4-FFF2-40B4-BE49-F238E27FC236}">
                <a16:creationId xmlns:a16="http://schemas.microsoft.com/office/drawing/2014/main" id="{CCDEACB9-FE4B-4E97-8933-F1004BCB9991}"/>
              </a:ext>
            </a:extLst>
          </p:cNvPr>
          <p:cNvSpPr txBox="1"/>
          <p:nvPr/>
        </p:nvSpPr>
        <p:spPr>
          <a:xfrm>
            <a:off x="800436" y="5966481"/>
            <a:ext cx="4076364" cy="253916"/>
          </a:xfrm>
          <a:prstGeom prst="rect">
            <a:avLst/>
          </a:prstGeom>
          <a:noFill/>
        </p:spPr>
        <p:txBody>
          <a:bodyPr wrap="square" rtlCol="0">
            <a:spAutoFit/>
          </a:bodyPr>
          <a:lstStyle/>
          <a:p>
            <a:r>
              <a:rPr lang="en-US" sz="1050" i="1" dirty="0"/>
              <a:t>Source: </a:t>
            </a:r>
            <a:r>
              <a:rPr lang="en-US" sz="1050" dirty="0"/>
              <a:t>S&amp;P Capital IQ Pro</a:t>
            </a:r>
            <a:endParaRPr lang="en-US" sz="1050" i="1" dirty="0"/>
          </a:p>
        </p:txBody>
      </p:sp>
      <p:pic>
        <p:nvPicPr>
          <p:cNvPr id="2" name="Picture 1">
            <a:extLst>
              <a:ext uri="{FF2B5EF4-FFF2-40B4-BE49-F238E27FC236}">
                <a16:creationId xmlns:a16="http://schemas.microsoft.com/office/drawing/2014/main" id="{01000729-1A95-4C45-A508-B76800CC9581}"/>
              </a:ext>
            </a:extLst>
          </p:cNvPr>
          <p:cNvPicPr>
            <a:picLocks noChangeAspect="1"/>
          </p:cNvPicPr>
          <p:nvPr/>
        </p:nvPicPr>
        <p:blipFill>
          <a:blip r:embed="rId3"/>
          <a:stretch>
            <a:fillRect/>
          </a:stretch>
        </p:blipFill>
        <p:spPr>
          <a:xfrm>
            <a:off x="228600" y="1615155"/>
            <a:ext cx="8686800" cy="2925841"/>
          </a:xfrm>
          <a:prstGeom prst="rect">
            <a:avLst/>
          </a:prstGeom>
        </p:spPr>
      </p:pic>
      <p:pic>
        <p:nvPicPr>
          <p:cNvPr id="6" name="Picture 5">
            <a:extLst>
              <a:ext uri="{FF2B5EF4-FFF2-40B4-BE49-F238E27FC236}">
                <a16:creationId xmlns:a16="http://schemas.microsoft.com/office/drawing/2014/main" id="{EE8F4782-A27E-40DE-9762-5383ED0E0935}"/>
              </a:ext>
            </a:extLst>
          </p:cNvPr>
          <p:cNvPicPr>
            <a:picLocks noChangeAspect="1"/>
          </p:cNvPicPr>
          <p:nvPr/>
        </p:nvPicPr>
        <p:blipFill>
          <a:blip r:embed="rId4"/>
          <a:stretch>
            <a:fillRect/>
          </a:stretch>
        </p:blipFill>
        <p:spPr>
          <a:xfrm>
            <a:off x="216353" y="4622709"/>
            <a:ext cx="8711293" cy="511760"/>
          </a:xfrm>
          <a:prstGeom prst="rect">
            <a:avLst/>
          </a:prstGeom>
        </p:spPr>
      </p:pic>
    </p:spTree>
    <p:extLst>
      <p:ext uri="{BB962C8B-B14F-4D97-AF65-F5344CB8AC3E}">
        <p14:creationId xmlns:p14="http://schemas.microsoft.com/office/powerpoint/2010/main" val="37596220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605CEE-AA21-43A1-AAD8-6A3BA915FB3B}"/>
              </a:ext>
            </a:extLst>
          </p:cNvPr>
          <p:cNvPicPr>
            <a:picLocks noChangeAspect="1"/>
          </p:cNvPicPr>
          <p:nvPr/>
        </p:nvPicPr>
        <p:blipFill>
          <a:blip r:embed="rId3"/>
          <a:stretch>
            <a:fillRect/>
          </a:stretch>
        </p:blipFill>
        <p:spPr>
          <a:xfrm>
            <a:off x="362397" y="2002100"/>
            <a:ext cx="7180388" cy="3815790"/>
          </a:xfrm>
          <a:prstGeom prst="rect">
            <a:avLst/>
          </a:prstGeom>
        </p:spPr>
      </p:pic>
      <p:sp>
        <p:nvSpPr>
          <p:cNvPr id="16" name="Title 6"/>
          <p:cNvSpPr txBox="1">
            <a:spLocks/>
          </p:cNvSpPr>
          <p:nvPr/>
        </p:nvSpPr>
        <p:spPr>
          <a:xfrm>
            <a:off x="171450" y="0"/>
            <a:ext cx="8963025" cy="1371600"/>
          </a:xfrm>
          <a:prstGeom prst="rect">
            <a:avLst/>
          </a:prstGeom>
          <a:solidFill>
            <a:schemeClr val="tx1"/>
          </a:solidFill>
        </p:spPr>
        <p:txBody>
          <a:bodyPr>
            <a:normAutofit/>
          </a:bodyPr>
          <a:lst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a:lstStyle>
          <a:p>
            <a:pPr lvl="0" eaLnBrk="0" hangingPunct="0">
              <a:spcBef>
                <a:spcPct val="50000"/>
              </a:spcBef>
              <a:defRPr/>
            </a:pPr>
            <a:endParaRPr lang="en-US" altLang="en-US" sz="500" cap="all" dirty="0">
              <a:latin typeface="Times New Roman" charset="0"/>
            </a:endParaRPr>
          </a:p>
          <a:p>
            <a:pPr lvl="0" eaLnBrk="0" hangingPunct="0">
              <a:spcBef>
                <a:spcPct val="50000"/>
              </a:spcBef>
              <a:defRPr/>
            </a:pPr>
            <a:r>
              <a:rPr lang="en-US" altLang="en-US" sz="2500" cap="all" dirty="0">
                <a:latin typeface="Times New Roman" charset="0"/>
              </a:rPr>
              <a:t>NON-BANK ACQUISITIONS</a:t>
            </a:r>
            <a:endParaRPr lang="en-US" altLang="en-US" sz="2500" cap="all" dirty="0">
              <a:highlight>
                <a:srgbClr val="FFFF00"/>
              </a:highlight>
              <a:latin typeface="Times New Roman" charset="0"/>
            </a:endParaRPr>
          </a:p>
        </p:txBody>
      </p:sp>
      <p:sp>
        <p:nvSpPr>
          <p:cNvPr id="8" name="TextBox 7">
            <a:extLst>
              <a:ext uri="{FF2B5EF4-FFF2-40B4-BE49-F238E27FC236}">
                <a16:creationId xmlns:a16="http://schemas.microsoft.com/office/drawing/2014/main" id="{CCDEACB9-FE4B-4E97-8933-F1004BCB9991}"/>
              </a:ext>
            </a:extLst>
          </p:cNvPr>
          <p:cNvSpPr txBox="1"/>
          <p:nvPr/>
        </p:nvSpPr>
        <p:spPr>
          <a:xfrm>
            <a:off x="800436" y="5966481"/>
            <a:ext cx="8135068" cy="253916"/>
          </a:xfrm>
          <a:prstGeom prst="rect">
            <a:avLst/>
          </a:prstGeom>
          <a:noFill/>
        </p:spPr>
        <p:txBody>
          <a:bodyPr wrap="square" rtlCol="0">
            <a:spAutoFit/>
          </a:bodyPr>
          <a:lstStyle/>
          <a:p>
            <a:r>
              <a:rPr lang="en-US" sz="1050" i="1" dirty="0"/>
              <a:t>Source: </a:t>
            </a:r>
            <a:r>
              <a:rPr lang="en-US" sz="1050" dirty="0"/>
              <a:t>The Kafafian Group, Inc. review of Company reports and S&amp;P Global IQ Pro data, deals announced from January 1, 2019 to May 5, 2022</a:t>
            </a:r>
          </a:p>
        </p:txBody>
      </p:sp>
      <p:sp>
        <p:nvSpPr>
          <p:cNvPr id="6" name="Text Placeholder 3">
            <a:extLst>
              <a:ext uri="{FF2B5EF4-FFF2-40B4-BE49-F238E27FC236}">
                <a16:creationId xmlns:a16="http://schemas.microsoft.com/office/drawing/2014/main" id="{FCF49C2C-7694-4A9D-B52F-2AA59E3D506B}"/>
              </a:ext>
            </a:extLst>
          </p:cNvPr>
          <p:cNvSpPr txBox="1">
            <a:spLocks/>
          </p:cNvSpPr>
          <p:nvPr/>
        </p:nvSpPr>
        <p:spPr>
          <a:xfrm>
            <a:off x="228600" y="1128645"/>
            <a:ext cx="8685213" cy="438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US" dirty="0"/>
          </a:p>
        </p:txBody>
      </p:sp>
      <p:pic>
        <p:nvPicPr>
          <p:cNvPr id="62" name="Picture 61">
            <a:extLst>
              <a:ext uri="{FF2B5EF4-FFF2-40B4-BE49-F238E27FC236}">
                <a16:creationId xmlns:a16="http://schemas.microsoft.com/office/drawing/2014/main" id="{DAE300B0-2D0B-4032-8F99-07B7A5C47D3D}"/>
              </a:ext>
            </a:extLst>
          </p:cNvPr>
          <p:cNvPicPr>
            <a:picLocks noChangeAspect="1"/>
          </p:cNvPicPr>
          <p:nvPr/>
        </p:nvPicPr>
        <p:blipFill>
          <a:blip r:embed="rId4"/>
          <a:stretch>
            <a:fillRect/>
          </a:stretch>
        </p:blipFill>
        <p:spPr>
          <a:xfrm>
            <a:off x="381000" y="5209288"/>
            <a:ext cx="1121959" cy="581912"/>
          </a:xfrm>
          <a:prstGeom prst="rect">
            <a:avLst/>
          </a:prstGeom>
        </p:spPr>
      </p:pic>
      <p:graphicFrame>
        <p:nvGraphicFramePr>
          <p:cNvPr id="63" name="Table 62">
            <a:extLst>
              <a:ext uri="{FF2B5EF4-FFF2-40B4-BE49-F238E27FC236}">
                <a16:creationId xmlns:a16="http://schemas.microsoft.com/office/drawing/2014/main" id="{149D3291-BF27-4996-AD6C-27AC8D750437}"/>
              </a:ext>
            </a:extLst>
          </p:cNvPr>
          <p:cNvGraphicFramePr>
            <a:graphicFrameLocks noGrp="1"/>
          </p:cNvGraphicFramePr>
          <p:nvPr/>
        </p:nvGraphicFramePr>
        <p:xfrm>
          <a:off x="6474674" y="4412001"/>
          <a:ext cx="2551981" cy="155448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4292563707"/>
                    </a:ext>
                  </a:extLst>
                </a:gridCol>
                <a:gridCol w="526177">
                  <a:extLst>
                    <a:ext uri="{9D8B030D-6E8A-4147-A177-3AD203B41FA5}">
                      <a16:colId xmlns:a16="http://schemas.microsoft.com/office/drawing/2014/main" val="1051641077"/>
                    </a:ext>
                  </a:extLst>
                </a:gridCol>
                <a:gridCol w="515271">
                  <a:extLst>
                    <a:ext uri="{9D8B030D-6E8A-4147-A177-3AD203B41FA5}">
                      <a16:colId xmlns:a16="http://schemas.microsoft.com/office/drawing/2014/main" val="467206926"/>
                    </a:ext>
                  </a:extLst>
                </a:gridCol>
                <a:gridCol w="406352">
                  <a:extLst>
                    <a:ext uri="{9D8B030D-6E8A-4147-A177-3AD203B41FA5}">
                      <a16:colId xmlns:a16="http://schemas.microsoft.com/office/drawing/2014/main" val="1494729036"/>
                    </a:ext>
                  </a:extLst>
                </a:gridCol>
                <a:gridCol w="342181">
                  <a:extLst>
                    <a:ext uri="{9D8B030D-6E8A-4147-A177-3AD203B41FA5}">
                      <a16:colId xmlns:a16="http://schemas.microsoft.com/office/drawing/2014/main" val="2125394103"/>
                    </a:ext>
                  </a:extLst>
                </a:gridCol>
              </a:tblGrid>
              <a:tr h="233480">
                <a:tc gridSpan="5">
                  <a:txBody>
                    <a:bodyPr/>
                    <a:lstStyle/>
                    <a:p>
                      <a:pPr algn="ctr"/>
                      <a:r>
                        <a:rPr lang="en-US" sz="1000" dirty="0"/>
                        <a:t>TRANSACTION STATS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pPr algn="ct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0216387"/>
                  </a:ext>
                </a:extLst>
              </a:tr>
              <a:tr h="296124">
                <a:tc>
                  <a:txBody>
                    <a:bodyPr/>
                    <a:lstStyle/>
                    <a:p>
                      <a:pPr algn="ctr"/>
                      <a:r>
                        <a:rPr lang="en-US" sz="750" b="1" dirty="0"/>
                        <a:t>YEAR</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750" b="1" dirty="0"/>
                        <a:t># OF DEALS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75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75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75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6787155"/>
                  </a:ext>
                </a:extLst>
              </a:tr>
              <a:tr h="119847">
                <a:tc>
                  <a:txBody>
                    <a:bodyPr/>
                    <a:lstStyle/>
                    <a:p>
                      <a:pPr algn="ctr"/>
                      <a:r>
                        <a:rPr lang="en-US" sz="700" b="1" dirty="0">
                          <a:solidFill>
                            <a:schemeClr val="tx1"/>
                          </a:solidFill>
                        </a:rPr>
                        <a:t>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b="1" dirty="0">
                          <a:solidFill>
                            <a:schemeClr val="tx1"/>
                          </a:solidFill>
                        </a:rPr>
                        <a:t>1,041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b="1" dirty="0">
                          <a:solidFill>
                            <a:schemeClr val="tx1"/>
                          </a:solidFill>
                        </a:rPr>
                        <a:t>689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b="1" dirty="0">
                          <a:solidFill>
                            <a:schemeClr val="tx1"/>
                          </a:solidFill>
                        </a:rPr>
                        <a:t>160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b="1" dirty="0">
                          <a:solidFill>
                            <a:schemeClr val="tx1"/>
                          </a:solidFill>
                        </a:rPr>
                        <a:t>192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5729895"/>
                  </a:ext>
                </a:extLst>
              </a:tr>
              <a:tr h="0">
                <a:tc>
                  <a:txBody>
                    <a:bodyPr/>
                    <a:lstStyle/>
                    <a:p>
                      <a:pPr algn="ctr"/>
                      <a:r>
                        <a:rPr lang="en-US" sz="700" b="1" dirty="0">
                          <a:solidFill>
                            <a:schemeClr val="tx1"/>
                          </a:solidFill>
                        </a:rPr>
                        <a:t>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b="1" dirty="0">
                          <a:solidFill>
                            <a:schemeClr val="tx1"/>
                          </a:solidFill>
                        </a:rPr>
                        <a:t>1,076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b="1" dirty="0">
                          <a:solidFill>
                            <a:schemeClr val="tx1"/>
                          </a:solidFill>
                        </a:rPr>
                        <a:t>743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b="1" dirty="0">
                          <a:solidFill>
                            <a:schemeClr val="tx1"/>
                          </a:solidFill>
                        </a:rPr>
                        <a:t>164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b="1" dirty="0">
                          <a:solidFill>
                            <a:schemeClr val="tx1"/>
                          </a:solidFill>
                        </a:rPr>
                        <a:t>169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0903542"/>
                  </a:ext>
                </a:extLst>
              </a:tr>
              <a:tr h="120107">
                <a:tc>
                  <a:txBody>
                    <a:bodyPr/>
                    <a:lstStyle/>
                    <a:p>
                      <a:pPr algn="ctr"/>
                      <a:r>
                        <a:rPr lang="en-US" sz="700" b="1" dirty="0">
                          <a:solidFill>
                            <a:schemeClr val="tx1"/>
                          </a:solidFill>
                        </a:rPr>
                        <a:t>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b="1" dirty="0">
                          <a:solidFill>
                            <a:schemeClr val="tx1"/>
                          </a:solidFill>
                        </a:rPr>
                        <a:t>1,481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b="1" dirty="0">
                          <a:solidFill>
                            <a:schemeClr val="tx1"/>
                          </a:solidFill>
                        </a:rPr>
                        <a:t>970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b="1" dirty="0">
                          <a:solidFill>
                            <a:schemeClr val="tx1"/>
                          </a:solidFill>
                        </a:rPr>
                        <a:t>225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b="1" dirty="0">
                          <a:solidFill>
                            <a:schemeClr val="tx1"/>
                          </a:solidFill>
                        </a:rPr>
                        <a:t>286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5191214"/>
                  </a:ext>
                </a:extLst>
              </a:tr>
              <a:tr h="120107">
                <a:tc>
                  <a:txBody>
                    <a:bodyPr/>
                    <a:lstStyle/>
                    <a:p>
                      <a:pPr algn="ctr"/>
                      <a:r>
                        <a:rPr lang="en-US" sz="700" b="1" dirty="0">
                          <a:solidFill>
                            <a:schemeClr val="tx1"/>
                          </a:solidFill>
                        </a:rPr>
                        <a:t>YTD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b="1" dirty="0">
                          <a:solidFill>
                            <a:schemeClr val="tx1"/>
                          </a:solidFill>
                        </a:rPr>
                        <a:t>258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b="1" dirty="0">
                          <a:solidFill>
                            <a:schemeClr val="tx1"/>
                          </a:solidFill>
                        </a:rPr>
                        <a:t>126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b="1"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b="1" dirty="0">
                          <a:solidFill>
                            <a:schemeClr val="tx1"/>
                          </a:solidFill>
                        </a:rPr>
                        <a:t>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7170303"/>
                  </a:ext>
                </a:extLst>
              </a:tr>
              <a:tr h="120107">
                <a:tc>
                  <a:txBody>
                    <a:bodyPr/>
                    <a:lstStyle/>
                    <a:p>
                      <a:pPr algn="ctr"/>
                      <a:r>
                        <a:rPr lang="en-US" sz="700" b="1" dirty="0">
                          <a:solidFill>
                            <a:schemeClr val="tx1"/>
                          </a:solidFill>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b="1" dirty="0">
                          <a:solidFill>
                            <a:schemeClr val="tx1"/>
                          </a:solidFill>
                        </a:rPr>
                        <a:t>3,856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b="1" dirty="0">
                          <a:solidFill>
                            <a:schemeClr val="tx1"/>
                          </a:solidFill>
                        </a:rPr>
                        <a:t>2,528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b="1" dirty="0">
                          <a:solidFill>
                            <a:schemeClr val="tx1"/>
                          </a:solidFill>
                        </a:rPr>
                        <a:t>599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b="1" dirty="0">
                          <a:solidFill>
                            <a:schemeClr val="tx1"/>
                          </a:solidFill>
                        </a:rPr>
                        <a:t>729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1291322"/>
                  </a:ext>
                </a:extLst>
              </a:tr>
            </a:tbl>
          </a:graphicData>
        </a:graphic>
      </p:graphicFrame>
      <p:graphicFrame>
        <p:nvGraphicFramePr>
          <p:cNvPr id="64" name="Table 63">
            <a:extLst>
              <a:ext uri="{FF2B5EF4-FFF2-40B4-BE49-F238E27FC236}">
                <a16:creationId xmlns:a16="http://schemas.microsoft.com/office/drawing/2014/main" id="{669B44CA-F6E6-4ED9-81D3-568E606C0DD5}"/>
              </a:ext>
            </a:extLst>
          </p:cNvPr>
          <p:cNvGraphicFramePr>
            <a:graphicFrameLocks noGrp="1"/>
          </p:cNvGraphicFramePr>
          <p:nvPr/>
        </p:nvGraphicFramePr>
        <p:xfrm>
          <a:off x="7239000" y="2164279"/>
          <a:ext cx="1789982" cy="1668581"/>
        </p:xfrm>
        <a:graphic>
          <a:graphicData uri="http://schemas.openxmlformats.org/drawingml/2006/table">
            <a:tbl>
              <a:tblPr firstRow="1" bandRow="1">
                <a:tableStyleId>{5C22544A-7EE6-4342-B048-85BDC9FD1C3A}</a:tableStyleId>
              </a:tblPr>
              <a:tblGrid>
                <a:gridCol w="997819">
                  <a:extLst>
                    <a:ext uri="{9D8B030D-6E8A-4147-A177-3AD203B41FA5}">
                      <a16:colId xmlns:a16="http://schemas.microsoft.com/office/drawing/2014/main" val="4292563707"/>
                    </a:ext>
                  </a:extLst>
                </a:gridCol>
                <a:gridCol w="792163">
                  <a:extLst>
                    <a:ext uri="{9D8B030D-6E8A-4147-A177-3AD203B41FA5}">
                      <a16:colId xmlns:a16="http://schemas.microsoft.com/office/drawing/2014/main" val="1051641077"/>
                    </a:ext>
                  </a:extLst>
                </a:gridCol>
              </a:tblGrid>
              <a:tr h="274121">
                <a:tc gridSpan="2">
                  <a:txBody>
                    <a:bodyPr/>
                    <a:lstStyle/>
                    <a:p>
                      <a:pPr algn="ctr"/>
                      <a:r>
                        <a:rPr lang="en-US" sz="1000" dirty="0"/>
                        <a:t>MID-ATLANTIC REGION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C69"/>
                    </a:solidFill>
                  </a:tcPr>
                </a:tc>
                <a:tc hMerge="1">
                  <a:txBody>
                    <a:bodyPr/>
                    <a:lstStyle/>
                    <a:p>
                      <a:endParaRPr lang="en-US" dirty="0"/>
                    </a:p>
                  </a:txBody>
                  <a:tcPr/>
                </a:tc>
                <a:extLst>
                  <a:ext uri="{0D108BD9-81ED-4DB2-BD59-A6C34878D82A}">
                    <a16:rowId xmlns:a16="http://schemas.microsoft.com/office/drawing/2014/main" val="4170216387"/>
                  </a:ext>
                </a:extLst>
              </a:tr>
              <a:tr h="155734">
                <a:tc>
                  <a:txBody>
                    <a:bodyPr/>
                    <a:lstStyle/>
                    <a:p>
                      <a:pPr algn="ctr"/>
                      <a:r>
                        <a:rPr lang="en-US" sz="750" b="1" dirty="0"/>
                        <a:t>STATE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EFB5"/>
                    </a:solidFill>
                  </a:tcPr>
                </a:tc>
                <a:tc>
                  <a:txBody>
                    <a:bodyPr/>
                    <a:lstStyle/>
                    <a:p>
                      <a:pPr algn="ctr"/>
                      <a:r>
                        <a:rPr lang="en-US" sz="750" b="1" dirty="0"/>
                        <a:t># OF DEALS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EFB5"/>
                    </a:solidFill>
                  </a:tcPr>
                </a:tc>
                <a:extLst>
                  <a:ext uri="{0D108BD9-81ED-4DB2-BD59-A6C34878D82A}">
                    <a16:rowId xmlns:a16="http://schemas.microsoft.com/office/drawing/2014/main" val="586787155"/>
                  </a:ext>
                </a:extLst>
              </a:tr>
              <a:tr h="177769">
                <a:tc>
                  <a:txBody>
                    <a:bodyPr/>
                    <a:lstStyle/>
                    <a:p>
                      <a:pPr algn="ctr"/>
                      <a:r>
                        <a:rPr lang="en-US" sz="700" b="1" dirty="0">
                          <a:solidFill>
                            <a:schemeClr val="tx1"/>
                          </a:solidFill>
                        </a:rPr>
                        <a:t>PENNSYLVANIA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b="1" dirty="0">
                          <a:solidFill>
                            <a:schemeClr val="tx1"/>
                          </a:solidFill>
                        </a:rPr>
                        <a:t>169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5729895"/>
                  </a:ext>
                </a:extLst>
              </a:tr>
              <a:tr h="177769">
                <a:tc>
                  <a:txBody>
                    <a:bodyPr/>
                    <a:lstStyle/>
                    <a:p>
                      <a:pPr algn="ctr"/>
                      <a:r>
                        <a:rPr lang="en-US" sz="700" b="1" dirty="0">
                          <a:solidFill>
                            <a:schemeClr val="tx1"/>
                          </a:solidFill>
                        </a:rPr>
                        <a:t>DELAWARE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b="1"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0903542"/>
                  </a:ext>
                </a:extLst>
              </a:tr>
              <a:tr h="177769">
                <a:tc>
                  <a:txBody>
                    <a:bodyPr/>
                    <a:lstStyle/>
                    <a:p>
                      <a:pPr algn="ctr"/>
                      <a:r>
                        <a:rPr lang="en-US" sz="700" b="1" dirty="0">
                          <a:solidFill>
                            <a:schemeClr val="tx1"/>
                          </a:solidFill>
                        </a:rPr>
                        <a:t>MARYLAND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b="1" dirty="0">
                          <a:solidFill>
                            <a:schemeClr val="tx1"/>
                          </a:solidFill>
                        </a:rPr>
                        <a:t>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5191214"/>
                  </a:ext>
                </a:extLst>
              </a:tr>
              <a:tr h="177769">
                <a:tc>
                  <a:txBody>
                    <a:bodyPr/>
                    <a:lstStyle/>
                    <a:p>
                      <a:pPr algn="ctr"/>
                      <a:r>
                        <a:rPr lang="en-US" sz="700" b="1" dirty="0">
                          <a:solidFill>
                            <a:schemeClr val="tx1"/>
                          </a:solidFill>
                        </a:rPr>
                        <a:t>NEW JERSEY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b="1" dirty="0">
                          <a:solidFill>
                            <a:schemeClr val="tx1"/>
                          </a:solidFill>
                        </a:rPr>
                        <a:t>129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1291322"/>
                  </a:ext>
                </a:extLst>
              </a:tr>
              <a:tr h="177769">
                <a:tc>
                  <a:txBody>
                    <a:bodyPr/>
                    <a:lstStyle/>
                    <a:p>
                      <a:pPr algn="ctr"/>
                      <a:r>
                        <a:rPr lang="en-US" sz="700" b="1" dirty="0">
                          <a:solidFill>
                            <a:schemeClr val="tx1"/>
                          </a:solidFill>
                        </a:rPr>
                        <a:t>NEW YORK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b="1" dirty="0">
                          <a:solidFill>
                            <a:schemeClr val="tx1"/>
                          </a:solidFill>
                        </a:rPr>
                        <a:t>291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9287941"/>
                  </a:ext>
                </a:extLst>
              </a:tr>
              <a:tr h="177769">
                <a:tc>
                  <a:txBody>
                    <a:bodyPr/>
                    <a:lstStyle/>
                    <a:p>
                      <a:pPr algn="ctr"/>
                      <a:r>
                        <a:rPr lang="en-US" sz="700" b="1" dirty="0">
                          <a:solidFill>
                            <a:schemeClr val="tx1"/>
                          </a:solidFill>
                        </a:rPr>
                        <a:t>WASHINGTON, DC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754441"/>
                  </a:ext>
                </a:extLst>
              </a:tr>
            </a:tbl>
          </a:graphicData>
        </a:graphic>
      </p:graphicFrame>
      <p:sp>
        <p:nvSpPr>
          <p:cNvPr id="9" name="Plus Sign 8">
            <a:extLst>
              <a:ext uri="{FF2B5EF4-FFF2-40B4-BE49-F238E27FC236}">
                <a16:creationId xmlns:a16="http://schemas.microsoft.com/office/drawing/2014/main" id="{72A41FD8-FD4D-4C80-8444-0794CEE9B005}"/>
              </a:ext>
            </a:extLst>
          </p:cNvPr>
          <p:cNvSpPr/>
          <p:nvPr/>
        </p:nvSpPr>
        <p:spPr>
          <a:xfrm>
            <a:off x="7903533" y="4704623"/>
            <a:ext cx="227437" cy="248377"/>
          </a:xfrm>
          <a:prstGeom prst="mathPlus">
            <a:avLst/>
          </a:prstGeom>
          <a:solidFill>
            <a:srgbClr val="900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C157B170-2772-4C2C-9A67-6279F668B3E1}"/>
              </a:ext>
            </a:extLst>
          </p:cNvPr>
          <p:cNvSpPr/>
          <p:nvPr/>
        </p:nvSpPr>
        <p:spPr>
          <a:xfrm>
            <a:off x="8382000" y="4754415"/>
            <a:ext cx="172504" cy="169306"/>
          </a:xfrm>
          <a:prstGeom prst="triangle">
            <a:avLst/>
          </a:prstGeom>
          <a:solidFill>
            <a:srgbClr val="00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EBE94FA-06B5-4B77-8BE0-9CEC325F21CE}"/>
              </a:ext>
            </a:extLst>
          </p:cNvPr>
          <p:cNvSpPr/>
          <p:nvPr/>
        </p:nvSpPr>
        <p:spPr>
          <a:xfrm>
            <a:off x="8763000" y="4754415"/>
            <a:ext cx="172504" cy="169306"/>
          </a:xfrm>
          <a:prstGeom prst="rect">
            <a:avLst/>
          </a:prstGeom>
          <a:solidFill>
            <a:srgbClr val="FFC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2">
            <a:extLst>
              <a:ext uri="{FF2B5EF4-FFF2-40B4-BE49-F238E27FC236}">
                <a16:creationId xmlns:a16="http://schemas.microsoft.com/office/drawing/2014/main" id="{771F3F75-C78B-477B-A27E-198836670E40}"/>
              </a:ext>
            </a:extLst>
          </p:cNvPr>
          <p:cNvSpPr>
            <a:spLocks noGrp="1"/>
          </p:cNvSpPr>
          <p:nvPr>
            <p:ph type="sldNum" sz="quarter" idx="12"/>
          </p:nvPr>
        </p:nvSpPr>
        <p:spPr>
          <a:xfrm>
            <a:off x="3543300" y="6403636"/>
            <a:ext cx="2057400" cy="340983"/>
          </a:xfrm>
        </p:spPr>
        <p:txBody>
          <a:bodyPr/>
          <a:lstStyle/>
          <a:p>
            <a:fld id="{EB4B432E-BB1D-496B-8B76-B39E22CAAD6A}" type="slidenum">
              <a:rPr lang="en-US" altLang="en-US" smtClean="0"/>
              <a:pPr/>
              <a:t>22</a:t>
            </a:fld>
            <a:endParaRPr lang="en-US" altLang="en-US" dirty="0"/>
          </a:p>
        </p:txBody>
      </p:sp>
    </p:spTree>
    <p:extLst>
      <p:ext uri="{BB962C8B-B14F-4D97-AF65-F5344CB8AC3E}">
        <p14:creationId xmlns:p14="http://schemas.microsoft.com/office/powerpoint/2010/main" val="240290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6" name="Text Box 54"/>
          <p:cNvSpPr txBox="1">
            <a:spLocks noChangeArrowheads="1"/>
          </p:cNvSpPr>
          <p:nvPr/>
        </p:nvSpPr>
        <p:spPr bwMode="auto">
          <a:xfrm>
            <a:off x="614362" y="2286000"/>
            <a:ext cx="8077200" cy="417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5613" indent="-455613">
              <a:defRPr sz="2400">
                <a:solidFill>
                  <a:schemeClr val="tx1"/>
                </a:solidFill>
                <a:latin typeface="Times New Roman" charset="0"/>
              </a:defRPr>
            </a:lvl1pPr>
            <a:lvl2pPr marL="569913">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marL="0" indent="0">
              <a:spcBef>
                <a:spcPct val="50000"/>
              </a:spcBef>
              <a:buClr>
                <a:srgbClr val="006600"/>
              </a:buClr>
            </a:pPr>
            <a:r>
              <a:rPr lang="en-US" altLang="en-US" sz="3000" b="1" dirty="0">
                <a:solidFill>
                  <a:srgbClr val="000000"/>
                </a:solidFill>
              </a:rPr>
              <a:t>Opportunities available to Mutuals to raise additional capital:  </a:t>
            </a:r>
          </a:p>
          <a:p>
            <a:pPr marL="0" indent="0" algn="ctr">
              <a:spcBef>
                <a:spcPct val="50000"/>
              </a:spcBef>
              <a:buClr>
                <a:srgbClr val="006600"/>
              </a:buClr>
            </a:pPr>
            <a:endParaRPr lang="en-US" altLang="en-US" sz="800" b="1" dirty="0">
              <a:solidFill>
                <a:srgbClr val="000000"/>
              </a:solidFill>
            </a:endParaRPr>
          </a:p>
          <a:p>
            <a:pPr lvl="2" indent="-285750" algn="just">
              <a:spcBef>
                <a:spcPts val="600"/>
              </a:spcBef>
              <a:buClr>
                <a:srgbClr val="FFC000"/>
              </a:buClr>
              <a:buFont typeface="Wingdings" pitchFamily="2" charset="2"/>
              <a:buChar char="v"/>
            </a:pPr>
            <a:r>
              <a:rPr lang="en-US" altLang="en-US" sz="2800" dirty="0">
                <a:solidFill>
                  <a:srgbClr val="000000"/>
                </a:solidFill>
              </a:rPr>
              <a:t> Standard Conversion</a:t>
            </a:r>
          </a:p>
          <a:p>
            <a:pPr lvl="2" indent="-285750" algn="just">
              <a:spcBef>
                <a:spcPts val="600"/>
              </a:spcBef>
              <a:buClr>
                <a:srgbClr val="FFC000"/>
              </a:buClr>
              <a:buFont typeface="Wingdings" pitchFamily="2" charset="2"/>
              <a:buChar char="v"/>
            </a:pPr>
            <a:r>
              <a:rPr lang="en-US" altLang="en-US" sz="2800" dirty="0">
                <a:solidFill>
                  <a:srgbClr val="000000"/>
                </a:solidFill>
              </a:rPr>
              <a:t> MHC Formation and Minority Stock Issuance</a:t>
            </a:r>
          </a:p>
          <a:p>
            <a:pPr lvl="2" indent="-285750" algn="just">
              <a:spcBef>
                <a:spcPts val="600"/>
              </a:spcBef>
              <a:buClr>
                <a:srgbClr val="FFC000"/>
              </a:buClr>
              <a:buFont typeface="Wingdings" pitchFamily="2" charset="2"/>
              <a:buChar char="v"/>
            </a:pPr>
            <a:r>
              <a:rPr lang="en-US" altLang="en-US" sz="2800" dirty="0">
                <a:solidFill>
                  <a:srgbClr val="000000"/>
                </a:solidFill>
              </a:rPr>
              <a:t> Issuance of Sub Debt securities</a:t>
            </a:r>
          </a:p>
          <a:p>
            <a:pPr lvl="4" indent="-342900">
              <a:spcBef>
                <a:spcPts val="600"/>
              </a:spcBef>
              <a:buClr>
                <a:srgbClr val="FFC000"/>
              </a:buClr>
              <a:buFont typeface="Wingdings" pitchFamily="2" charset="2"/>
              <a:buChar char="v"/>
            </a:pPr>
            <a:endParaRPr lang="en-US" altLang="en-US" sz="2000" dirty="0">
              <a:solidFill>
                <a:srgbClr val="000000"/>
              </a:solidFill>
            </a:endParaRPr>
          </a:p>
          <a:p>
            <a:pPr marL="0" indent="0">
              <a:spcBef>
                <a:spcPct val="50000"/>
              </a:spcBef>
              <a:buClr>
                <a:srgbClr val="006600"/>
              </a:buClr>
            </a:pPr>
            <a:endParaRPr lang="en-US" altLang="en-US" sz="2800" b="1" dirty="0">
              <a:solidFill>
                <a:srgbClr val="000000"/>
              </a:solidFill>
            </a:endParaRPr>
          </a:p>
          <a:p>
            <a:pPr marL="0" lvl="0" indent="0" algn="just">
              <a:spcBef>
                <a:spcPct val="50000"/>
              </a:spcBef>
              <a:buClr>
                <a:srgbClr val="006600"/>
              </a:buClr>
            </a:pPr>
            <a:endParaRPr lang="en-US" altLang="en-US" sz="1800" dirty="0">
              <a:solidFill>
                <a:srgbClr val="000000"/>
              </a:solidFill>
            </a:endParaRPr>
          </a:p>
        </p:txBody>
      </p:sp>
      <p:sp>
        <p:nvSpPr>
          <p:cNvPr id="16" name="Title 6"/>
          <p:cNvSpPr txBox="1">
            <a:spLocks/>
          </p:cNvSpPr>
          <p:nvPr/>
        </p:nvSpPr>
        <p:spPr>
          <a:xfrm>
            <a:off x="171450" y="0"/>
            <a:ext cx="8963025" cy="1371600"/>
          </a:xfrm>
          <a:prstGeom prst="rect">
            <a:avLst/>
          </a:prstGeom>
          <a:solidFill>
            <a:schemeClr val="tx1"/>
          </a:solidFill>
        </p:spPr>
        <p:txBody>
          <a:bodyPr>
            <a:normAutofit/>
          </a:bodyPr>
          <a:lst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a:lstStyle>
          <a:p>
            <a:pPr lvl="0" eaLnBrk="0" hangingPunct="0">
              <a:spcBef>
                <a:spcPct val="50000"/>
              </a:spcBef>
              <a:defRPr/>
            </a:pPr>
            <a:endParaRPr lang="en-US" altLang="en-US" sz="500" cap="all" dirty="0">
              <a:latin typeface="Times New Roman" panose="02020603050405020304" pitchFamily="18" charset="0"/>
              <a:cs typeface="Times New Roman" panose="02020603050405020304" pitchFamily="18" charset="0"/>
            </a:endParaRPr>
          </a:p>
          <a:p>
            <a:pPr lvl="0" eaLnBrk="0" hangingPunct="0">
              <a:spcBef>
                <a:spcPct val="50000"/>
              </a:spcBef>
              <a:defRPr/>
            </a:pPr>
            <a:r>
              <a:rPr lang="en-US" altLang="en-US" sz="2500" cap="all" dirty="0">
                <a:latin typeface="Times New Roman" panose="02020603050405020304" pitchFamily="18" charset="0"/>
                <a:cs typeface="Times New Roman" panose="02020603050405020304" pitchFamily="18" charset="0"/>
              </a:rPr>
              <a:t>Recent Developments regarding Mutual Bank Mergers and other Strategic Opportunities</a:t>
            </a:r>
          </a:p>
        </p:txBody>
      </p:sp>
      <p:sp>
        <p:nvSpPr>
          <p:cNvPr id="3" name="Slide Number Placeholder 2">
            <a:extLst>
              <a:ext uri="{FF2B5EF4-FFF2-40B4-BE49-F238E27FC236}">
                <a16:creationId xmlns:a16="http://schemas.microsoft.com/office/drawing/2014/main" id="{8F832279-08B8-4807-81EC-BAA4760B4C41}"/>
              </a:ext>
            </a:extLst>
          </p:cNvPr>
          <p:cNvSpPr>
            <a:spLocks noGrp="1"/>
          </p:cNvSpPr>
          <p:nvPr>
            <p:ph type="sldNum" sz="quarter" idx="12"/>
          </p:nvPr>
        </p:nvSpPr>
        <p:spPr/>
        <p:txBody>
          <a:bodyPr/>
          <a:lstStyle/>
          <a:p>
            <a:fld id="{EB4B432E-BB1D-496B-8B76-B39E22CAAD6A}" type="slidenum">
              <a:rPr lang="en-US" altLang="en-US" smtClean="0"/>
              <a:pPr/>
              <a:t>23</a:t>
            </a:fld>
            <a:endParaRPr lang="en-US" altLang="en-US" dirty="0"/>
          </a:p>
        </p:txBody>
      </p:sp>
    </p:spTree>
    <p:extLst>
      <p:ext uri="{BB962C8B-B14F-4D97-AF65-F5344CB8AC3E}">
        <p14:creationId xmlns:p14="http://schemas.microsoft.com/office/powerpoint/2010/main" val="22779200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1" name="Text Box 15"/>
          <p:cNvSpPr txBox="1">
            <a:spLocks noChangeArrowheads="1"/>
          </p:cNvSpPr>
          <p:nvPr/>
        </p:nvSpPr>
        <p:spPr bwMode="auto">
          <a:xfrm>
            <a:off x="533400" y="1524000"/>
            <a:ext cx="80772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455613" indent="-341313">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spcBef>
                <a:spcPts val="0"/>
              </a:spcBef>
              <a:buClr>
                <a:srgbClr val="006600"/>
              </a:buClr>
            </a:pPr>
            <a:r>
              <a:rPr lang="en-US" altLang="en-US" sz="1800" i="1" dirty="0"/>
              <a:t>A standard conversion to stock form remains an option for many mutual institutions.</a:t>
            </a:r>
          </a:p>
          <a:p>
            <a:pPr>
              <a:spcBef>
                <a:spcPts val="0"/>
              </a:spcBef>
              <a:buClr>
                <a:srgbClr val="006600"/>
              </a:buClr>
            </a:pPr>
            <a:endParaRPr lang="en-US" altLang="en-US" sz="1000" i="1" dirty="0"/>
          </a:p>
          <a:p>
            <a:pPr algn="just">
              <a:spcBef>
                <a:spcPts val="0"/>
              </a:spcBef>
              <a:spcAft>
                <a:spcPts val="1200"/>
              </a:spcAft>
              <a:buClr>
                <a:srgbClr val="006600"/>
              </a:buClr>
              <a:buFont typeface="Wingdings" pitchFamily="2" charset="2"/>
              <a:buNone/>
            </a:pPr>
            <a:r>
              <a:rPr lang="en-US" altLang="en-US" sz="1600" b="1" dirty="0"/>
              <a:t>PROS:</a:t>
            </a:r>
          </a:p>
          <a:p>
            <a:pPr lvl="1">
              <a:buClr>
                <a:srgbClr val="FFC000"/>
              </a:buClr>
              <a:buFont typeface="Wingdings" pitchFamily="2" charset="2"/>
              <a:buChar char="v"/>
            </a:pPr>
            <a:r>
              <a:rPr lang="en-US" altLang="en-US" sz="1800" dirty="0"/>
              <a:t>No change in management or job losses</a:t>
            </a:r>
          </a:p>
          <a:p>
            <a:pPr lvl="1">
              <a:buClr>
                <a:srgbClr val="FFC000"/>
              </a:buClr>
              <a:buFont typeface="Wingdings" pitchFamily="2" charset="2"/>
              <a:buChar char="v"/>
            </a:pPr>
            <a:r>
              <a:rPr lang="en-US" altLang="en-US" sz="1800" dirty="0"/>
              <a:t>Depositors and management have opportunity to become stockholders and potentially reap direct benefits of future growth and stock price appreciation</a:t>
            </a:r>
          </a:p>
          <a:p>
            <a:pPr lvl="1">
              <a:buClr>
                <a:srgbClr val="FFC000"/>
              </a:buClr>
              <a:buFont typeface="Wingdings" pitchFamily="2" charset="2"/>
              <a:buChar char="v"/>
            </a:pPr>
            <a:r>
              <a:rPr lang="en-US" altLang="en-US" sz="1800" dirty="0"/>
              <a:t>Increase in bank capital allows future growth for greater profitability</a:t>
            </a:r>
          </a:p>
          <a:p>
            <a:pPr lvl="1">
              <a:buClr>
                <a:srgbClr val="FFC000"/>
              </a:buClr>
              <a:buFont typeface="Wingdings" pitchFamily="2" charset="2"/>
              <a:buChar char="v"/>
            </a:pPr>
            <a:r>
              <a:rPr lang="en-US" altLang="en-US" sz="1800" dirty="0"/>
              <a:t>Management and Board can implement stock-based benefit programs</a:t>
            </a:r>
          </a:p>
          <a:p>
            <a:pPr lvl="1">
              <a:buClr>
                <a:srgbClr val="FFC000"/>
              </a:buClr>
              <a:buFont typeface="Wingdings" pitchFamily="2" charset="2"/>
              <a:buChar char="v"/>
            </a:pPr>
            <a:r>
              <a:rPr lang="en-US" altLang="en-US" sz="1800" dirty="0"/>
              <a:t>Stock institution can combine with other types of institution without unreasonable regulatory burden</a:t>
            </a:r>
          </a:p>
          <a:p>
            <a:pPr marL="114300" lvl="1" indent="0">
              <a:buClr>
                <a:srgbClr val="FFC000"/>
              </a:buClr>
            </a:pPr>
            <a:endParaRPr lang="en-US" altLang="en-US" sz="1000" dirty="0"/>
          </a:p>
          <a:p>
            <a:pPr algn="just">
              <a:spcBef>
                <a:spcPts val="0"/>
              </a:spcBef>
              <a:spcAft>
                <a:spcPts val="1200"/>
              </a:spcAft>
              <a:buClr>
                <a:srgbClr val="006600"/>
              </a:buClr>
              <a:buFont typeface="Wingdings" pitchFamily="2" charset="2"/>
              <a:buNone/>
            </a:pPr>
            <a:r>
              <a:rPr lang="en-US" altLang="en-US" sz="1600" b="1" dirty="0"/>
              <a:t>CONS:</a:t>
            </a:r>
          </a:p>
          <a:p>
            <a:pPr lvl="1">
              <a:buClr>
                <a:srgbClr val="FFC000"/>
              </a:buClr>
              <a:buFont typeface="Wingdings" pitchFamily="2" charset="2"/>
              <a:buChar char="v"/>
            </a:pPr>
            <a:r>
              <a:rPr lang="en-US" altLang="en-US" sz="1800" dirty="0"/>
              <a:t>Time and expense and management effort to prepare applications</a:t>
            </a:r>
          </a:p>
          <a:p>
            <a:pPr lvl="1">
              <a:buClr>
                <a:srgbClr val="FFC000"/>
              </a:buClr>
              <a:buFont typeface="Wingdings" pitchFamily="2" charset="2"/>
              <a:buChar char="v"/>
            </a:pPr>
            <a:r>
              <a:rPr lang="en-US" altLang="en-US" sz="1800" dirty="0"/>
              <a:t>Loss of mutuality</a:t>
            </a:r>
          </a:p>
          <a:p>
            <a:pPr lvl="1">
              <a:buClr>
                <a:srgbClr val="FFC000"/>
              </a:buClr>
              <a:buFont typeface="Wingdings" pitchFamily="2" charset="2"/>
              <a:buChar char="v"/>
            </a:pPr>
            <a:r>
              <a:rPr lang="en-US" altLang="en-US" sz="1800" dirty="0"/>
              <a:t>Future accountability and reporting to stockholders/owners</a:t>
            </a:r>
          </a:p>
          <a:p>
            <a:pPr lvl="1">
              <a:buClr>
                <a:srgbClr val="FFC000"/>
              </a:buClr>
              <a:buFont typeface="Wingdings" pitchFamily="2" charset="2"/>
              <a:buChar char="v"/>
            </a:pPr>
            <a:r>
              <a:rPr lang="en-US" altLang="en-US" sz="1800" dirty="0"/>
              <a:t>Additional burden and expense of operating as a public company</a:t>
            </a:r>
          </a:p>
          <a:p>
            <a:pPr lvl="1">
              <a:buClr>
                <a:srgbClr val="FFC000"/>
              </a:buClr>
              <a:buFont typeface="Wingdings" pitchFamily="2" charset="2"/>
              <a:buChar char="v"/>
            </a:pPr>
            <a:endParaRPr lang="en-US" altLang="en-US" sz="1800" dirty="0"/>
          </a:p>
        </p:txBody>
      </p:sp>
      <p:sp>
        <p:nvSpPr>
          <p:cNvPr id="16" name="Title 6"/>
          <p:cNvSpPr txBox="1">
            <a:spLocks/>
          </p:cNvSpPr>
          <p:nvPr/>
        </p:nvSpPr>
        <p:spPr>
          <a:xfrm>
            <a:off x="171450" y="0"/>
            <a:ext cx="8963025" cy="1371600"/>
          </a:xfrm>
          <a:prstGeom prst="rect">
            <a:avLst/>
          </a:prstGeom>
          <a:solidFill>
            <a:schemeClr val="tx1"/>
          </a:solidFill>
        </p:spPr>
        <p:txBody>
          <a:bodyPr>
            <a:normAutofit/>
          </a:bodyPr>
          <a:lst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a:lstStyle>
          <a:p>
            <a:pPr lvl="0" eaLnBrk="0" hangingPunct="0">
              <a:spcBef>
                <a:spcPct val="50000"/>
              </a:spcBef>
              <a:defRPr/>
            </a:pPr>
            <a:endParaRPr lang="en-US" altLang="en-US" sz="500" cap="all" dirty="0">
              <a:latin typeface="Times New Roman" panose="02020603050405020304" pitchFamily="18" charset="0"/>
              <a:cs typeface="Times New Roman" panose="02020603050405020304" pitchFamily="18" charset="0"/>
            </a:endParaRPr>
          </a:p>
          <a:p>
            <a:pPr>
              <a:spcBef>
                <a:spcPct val="50000"/>
              </a:spcBef>
            </a:pPr>
            <a:endParaRPr lang="en-US" altLang="en-US" sz="500" cap="all" dirty="0">
              <a:latin typeface="Times New Roman" panose="02020603050405020304" pitchFamily="18" charset="0"/>
              <a:cs typeface="Times New Roman" panose="02020603050405020304" pitchFamily="18" charset="0"/>
            </a:endParaRPr>
          </a:p>
          <a:p>
            <a:pPr>
              <a:spcBef>
                <a:spcPct val="50000"/>
              </a:spcBef>
            </a:pPr>
            <a:r>
              <a:rPr lang="en-US" altLang="en-US" sz="3000" cap="all" dirty="0">
                <a:latin typeface="Times New Roman" panose="02020603050405020304" pitchFamily="18" charset="0"/>
                <a:cs typeface="Times New Roman" panose="02020603050405020304" pitchFamily="18" charset="0"/>
              </a:rPr>
              <a:t>Standard Conversion</a:t>
            </a:r>
          </a:p>
        </p:txBody>
      </p:sp>
      <p:sp>
        <p:nvSpPr>
          <p:cNvPr id="3" name="Slide Number Placeholder 2">
            <a:extLst>
              <a:ext uri="{FF2B5EF4-FFF2-40B4-BE49-F238E27FC236}">
                <a16:creationId xmlns:a16="http://schemas.microsoft.com/office/drawing/2014/main" id="{02786850-5560-442B-BA49-DEC3D0529BA0}"/>
              </a:ext>
            </a:extLst>
          </p:cNvPr>
          <p:cNvSpPr>
            <a:spLocks noGrp="1"/>
          </p:cNvSpPr>
          <p:nvPr>
            <p:ph type="sldNum" sz="quarter" idx="12"/>
          </p:nvPr>
        </p:nvSpPr>
        <p:spPr/>
        <p:txBody>
          <a:bodyPr/>
          <a:lstStyle/>
          <a:p>
            <a:fld id="{EB4B432E-BB1D-496B-8B76-B39E22CAAD6A}" type="slidenum">
              <a:rPr lang="en-US" altLang="en-US" smtClean="0"/>
              <a:pPr/>
              <a:t>24</a:t>
            </a:fld>
            <a:endParaRPr lang="en-US" altLang="en-US" dirty="0"/>
          </a:p>
        </p:txBody>
      </p:sp>
    </p:spTree>
    <p:extLst>
      <p:ext uri="{BB962C8B-B14F-4D97-AF65-F5344CB8AC3E}">
        <p14:creationId xmlns:p14="http://schemas.microsoft.com/office/powerpoint/2010/main" val="4174565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1" name="Text Box 15"/>
          <p:cNvSpPr txBox="1">
            <a:spLocks noChangeArrowheads="1"/>
          </p:cNvSpPr>
          <p:nvPr/>
        </p:nvSpPr>
        <p:spPr bwMode="auto">
          <a:xfrm>
            <a:off x="533400" y="1349060"/>
            <a:ext cx="8077200" cy="4670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455613" indent="-341313">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just">
              <a:spcBef>
                <a:spcPct val="50000"/>
              </a:spcBef>
              <a:buClr>
                <a:srgbClr val="006600"/>
              </a:buClr>
              <a:buFont typeface="Wingdings" pitchFamily="2" charset="2"/>
              <a:buNone/>
            </a:pPr>
            <a:r>
              <a:rPr lang="en-US" altLang="en-US" sz="1600" i="1" dirty="0"/>
              <a:t>A mutual holding company (MHC) reorganization remains an option for all mutual institutions and can take several forms: two-tiered MHC or three-tiered MHC, in either case with or without stock issuance.</a:t>
            </a:r>
          </a:p>
          <a:p>
            <a:pPr algn="just">
              <a:spcBef>
                <a:spcPct val="50000"/>
              </a:spcBef>
              <a:buClr>
                <a:srgbClr val="006600"/>
              </a:buClr>
              <a:buFont typeface="Wingdings" pitchFamily="2" charset="2"/>
              <a:buNone/>
            </a:pPr>
            <a:endParaRPr lang="en-US" altLang="en-US" sz="500" dirty="0"/>
          </a:p>
          <a:p>
            <a:pPr algn="just">
              <a:spcBef>
                <a:spcPts val="0"/>
              </a:spcBef>
              <a:spcAft>
                <a:spcPts val="1200"/>
              </a:spcAft>
              <a:buClr>
                <a:srgbClr val="006600"/>
              </a:buClr>
            </a:pPr>
            <a:r>
              <a:rPr lang="en-US" altLang="en-US" sz="1600" b="1" dirty="0"/>
              <a:t>PROS:</a:t>
            </a:r>
          </a:p>
          <a:p>
            <a:pPr lvl="1">
              <a:buClr>
                <a:srgbClr val="FFC000"/>
              </a:buClr>
              <a:buFont typeface="Wingdings" pitchFamily="2" charset="2"/>
              <a:buChar char="v"/>
            </a:pPr>
            <a:r>
              <a:rPr lang="en-US" altLang="en-US" sz="1600" dirty="0"/>
              <a:t>Preserves Mutuality</a:t>
            </a:r>
          </a:p>
          <a:p>
            <a:pPr lvl="1">
              <a:buClr>
                <a:srgbClr val="FFC000"/>
              </a:buClr>
              <a:buFont typeface="Wingdings" pitchFamily="2" charset="2"/>
              <a:buChar char="v"/>
            </a:pPr>
            <a:r>
              <a:rPr lang="en-US" altLang="en-US" sz="1600" dirty="0"/>
              <a:t>Board of Directors and depositors maintain complete control over the institution</a:t>
            </a:r>
          </a:p>
          <a:p>
            <a:pPr lvl="1">
              <a:buClr>
                <a:srgbClr val="FFC000"/>
              </a:buClr>
              <a:buFont typeface="Wingdings" pitchFamily="2" charset="2"/>
              <a:buChar char="v"/>
            </a:pPr>
            <a:r>
              <a:rPr lang="en-US" altLang="en-US" sz="1600" dirty="0"/>
              <a:t>More flexibility in acquisitions of other financial institutions in the MHC structure. May hold other institutions under a separate charter.</a:t>
            </a:r>
          </a:p>
          <a:p>
            <a:pPr lvl="1">
              <a:buClr>
                <a:srgbClr val="FFC000"/>
              </a:buClr>
              <a:buFont typeface="Wingdings" pitchFamily="2" charset="2"/>
              <a:buChar char="v"/>
            </a:pPr>
            <a:r>
              <a:rPr lang="en-US" altLang="en-US" sz="1600" dirty="0"/>
              <a:t>A no-stock MHC reorganization does not require any sale of stock to the public</a:t>
            </a:r>
          </a:p>
          <a:p>
            <a:pPr lvl="1">
              <a:buClr>
                <a:srgbClr val="FFC000"/>
              </a:buClr>
              <a:buFont typeface="Wingdings" pitchFamily="2" charset="2"/>
              <a:buChar char="v"/>
            </a:pPr>
            <a:r>
              <a:rPr lang="en-US" altLang="en-US" sz="1600" dirty="0"/>
              <a:t>May raise capital incrementally as needed or not at all</a:t>
            </a:r>
          </a:p>
          <a:p>
            <a:pPr lvl="1">
              <a:buClr>
                <a:srgbClr val="FFC000"/>
              </a:buClr>
              <a:buFont typeface="Wingdings" pitchFamily="2" charset="2"/>
              <a:buChar char="v"/>
            </a:pPr>
            <a:r>
              <a:rPr lang="en-US" altLang="en-US" sz="1600" dirty="0"/>
              <a:t>Limited or no interference from minority stockholders</a:t>
            </a:r>
          </a:p>
          <a:p>
            <a:pPr lvl="1">
              <a:buClr>
                <a:srgbClr val="FFC000"/>
              </a:buClr>
              <a:buFont typeface="Wingdings" pitchFamily="2" charset="2"/>
              <a:buChar char="v"/>
            </a:pPr>
            <a:r>
              <a:rPr lang="en-US" altLang="en-US" sz="1600" dirty="0"/>
              <a:t>Management and Board can implement stock benefit plans</a:t>
            </a:r>
          </a:p>
          <a:p>
            <a:pPr lvl="1">
              <a:buClr>
                <a:srgbClr val="FFC000"/>
              </a:buClr>
              <a:buFont typeface="Wingdings" pitchFamily="2" charset="2"/>
              <a:buChar char="v"/>
            </a:pPr>
            <a:r>
              <a:rPr lang="en-US" altLang="en-US" sz="1600" dirty="0"/>
              <a:t>May issue Sub Debt to aid in liquidity and increase Bank Tier 1 capital</a:t>
            </a:r>
          </a:p>
          <a:p>
            <a:pPr algn="just">
              <a:spcBef>
                <a:spcPct val="50000"/>
              </a:spcBef>
              <a:buClr>
                <a:srgbClr val="006600"/>
              </a:buClr>
              <a:buFont typeface="Wingdings" pitchFamily="2" charset="2"/>
              <a:buNone/>
            </a:pPr>
            <a:r>
              <a:rPr lang="en-US" altLang="en-US" sz="1600" b="1" dirty="0"/>
              <a:t>CONS:</a:t>
            </a:r>
          </a:p>
          <a:p>
            <a:pPr lvl="1">
              <a:buClr>
                <a:srgbClr val="FFC000"/>
              </a:buClr>
              <a:buFont typeface="Wingdings" pitchFamily="2" charset="2"/>
              <a:buChar char="v"/>
            </a:pPr>
            <a:r>
              <a:rPr lang="en-US" altLang="en-US" sz="1600" dirty="0"/>
              <a:t>Generally, less trading liquidity in any MHC public stock sold than a full conversion</a:t>
            </a:r>
          </a:p>
          <a:p>
            <a:pPr lvl="1">
              <a:buClr>
                <a:srgbClr val="FFC000"/>
              </a:buClr>
              <a:buFont typeface="Wingdings" pitchFamily="2" charset="2"/>
              <a:buChar char="v"/>
            </a:pPr>
            <a:r>
              <a:rPr lang="en-US" altLang="en-US" sz="1600" dirty="0"/>
              <a:t>Dividend limitations without dividend waiver approval with member vote</a:t>
            </a:r>
          </a:p>
          <a:p>
            <a:pPr lvl="1">
              <a:buClr>
                <a:srgbClr val="FFC000"/>
              </a:buClr>
              <a:buFont typeface="Wingdings" pitchFamily="2" charset="2"/>
              <a:buChar char="v"/>
            </a:pPr>
            <a:r>
              <a:rPr lang="en-US" altLang="en-US" sz="1600" dirty="0"/>
              <a:t>Limitations on future stock benefit plans due to reduced size of stock offering</a:t>
            </a:r>
          </a:p>
        </p:txBody>
      </p:sp>
      <p:sp>
        <p:nvSpPr>
          <p:cNvPr id="16" name="Title 6"/>
          <p:cNvSpPr txBox="1">
            <a:spLocks/>
          </p:cNvSpPr>
          <p:nvPr/>
        </p:nvSpPr>
        <p:spPr>
          <a:xfrm>
            <a:off x="171450" y="0"/>
            <a:ext cx="8963025" cy="1371600"/>
          </a:xfrm>
          <a:prstGeom prst="rect">
            <a:avLst/>
          </a:prstGeom>
          <a:solidFill>
            <a:schemeClr val="tx1"/>
          </a:solidFill>
        </p:spPr>
        <p:txBody>
          <a:bodyPr>
            <a:normAutofit/>
          </a:bodyPr>
          <a:lst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a:lstStyle>
          <a:p>
            <a:pPr lvl="0" eaLnBrk="0" hangingPunct="0">
              <a:spcBef>
                <a:spcPct val="50000"/>
              </a:spcBef>
              <a:defRPr/>
            </a:pPr>
            <a:endParaRPr lang="en-US" altLang="en-US" sz="500" cap="all" dirty="0">
              <a:latin typeface="Times New Roman" panose="02020603050405020304" pitchFamily="18" charset="0"/>
              <a:cs typeface="Times New Roman" panose="02020603050405020304" pitchFamily="18" charset="0"/>
            </a:endParaRPr>
          </a:p>
          <a:p>
            <a:pPr>
              <a:spcBef>
                <a:spcPct val="50000"/>
              </a:spcBef>
            </a:pPr>
            <a:endParaRPr lang="en-US" altLang="en-US" sz="500" cap="all" dirty="0">
              <a:latin typeface="Times New Roman" panose="02020603050405020304" pitchFamily="18" charset="0"/>
              <a:cs typeface="Times New Roman" panose="02020603050405020304" pitchFamily="18" charset="0"/>
            </a:endParaRPr>
          </a:p>
          <a:p>
            <a:pPr>
              <a:spcBef>
                <a:spcPct val="50000"/>
              </a:spcBef>
            </a:pPr>
            <a:r>
              <a:rPr lang="en-US" altLang="en-US" sz="3000" cap="all" dirty="0">
                <a:latin typeface="Times New Roman" panose="02020603050405020304" pitchFamily="18" charset="0"/>
                <a:cs typeface="Times New Roman" panose="02020603050405020304" pitchFamily="18" charset="0"/>
              </a:rPr>
              <a:t>Mutual Holding Company Formation</a:t>
            </a:r>
          </a:p>
        </p:txBody>
      </p:sp>
      <p:sp>
        <p:nvSpPr>
          <p:cNvPr id="3" name="Slide Number Placeholder 2">
            <a:extLst>
              <a:ext uri="{FF2B5EF4-FFF2-40B4-BE49-F238E27FC236}">
                <a16:creationId xmlns:a16="http://schemas.microsoft.com/office/drawing/2014/main" id="{F7038C05-3F29-422E-BC11-4DD9D2CF49B6}"/>
              </a:ext>
            </a:extLst>
          </p:cNvPr>
          <p:cNvSpPr>
            <a:spLocks noGrp="1"/>
          </p:cNvSpPr>
          <p:nvPr>
            <p:ph type="sldNum" sz="quarter" idx="12"/>
          </p:nvPr>
        </p:nvSpPr>
        <p:spPr/>
        <p:txBody>
          <a:bodyPr/>
          <a:lstStyle/>
          <a:p>
            <a:fld id="{EB4B432E-BB1D-496B-8B76-B39E22CAAD6A}" type="slidenum">
              <a:rPr lang="en-US" altLang="en-US" smtClean="0"/>
              <a:pPr/>
              <a:t>25</a:t>
            </a:fld>
            <a:endParaRPr lang="en-US" altLang="en-US" dirty="0"/>
          </a:p>
        </p:txBody>
      </p:sp>
    </p:spTree>
    <p:extLst>
      <p:ext uri="{BB962C8B-B14F-4D97-AF65-F5344CB8AC3E}">
        <p14:creationId xmlns:p14="http://schemas.microsoft.com/office/powerpoint/2010/main" val="33424406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6" name="Text Box 54"/>
          <p:cNvSpPr txBox="1">
            <a:spLocks noChangeArrowheads="1"/>
          </p:cNvSpPr>
          <p:nvPr/>
        </p:nvSpPr>
        <p:spPr bwMode="auto">
          <a:xfrm>
            <a:off x="533400" y="2438400"/>
            <a:ext cx="8077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5613" indent="-455613">
              <a:defRPr sz="2400">
                <a:solidFill>
                  <a:schemeClr val="tx1"/>
                </a:solidFill>
                <a:latin typeface="Times New Roman" charset="0"/>
              </a:defRPr>
            </a:lvl1pPr>
            <a:lvl2pPr marL="569913">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marL="0" marR="0" indent="0" algn="ctr" defTabSz="914400" latinLnBrk="0">
              <a:lnSpc>
                <a:spcPct val="100000"/>
              </a:lnSpc>
              <a:spcBef>
                <a:spcPct val="50000"/>
              </a:spcBef>
              <a:buClr>
                <a:srgbClr val="006600"/>
              </a:buClr>
              <a:buSzTx/>
              <a:tabLst/>
              <a:defRPr/>
            </a:pPr>
            <a:r>
              <a:rPr lang="en-US" altLang="en-US" sz="3000" b="1" dirty="0">
                <a:solidFill>
                  <a:srgbClr val="000000"/>
                </a:solidFill>
              </a:rPr>
              <a:t>Increasing Bank capital and liquidity with issuance of Sub Debt</a:t>
            </a:r>
          </a:p>
        </p:txBody>
      </p:sp>
      <p:sp>
        <p:nvSpPr>
          <p:cNvPr id="16" name="Title 6"/>
          <p:cNvSpPr txBox="1">
            <a:spLocks/>
          </p:cNvSpPr>
          <p:nvPr/>
        </p:nvSpPr>
        <p:spPr>
          <a:xfrm>
            <a:off x="171450" y="0"/>
            <a:ext cx="8963025" cy="1371600"/>
          </a:xfrm>
          <a:prstGeom prst="rect">
            <a:avLst/>
          </a:prstGeom>
          <a:solidFill>
            <a:schemeClr val="tx1"/>
          </a:solidFill>
        </p:spPr>
        <p:txBody>
          <a:bodyPr>
            <a:normAutofit/>
          </a:bodyPr>
          <a:lst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a:lstStyle>
          <a:p>
            <a:pPr lvl="0" eaLnBrk="0" hangingPunct="0">
              <a:spcBef>
                <a:spcPct val="50000"/>
              </a:spcBef>
              <a:defRPr/>
            </a:pPr>
            <a:endParaRPr lang="en-US" altLang="en-US" sz="500" cap="all" dirty="0">
              <a:latin typeface="Times New Roman" panose="02020603050405020304" pitchFamily="18" charset="0"/>
              <a:cs typeface="Times New Roman" panose="02020603050405020304" pitchFamily="18" charset="0"/>
            </a:endParaRPr>
          </a:p>
          <a:p>
            <a:pPr lvl="0" eaLnBrk="0" hangingPunct="0">
              <a:spcBef>
                <a:spcPct val="50000"/>
              </a:spcBef>
              <a:defRPr/>
            </a:pPr>
            <a:r>
              <a:rPr lang="en-US" altLang="en-US" sz="2500" cap="all" dirty="0">
                <a:latin typeface="Times New Roman" panose="02020603050405020304" pitchFamily="18" charset="0"/>
                <a:cs typeface="Times New Roman" panose="02020603050405020304" pitchFamily="18" charset="0"/>
              </a:rPr>
              <a:t>Recent Developments regarding Mutual Bank Mergers and other Strategic Opportunities</a:t>
            </a:r>
          </a:p>
        </p:txBody>
      </p:sp>
      <p:sp>
        <p:nvSpPr>
          <p:cNvPr id="3" name="Slide Number Placeholder 2">
            <a:extLst>
              <a:ext uri="{FF2B5EF4-FFF2-40B4-BE49-F238E27FC236}">
                <a16:creationId xmlns:a16="http://schemas.microsoft.com/office/drawing/2014/main" id="{727AF319-6F02-49B7-8A40-3489060106A1}"/>
              </a:ext>
            </a:extLst>
          </p:cNvPr>
          <p:cNvSpPr>
            <a:spLocks noGrp="1"/>
          </p:cNvSpPr>
          <p:nvPr>
            <p:ph type="sldNum" sz="quarter" idx="12"/>
          </p:nvPr>
        </p:nvSpPr>
        <p:spPr/>
        <p:txBody>
          <a:bodyPr/>
          <a:lstStyle/>
          <a:p>
            <a:fld id="{EB4B432E-BB1D-496B-8B76-B39E22CAAD6A}" type="slidenum">
              <a:rPr lang="en-US" altLang="en-US" smtClean="0"/>
              <a:pPr/>
              <a:t>26</a:t>
            </a:fld>
            <a:endParaRPr lang="en-US" altLang="en-US" dirty="0"/>
          </a:p>
        </p:txBody>
      </p:sp>
    </p:spTree>
    <p:extLst>
      <p:ext uri="{BB962C8B-B14F-4D97-AF65-F5344CB8AC3E}">
        <p14:creationId xmlns:p14="http://schemas.microsoft.com/office/powerpoint/2010/main" val="2686140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6"/>
          <p:cNvSpPr txBox="1">
            <a:spLocks/>
          </p:cNvSpPr>
          <p:nvPr/>
        </p:nvSpPr>
        <p:spPr>
          <a:xfrm>
            <a:off x="171450" y="0"/>
            <a:ext cx="8963025" cy="1371600"/>
          </a:xfrm>
          <a:prstGeom prst="rect">
            <a:avLst/>
          </a:prstGeom>
          <a:solidFill>
            <a:schemeClr val="tx1"/>
          </a:solidFill>
        </p:spPr>
        <p:txBody>
          <a:bodyPr>
            <a:normAutofit/>
          </a:bodyPr>
          <a:lst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a:lstStyle>
          <a:p>
            <a:pPr lvl="0" eaLnBrk="0" hangingPunct="0">
              <a:spcBef>
                <a:spcPct val="50000"/>
              </a:spcBef>
              <a:defRPr/>
            </a:pPr>
            <a:endParaRPr lang="en-US" altLang="en-US" sz="500" cap="all" dirty="0">
              <a:latin typeface="Times New Roman" charset="0"/>
            </a:endParaRPr>
          </a:p>
          <a:p>
            <a:pPr lvl="0" eaLnBrk="0" hangingPunct="0">
              <a:spcBef>
                <a:spcPct val="50000"/>
              </a:spcBef>
              <a:defRPr/>
            </a:pPr>
            <a:r>
              <a:rPr lang="en-US" altLang="en-US" sz="2500" cap="all" dirty="0">
                <a:latin typeface="Times New Roman" charset="0"/>
              </a:rPr>
              <a:t>FLEXIBILITY IN STRUCTURE = FLEXIBILITY IN TERMS OF OPERATIONS AND ACCESS TO CAPITAL</a:t>
            </a:r>
          </a:p>
        </p:txBody>
      </p:sp>
      <p:sp>
        <p:nvSpPr>
          <p:cNvPr id="3" name="Slide Number Placeholder 2">
            <a:extLst>
              <a:ext uri="{FF2B5EF4-FFF2-40B4-BE49-F238E27FC236}">
                <a16:creationId xmlns:a16="http://schemas.microsoft.com/office/drawing/2014/main" id="{ED122E48-DF68-4AAA-91F0-DD55E766FC1E}"/>
              </a:ext>
            </a:extLst>
          </p:cNvPr>
          <p:cNvSpPr>
            <a:spLocks noGrp="1"/>
          </p:cNvSpPr>
          <p:nvPr>
            <p:ph type="sldNum" sz="quarter" idx="12"/>
          </p:nvPr>
        </p:nvSpPr>
        <p:spPr/>
        <p:txBody>
          <a:bodyPr/>
          <a:lstStyle/>
          <a:p>
            <a:fld id="{EB4B432E-BB1D-496B-8B76-B39E22CAAD6A}" type="slidenum">
              <a:rPr lang="en-US" altLang="en-US" smtClean="0"/>
              <a:pPr/>
              <a:t>27</a:t>
            </a:fld>
            <a:endParaRPr lang="en-US" altLang="en-US" dirty="0"/>
          </a:p>
        </p:txBody>
      </p:sp>
      <p:sp>
        <p:nvSpPr>
          <p:cNvPr id="8" name="TextBox 7">
            <a:extLst>
              <a:ext uri="{FF2B5EF4-FFF2-40B4-BE49-F238E27FC236}">
                <a16:creationId xmlns:a16="http://schemas.microsoft.com/office/drawing/2014/main" id="{CCDEACB9-FE4B-4E97-8933-F1004BCB9991}"/>
              </a:ext>
            </a:extLst>
          </p:cNvPr>
          <p:cNvSpPr txBox="1"/>
          <p:nvPr/>
        </p:nvSpPr>
        <p:spPr>
          <a:xfrm>
            <a:off x="800436" y="5966481"/>
            <a:ext cx="4076364" cy="253916"/>
          </a:xfrm>
          <a:prstGeom prst="rect">
            <a:avLst/>
          </a:prstGeom>
          <a:noFill/>
        </p:spPr>
        <p:txBody>
          <a:bodyPr wrap="square" rtlCol="0">
            <a:spAutoFit/>
          </a:bodyPr>
          <a:lstStyle/>
          <a:p>
            <a:r>
              <a:rPr lang="en-US" sz="1050" i="1" dirty="0"/>
              <a:t>Source: </a:t>
            </a:r>
            <a:r>
              <a:rPr lang="en-US" sz="1050" dirty="0"/>
              <a:t>The Kafafian Group, Inc.</a:t>
            </a:r>
            <a:endParaRPr lang="en-US" sz="1050" i="1" dirty="0"/>
          </a:p>
        </p:txBody>
      </p:sp>
      <p:graphicFrame>
        <p:nvGraphicFramePr>
          <p:cNvPr id="7" name="Table 6">
            <a:extLst>
              <a:ext uri="{FF2B5EF4-FFF2-40B4-BE49-F238E27FC236}">
                <a16:creationId xmlns:a16="http://schemas.microsoft.com/office/drawing/2014/main" id="{39A7C9C8-5356-423E-A1E2-773C2AEACC38}"/>
              </a:ext>
            </a:extLst>
          </p:cNvPr>
          <p:cNvGraphicFramePr>
            <a:graphicFrameLocks noGrp="1"/>
          </p:cNvGraphicFramePr>
          <p:nvPr>
            <p:extLst>
              <p:ext uri="{D42A27DB-BD31-4B8C-83A1-F6EECF244321}">
                <p14:modId xmlns:p14="http://schemas.microsoft.com/office/powerpoint/2010/main" val="1559546085"/>
              </p:ext>
            </p:extLst>
          </p:nvPr>
        </p:nvGraphicFramePr>
        <p:xfrm>
          <a:off x="3810000" y="1689446"/>
          <a:ext cx="4852648" cy="3714483"/>
        </p:xfrm>
        <a:graphic>
          <a:graphicData uri="http://schemas.openxmlformats.org/drawingml/2006/table">
            <a:tbl>
              <a:tblPr firstRow="1" bandRow="1">
                <a:tableStyleId>{073A0DAA-6AF3-43AB-8588-CEC1D06C72B9}</a:tableStyleId>
              </a:tblPr>
              <a:tblGrid>
                <a:gridCol w="2426324">
                  <a:extLst>
                    <a:ext uri="{9D8B030D-6E8A-4147-A177-3AD203B41FA5}">
                      <a16:colId xmlns:a16="http://schemas.microsoft.com/office/drawing/2014/main" val="20000"/>
                    </a:ext>
                  </a:extLst>
                </a:gridCol>
                <a:gridCol w="2426324">
                  <a:extLst>
                    <a:ext uri="{9D8B030D-6E8A-4147-A177-3AD203B41FA5}">
                      <a16:colId xmlns:a16="http://schemas.microsoft.com/office/drawing/2014/main" val="20001"/>
                    </a:ext>
                  </a:extLst>
                </a:gridCol>
              </a:tblGrid>
              <a:tr h="298333">
                <a:tc>
                  <a:txBody>
                    <a:bodyPr/>
                    <a:lstStyle/>
                    <a:p>
                      <a:r>
                        <a:rPr lang="en-US" sz="1400" dirty="0">
                          <a:latin typeface="Times New Roman" panose="02020603050405020304" pitchFamily="18" charset="0"/>
                          <a:cs typeface="Times New Roman" panose="02020603050405020304" pitchFamily="18" charset="0"/>
                        </a:rPr>
                        <a:t>Pros</a:t>
                      </a:r>
                    </a:p>
                  </a:txBody>
                  <a:tcPr>
                    <a:solidFill>
                      <a:srgbClr val="008C69"/>
                    </a:solidFill>
                  </a:tcPr>
                </a:tc>
                <a:tc>
                  <a:txBody>
                    <a:bodyPr/>
                    <a:lstStyle/>
                    <a:p>
                      <a:pPr algn="r"/>
                      <a:r>
                        <a:rPr lang="en-US" sz="1400" dirty="0">
                          <a:latin typeface="Times New Roman" panose="02020603050405020304" pitchFamily="18" charset="0"/>
                          <a:cs typeface="Times New Roman" panose="02020603050405020304" pitchFamily="18" charset="0"/>
                        </a:rPr>
                        <a:t>Cons</a:t>
                      </a:r>
                    </a:p>
                  </a:txBody>
                  <a:tcPr>
                    <a:solidFill>
                      <a:srgbClr val="008C69"/>
                    </a:solidFill>
                  </a:tcPr>
                </a:tc>
                <a:extLst>
                  <a:ext uri="{0D108BD9-81ED-4DB2-BD59-A6C34878D82A}">
                    <a16:rowId xmlns:a16="http://schemas.microsoft.com/office/drawing/2014/main" val="10000"/>
                  </a:ext>
                </a:extLst>
              </a:tr>
              <a:tr h="880645">
                <a:tc>
                  <a:txBody>
                    <a:bodyPr/>
                    <a:lstStyle/>
                    <a:p>
                      <a:r>
                        <a:rPr lang="en-US" sz="1200" dirty="0">
                          <a:latin typeface="Times New Roman" panose="02020603050405020304" pitchFamily="18" charset="0"/>
                          <a:cs typeface="Times New Roman" panose="02020603050405020304" pitchFamily="18" charset="0"/>
                        </a:rPr>
                        <a:t>Temporary flexibility (though need to pay</a:t>
                      </a:r>
                      <a:r>
                        <a:rPr lang="en-US" sz="1200" baseline="0" dirty="0">
                          <a:latin typeface="Times New Roman" panose="02020603050405020304" pitchFamily="18" charset="0"/>
                          <a:cs typeface="Times New Roman" panose="02020603050405020304" pitchFamily="18" charset="0"/>
                        </a:rPr>
                        <a:t> both principal and interest)</a:t>
                      </a:r>
                      <a:endParaRPr lang="en-US" sz="1200" dirty="0">
                        <a:latin typeface="Times New Roman" panose="02020603050405020304" pitchFamily="18" charset="0"/>
                        <a:cs typeface="Times New Roman" panose="02020603050405020304" pitchFamily="18" charset="0"/>
                      </a:endParaRPr>
                    </a:p>
                  </a:txBody>
                  <a:tcPr/>
                </a:tc>
                <a:tc>
                  <a:txBody>
                    <a:bodyPr/>
                    <a:lstStyle/>
                    <a:p>
                      <a:pPr algn="r"/>
                      <a:r>
                        <a:rPr lang="en-US" sz="1200" dirty="0">
                          <a:latin typeface="Times New Roman" panose="02020603050405020304" pitchFamily="18" charset="0"/>
                          <a:cs typeface="Times New Roman" panose="02020603050405020304" pitchFamily="18" charset="0"/>
                        </a:rPr>
                        <a:t>If not structured properly, may not receive regulatory capital credit at the parent or intermediate parent level</a:t>
                      </a:r>
                    </a:p>
                  </a:txBody>
                  <a:tcPr/>
                </a:tc>
                <a:extLst>
                  <a:ext uri="{0D108BD9-81ED-4DB2-BD59-A6C34878D82A}">
                    <a16:rowId xmlns:a16="http://schemas.microsoft.com/office/drawing/2014/main" val="10001"/>
                  </a:ext>
                </a:extLst>
              </a:tr>
              <a:tr h="721580">
                <a:tc>
                  <a:txBody>
                    <a:bodyPr/>
                    <a:lstStyle/>
                    <a:p>
                      <a:r>
                        <a:rPr lang="en-US" sz="1200" dirty="0">
                          <a:latin typeface="Times New Roman" panose="02020603050405020304" pitchFamily="18" charset="0"/>
                          <a:cs typeface="Times New Roman" panose="02020603050405020304" pitchFamily="18" charset="0"/>
                        </a:rPr>
                        <a:t>Tax</a:t>
                      </a:r>
                      <a:r>
                        <a:rPr lang="en-US" sz="1200" baseline="0" dirty="0">
                          <a:latin typeface="Times New Roman" panose="02020603050405020304" pitchFamily="18" charset="0"/>
                          <a:cs typeface="Times New Roman" panose="02020603050405020304" pitchFamily="18" charset="0"/>
                        </a:rPr>
                        <a:t> benefit on interest payments</a:t>
                      </a:r>
                      <a:endParaRPr lang="en-US" sz="1200" dirty="0">
                        <a:latin typeface="Times New Roman" panose="02020603050405020304" pitchFamily="18" charset="0"/>
                        <a:cs typeface="Times New Roman" panose="02020603050405020304" pitchFamily="18" charset="0"/>
                      </a:endParaRPr>
                    </a:p>
                  </a:txBody>
                  <a:tcPr/>
                </a:tc>
                <a:tc>
                  <a:txBody>
                    <a:bodyPr/>
                    <a:lstStyle/>
                    <a:p>
                      <a:pPr algn="r"/>
                      <a:r>
                        <a:rPr lang="en-US" sz="1200" dirty="0">
                          <a:latin typeface="Times New Roman" panose="02020603050405020304" pitchFamily="18" charset="0"/>
                          <a:cs typeface="Times New Roman" panose="02020603050405020304" pitchFamily="18" charset="0"/>
                        </a:rPr>
                        <a:t>If not structured property, may create a disparity in Consolidated</a:t>
                      </a:r>
                      <a:r>
                        <a:rPr lang="en-US" sz="1200" baseline="0" dirty="0">
                          <a:latin typeface="Times New Roman" panose="02020603050405020304" pitchFamily="18" charset="0"/>
                          <a:cs typeface="Times New Roman" panose="02020603050405020304" pitchFamily="18" charset="0"/>
                        </a:rPr>
                        <a:t> vs. Bank</a:t>
                      </a:r>
                      <a:r>
                        <a:rPr lang="en-US" sz="1200" dirty="0">
                          <a:latin typeface="Times New Roman" panose="02020603050405020304" pitchFamily="18" charset="0"/>
                          <a:cs typeface="Times New Roman" panose="02020603050405020304" pitchFamily="18" charset="0"/>
                        </a:rPr>
                        <a:t> capital adequacy measures</a:t>
                      </a:r>
                    </a:p>
                  </a:txBody>
                  <a:tcPr/>
                </a:tc>
                <a:extLst>
                  <a:ext uri="{0D108BD9-81ED-4DB2-BD59-A6C34878D82A}">
                    <a16:rowId xmlns:a16="http://schemas.microsoft.com/office/drawing/2014/main" val="10002"/>
                  </a:ext>
                </a:extLst>
              </a:tr>
              <a:tr h="984498">
                <a:tc>
                  <a:txBody>
                    <a:bodyPr/>
                    <a:lstStyle/>
                    <a:p>
                      <a:r>
                        <a:rPr lang="en-US" sz="1200" dirty="0">
                          <a:latin typeface="Times New Roman" panose="02020603050405020304" pitchFamily="18" charset="0"/>
                          <a:cs typeface="Times New Roman" panose="02020603050405020304" pitchFamily="18" charset="0"/>
                        </a:rPr>
                        <a:t>Potential to directly measure return on capital deployed</a:t>
                      </a:r>
                      <a:r>
                        <a:rPr lang="en-US" sz="1200" baseline="0" dirty="0">
                          <a:latin typeface="Times New Roman" panose="02020603050405020304" pitchFamily="18" charset="0"/>
                          <a:cs typeface="Times New Roman" panose="02020603050405020304" pitchFamily="18" charset="0"/>
                        </a:rPr>
                        <a:t> (and asks the question: are there other uses of the proceeds from the line of credit?)</a:t>
                      </a:r>
                      <a:r>
                        <a:rPr lang="en-US" sz="1200" dirty="0">
                          <a:latin typeface="Times New Roman" panose="02020603050405020304" pitchFamily="18" charset="0"/>
                          <a:cs typeface="Times New Roman" panose="02020603050405020304" pitchFamily="18" charset="0"/>
                        </a:rPr>
                        <a:t> </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May </a:t>
                      </a:r>
                      <a:r>
                        <a:rPr lang="en-US" sz="1200" baseline="0" dirty="0">
                          <a:latin typeface="Times New Roman" panose="02020603050405020304" pitchFamily="18" charset="0"/>
                          <a:cs typeface="Times New Roman" panose="02020603050405020304" pitchFamily="18" charset="0"/>
                        </a:rPr>
                        <a:t>require permission from regulators to return cash from bank to parent to make payments</a:t>
                      </a:r>
                      <a:endParaRPr lang="en-US" sz="1200" dirty="0">
                        <a:latin typeface="Times New Roman" panose="02020603050405020304" pitchFamily="18" charset="0"/>
                        <a:cs typeface="Times New Roman" panose="02020603050405020304" pitchFamily="18" charset="0"/>
                      </a:endParaRPr>
                    </a:p>
                    <a:p>
                      <a:pPr algn="r"/>
                      <a:endParaRPr 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684946">
                <a:tc>
                  <a:txBody>
                    <a:bodyPr/>
                    <a:lstStyle/>
                    <a:p>
                      <a:r>
                        <a:rPr lang="en-US" sz="1200" dirty="0">
                          <a:latin typeface="Times New Roman" panose="02020603050405020304" pitchFamily="18" charset="0"/>
                          <a:cs typeface="Times New Roman" panose="02020603050405020304" pitchFamily="18" charset="0"/>
                        </a:rPr>
                        <a:t>Helps reinforce pricing discipline (do not have a “blank</a:t>
                      </a:r>
                      <a:r>
                        <a:rPr lang="en-US" sz="1200" baseline="0" dirty="0">
                          <a:latin typeface="Times New Roman" panose="02020603050405020304" pitchFamily="18" charset="0"/>
                          <a:cs typeface="Times New Roman" panose="02020603050405020304" pitchFamily="18" charset="0"/>
                        </a:rPr>
                        <a:t> check” to make acquisitions)</a:t>
                      </a:r>
                      <a:endParaRPr lang="en-US" sz="1200" dirty="0">
                        <a:latin typeface="Times New Roman" panose="02020603050405020304" pitchFamily="18" charset="0"/>
                        <a:cs typeface="Times New Roman" panose="02020603050405020304" pitchFamily="18" charset="0"/>
                      </a:endParaRPr>
                    </a:p>
                  </a:txBody>
                  <a:tcPr/>
                </a:tc>
                <a:tc>
                  <a:txBody>
                    <a:bodyPr/>
                    <a:lstStyle/>
                    <a:p>
                      <a:pPr algn="r"/>
                      <a:r>
                        <a:rPr lang="en-US" sz="1200" dirty="0">
                          <a:latin typeface="Times New Roman" panose="02020603050405020304" pitchFamily="18" charset="0"/>
                          <a:cs typeface="Times New Roman" panose="02020603050405020304" pitchFamily="18" charset="0"/>
                        </a:rPr>
                        <a:t>Reduces internal capital generation ratio during payment periods (would need to pay back more than what is borrowed)</a:t>
                      </a:r>
                    </a:p>
                  </a:txBody>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819D3B6D-0C30-4A48-A784-7785C3672F28}"/>
              </a:ext>
            </a:extLst>
          </p:cNvPr>
          <p:cNvSpPr txBox="1"/>
          <p:nvPr/>
        </p:nvSpPr>
        <p:spPr>
          <a:xfrm>
            <a:off x="411687" y="2960060"/>
            <a:ext cx="1286939" cy="400110"/>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Sub debt opportunity*</a:t>
            </a:r>
          </a:p>
        </p:txBody>
      </p:sp>
      <p:sp>
        <p:nvSpPr>
          <p:cNvPr id="10" name="TextBox 9">
            <a:extLst>
              <a:ext uri="{FF2B5EF4-FFF2-40B4-BE49-F238E27FC236}">
                <a16:creationId xmlns:a16="http://schemas.microsoft.com/office/drawing/2014/main" id="{967D240E-5040-4AC7-8297-C0C66B028A02}"/>
              </a:ext>
            </a:extLst>
          </p:cNvPr>
          <p:cNvSpPr txBox="1"/>
          <p:nvPr/>
        </p:nvSpPr>
        <p:spPr>
          <a:xfrm>
            <a:off x="386286" y="3749592"/>
            <a:ext cx="1398278" cy="553998"/>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Downstreamed as common equity to bank (permanent capital)</a:t>
            </a:r>
          </a:p>
        </p:txBody>
      </p:sp>
      <p:cxnSp>
        <p:nvCxnSpPr>
          <p:cNvPr id="12" name="Straight Connector 11">
            <a:extLst>
              <a:ext uri="{FF2B5EF4-FFF2-40B4-BE49-F238E27FC236}">
                <a16:creationId xmlns:a16="http://schemas.microsoft.com/office/drawing/2014/main" id="{8A3387B9-FC12-4D99-8363-B2484349DC29}"/>
              </a:ext>
            </a:extLst>
          </p:cNvPr>
          <p:cNvCxnSpPr>
            <a:stCxn id="13" idx="2"/>
            <a:endCxn id="17" idx="0"/>
          </p:cNvCxnSpPr>
          <p:nvPr/>
        </p:nvCxnSpPr>
        <p:spPr bwMode="auto">
          <a:xfrm>
            <a:off x="2670487" y="2613895"/>
            <a:ext cx="8564" cy="1065076"/>
          </a:xfrm>
          <a:prstGeom prst="line">
            <a:avLst/>
          </a:prstGeom>
          <a:solidFill>
            <a:schemeClr val="accent1"/>
          </a:solidFill>
          <a:ln w="15875" cap="flat" cmpd="sng" algn="ctr">
            <a:solidFill>
              <a:schemeClr val="tx1"/>
            </a:solidFill>
            <a:prstDash val="sysDash"/>
            <a:round/>
            <a:headEnd type="none" w="med" len="med"/>
            <a:tailEnd type="none" w="med" len="med"/>
          </a:ln>
          <a:effectLst/>
        </p:spPr>
      </p:cxnSp>
      <p:sp>
        <p:nvSpPr>
          <p:cNvPr id="13" name="Rectangle 12">
            <a:extLst>
              <a:ext uri="{FF2B5EF4-FFF2-40B4-BE49-F238E27FC236}">
                <a16:creationId xmlns:a16="http://schemas.microsoft.com/office/drawing/2014/main" id="{E05741D8-0D19-4482-B579-FD4F08C5BACA}"/>
              </a:ext>
            </a:extLst>
          </p:cNvPr>
          <p:cNvSpPr/>
          <p:nvPr/>
        </p:nvSpPr>
        <p:spPr bwMode="auto">
          <a:xfrm>
            <a:off x="1910199" y="1997446"/>
            <a:ext cx="1520576" cy="616449"/>
          </a:xfrm>
          <a:prstGeom prst="rect">
            <a:avLst/>
          </a:prstGeom>
          <a:solidFill>
            <a:srgbClr val="0033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a:solidFill>
                  <a:schemeClr val="bg1"/>
                </a:solidFill>
                <a:latin typeface="Times New Roman" panose="02020603050405020304" pitchFamily="18" charset="0"/>
                <a:cs typeface="Times New Roman" panose="02020603050405020304" pitchFamily="18" charset="0"/>
              </a:rPr>
              <a:t>Local</a:t>
            </a:r>
            <a:r>
              <a:rPr kumimoji="0" lang="en-US" sz="12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Bancshares MHC</a:t>
            </a:r>
          </a:p>
        </p:txBody>
      </p:sp>
      <p:sp>
        <p:nvSpPr>
          <p:cNvPr id="15" name="Rectangle 14">
            <a:extLst>
              <a:ext uri="{FF2B5EF4-FFF2-40B4-BE49-F238E27FC236}">
                <a16:creationId xmlns:a16="http://schemas.microsoft.com/office/drawing/2014/main" id="{8CA3FAB1-285E-4CDC-B4F8-83497F3698DE}"/>
              </a:ext>
            </a:extLst>
          </p:cNvPr>
          <p:cNvSpPr/>
          <p:nvPr/>
        </p:nvSpPr>
        <p:spPr bwMode="auto">
          <a:xfrm>
            <a:off x="1910199" y="2838213"/>
            <a:ext cx="1520576" cy="616449"/>
          </a:xfrm>
          <a:prstGeom prst="rect">
            <a:avLst/>
          </a:prstGeom>
          <a:solidFill>
            <a:srgbClr val="0033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Local           Bancshares</a:t>
            </a:r>
            <a:r>
              <a:rPr lang="en-US" sz="1200" dirty="0">
                <a:solidFill>
                  <a:schemeClr val="bg1"/>
                </a:solidFill>
                <a:latin typeface="Times New Roman" panose="02020603050405020304" pitchFamily="18" charset="0"/>
                <a:cs typeface="Times New Roman" panose="02020603050405020304" pitchFamily="18" charset="0"/>
              </a:rPr>
              <a:t> Inc</a:t>
            </a:r>
            <a:endParaRPr kumimoji="0" lang="en-US" sz="12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20B0C6C6-F31A-4AFE-8901-5F5A90616F46}"/>
              </a:ext>
            </a:extLst>
          </p:cNvPr>
          <p:cNvSpPr/>
          <p:nvPr/>
        </p:nvSpPr>
        <p:spPr bwMode="auto">
          <a:xfrm>
            <a:off x="1918763" y="3678971"/>
            <a:ext cx="1520576" cy="616449"/>
          </a:xfrm>
          <a:prstGeom prst="rect">
            <a:avLst/>
          </a:prstGeom>
          <a:solidFill>
            <a:srgbClr val="0033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Local Community </a:t>
            </a:r>
            <a:r>
              <a:rPr lang="en-US" sz="1200" dirty="0">
                <a:solidFill>
                  <a:schemeClr val="bg1"/>
                </a:solidFill>
                <a:latin typeface="Times New Roman" panose="02020603050405020304" pitchFamily="18" charset="0"/>
                <a:cs typeface="Times New Roman" panose="02020603050405020304" pitchFamily="18" charset="0"/>
              </a:rPr>
              <a:t>B</a:t>
            </a:r>
            <a:r>
              <a:rPr kumimoji="0" lang="en-US" sz="12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ank **</a:t>
            </a:r>
          </a:p>
        </p:txBody>
      </p:sp>
      <p:cxnSp>
        <p:nvCxnSpPr>
          <p:cNvPr id="18" name="Elbow Connector 28">
            <a:extLst>
              <a:ext uri="{FF2B5EF4-FFF2-40B4-BE49-F238E27FC236}">
                <a16:creationId xmlns:a16="http://schemas.microsoft.com/office/drawing/2014/main" id="{927DAD85-E894-472F-B0A2-577AC810B1C4}"/>
              </a:ext>
            </a:extLst>
          </p:cNvPr>
          <p:cNvCxnSpPr>
            <a:stCxn id="15" idx="1"/>
            <a:endCxn id="17" idx="1"/>
          </p:cNvCxnSpPr>
          <p:nvPr/>
        </p:nvCxnSpPr>
        <p:spPr bwMode="auto">
          <a:xfrm rot="10800000" flipH="1" flipV="1">
            <a:off x="1910199" y="3146438"/>
            <a:ext cx="8564" cy="840758"/>
          </a:xfrm>
          <a:prstGeom prst="bentConnector3">
            <a:avLst>
              <a:gd name="adj1" fmla="val -2669313"/>
            </a:avLst>
          </a:prstGeom>
          <a:solidFill>
            <a:schemeClr val="accent1"/>
          </a:solidFill>
          <a:ln w="9525" cap="flat" cmpd="sng" algn="ctr">
            <a:solidFill>
              <a:schemeClr val="tx1"/>
            </a:solidFill>
            <a:prstDash val="solid"/>
            <a:round/>
            <a:headEnd type="none" w="med" len="med"/>
            <a:tailEnd type="triangle"/>
          </a:ln>
          <a:effectLst/>
        </p:spPr>
      </p:cxnSp>
      <p:cxnSp>
        <p:nvCxnSpPr>
          <p:cNvPr id="19" name="Elbow Connector 29">
            <a:extLst>
              <a:ext uri="{FF2B5EF4-FFF2-40B4-BE49-F238E27FC236}">
                <a16:creationId xmlns:a16="http://schemas.microsoft.com/office/drawing/2014/main" id="{735BC5E5-8CF4-43A1-8D89-138C3062C0E3}"/>
              </a:ext>
            </a:extLst>
          </p:cNvPr>
          <p:cNvCxnSpPr>
            <a:stCxn id="17" idx="3"/>
            <a:endCxn id="15" idx="3"/>
          </p:cNvCxnSpPr>
          <p:nvPr/>
        </p:nvCxnSpPr>
        <p:spPr bwMode="auto">
          <a:xfrm flipH="1" flipV="1">
            <a:off x="3430775" y="3146438"/>
            <a:ext cx="8564" cy="840758"/>
          </a:xfrm>
          <a:prstGeom prst="bentConnector3">
            <a:avLst>
              <a:gd name="adj1" fmla="val -2669313"/>
            </a:avLst>
          </a:prstGeom>
          <a:solidFill>
            <a:schemeClr val="accent1"/>
          </a:solidFill>
          <a:ln w="9525" cap="flat" cmpd="sng" algn="ctr">
            <a:solidFill>
              <a:schemeClr val="tx1"/>
            </a:solidFill>
            <a:prstDash val="sysDash"/>
            <a:round/>
            <a:headEnd type="none" w="med" len="med"/>
            <a:tailEnd type="triangle"/>
          </a:ln>
          <a:effectLst/>
        </p:spPr>
      </p:cxnSp>
      <p:sp>
        <p:nvSpPr>
          <p:cNvPr id="20" name="TextBox 19">
            <a:extLst>
              <a:ext uri="{FF2B5EF4-FFF2-40B4-BE49-F238E27FC236}">
                <a16:creationId xmlns:a16="http://schemas.microsoft.com/office/drawing/2014/main" id="{F41FE495-C6A3-48EA-BDA2-0E150E0592E2}"/>
              </a:ext>
            </a:extLst>
          </p:cNvPr>
          <p:cNvSpPr txBox="1"/>
          <p:nvPr/>
        </p:nvSpPr>
        <p:spPr>
          <a:xfrm>
            <a:off x="293218" y="4628356"/>
            <a:ext cx="3529013" cy="707886"/>
          </a:xfrm>
          <a:prstGeom prst="rect">
            <a:avLst/>
          </a:prstGeom>
          <a:noFill/>
        </p:spPr>
        <p:txBody>
          <a:bodyPr wrap="square" rtlCol="0">
            <a:spAutoFit/>
          </a:bodyPr>
          <a:lstStyle/>
          <a:p>
            <a:pPr marL="171450" indent="-171450" algn="l">
              <a:buFont typeface="Arial" panose="020B0604020202020204" pitchFamily="34" charset="0"/>
              <a:buChar char="•"/>
            </a:pPr>
            <a:r>
              <a:rPr lang="en-US" sz="800" i="1" dirty="0">
                <a:latin typeface="Times New Roman" panose="02020603050405020304" pitchFamily="18" charset="0"/>
                <a:cs typeface="Times New Roman" panose="02020603050405020304" pitchFamily="18" charset="0"/>
              </a:rPr>
              <a:t>Double leverage ratio = bank level equity capital / midtier level equity capital; regulatory guidance generally presumes a comfort level of 120% or less. </a:t>
            </a:r>
          </a:p>
          <a:p>
            <a:pPr algn="l"/>
            <a:endParaRPr lang="en-US" sz="800" i="1" dirty="0">
              <a:latin typeface="Times New Roman" panose="02020603050405020304" pitchFamily="18" charset="0"/>
              <a:cs typeface="Times New Roman" panose="02020603050405020304" pitchFamily="18" charset="0"/>
            </a:endParaRPr>
          </a:p>
          <a:p>
            <a:pPr algn="l"/>
            <a:r>
              <a:rPr lang="en-US" sz="800" i="1" dirty="0">
                <a:latin typeface="Times New Roman" panose="02020603050405020304" pitchFamily="18" charset="0"/>
                <a:cs typeface="Times New Roman" panose="02020603050405020304" pitchFamily="18" charset="0"/>
              </a:rPr>
              <a:t>** Additional subsidiaries could exist of the Bank or of the Mid-tier. </a:t>
            </a:r>
          </a:p>
        </p:txBody>
      </p:sp>
    </p:spTree>
    <p:extLst>
      <p:ext uri="{BB962C8B-B14F-4D97-AF65-F5344CB8AC3E}">
        <p14:creationId xmlns:p14="http://schemas.microsoft.com/office/powerpoint/2010/main" val="36522612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6" name="Text Box 54"/>
          <p:cNvSpPr txBox="1">
            <a:spLocks noChangeArrowheads="1"/>
          </p:cNvSpPr>
          <p:nvPr/>
        </p:nvSpPr>
        <p:spPr bwMode="auto">
          <a:xfrm>
            <a:off x="533400" y="1447800"/>
            <a:ext cx="8077200"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5613" indent="-455613">
              <a:defRPr sz="2400">
                <a:solidFill>
                  <a:schemeClr val="tx1"/>
                </a:solidFill>
                <a:latin typeface="Times New Roman" charset="0"/>
              </a:defRPr>
            </a:lvl1pPr>
            <a:lvl2pPr marL="569913">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marL="0" marR="0" lvl="0" indent="0" algn="just" defTabSz="914400" latinLnBrk="0">
              <a:lnSpc>
                <a:spcPct val="100000"/>
              </a:lnSpc>
              <a:spcBef>
                <a:spcPct val="50000"/>
              </a:spcBef>
              <a:buClr>
                <a:srgbClr val="006600"/>
              </a:buClr>
              <a:buSzTx/>
              <a:tabLst/>
              <a:defRPr/>
            </a:pPr>
            <a:r>
              <a:rPr lang="en-US" altLang="en-US" sz="2000" b="1" dirty="0">
                <a:solidFill>
                  <a:srgbClr val="000000"/>
                </a:solidFill>
              </a:rPr>
              <a:t>Recent Sub Debt Transactions by MHCs</a:t>
            </a:r>
          </a:p>
          <a:p>
            <a:pPr lvl="2" indent="-455613" algn="just">
              <a:spcBef>
                <a:spcPct val="50000"/>
              </a:spcBef>
              <a:buClr>
                <a:srgbClr val="FFC000"/>
              </a:buClr>
              <a:buFont typeface="Wingdings" pitchFamily="2" charset="2"/>
              <a:buChar char="v"/>
            </a:pPr>
            <a:r>
              <a:rPr lang="en-US" altLang="en-US" sz="1700" noProof="0" dirty="0">
                <a:solidFill>
                  <a:srgbClr val="000000"/>
                </a:solidFill>
              </a:rPr>
              <a:t>First Mutual Holding Co. (OH) -  Multiple sub debt offerings </a:t>
            </a:r>
          </a:p>
          <a:p>
            <a:pPr lvl="3" indent="-455613" algn="just">
              <a:spcBef>
                <a:spcPct val="50000"/>
              </a:spcBef>
              <a:buClr>
                <a:srgbClr val="FFC000"/>
              </a:buClr>
              <a:buFont typeface="Wingdings" pitchFamily="2" charset="2"/>
              <a:buChar char="v"/>
            </a:pPr>
            <a:r>
              <a:rPr lang="en-US" altLang="en-US" sz="1700" noProof="0" dirty="0">
                <a:solidFill>
                  <a:srgbClr val="000000"/>
                </a:solidFill>
              </a:rPr>
              <a:t>$15 mill in 2020; $10 mill in 2018</a:t>
            </a:r>
          </a:p>
          <a:p>
            <a:pPr lvl="2" indent="-455613" algn="just">
              <a:spcBef>
                <a:spcPct val="50000"/>
              </a:spcBef>
              <a:buClr>
                <a:srgbClr val="FFC000"/>
              </a:buClr>
              <a:buFont typeface="Wingdings" pitchFamily="2" charset="2"/>
              <a:buChar char="v"/>
            </a:pPr>
            <a:r>
              <a:rPr kumimoji="0" lang="en-US" altLang="en-US" sz="1700" b="0" i="0" u="none" strike="noStrike" kern="1200" cap="none" spc="0" normalizeH="0" baseline="0" dirty="0">
                <a:ln>
                  <a:noFill/>
                </a:ln>
                <a:solidFill>
                  <a:srgbClr val="000000"/>
                </a:solidFill>
                <a:effectLst/>
                <a:uLnTx/>
                <a:uFillTx/>
                <a:latin typeface="Times New Roman" charset="0"/>
                <a:ea typeface="+mn-ea"/>
                <a:cs typeface="+mn-cs"/>
              </a:rPr>
              <a:t>Manasquan</a:t>
            </a:r>
            <a:r>
              <a:rPr kumimoji="0" lang="en-US" altLang="en-US" sz="1700" b="0" i="0" u="none" strike="noStrike" kern="1200" cap="none" spc="0" normalizeH="0" dirty="0">
                <a:ln>
                  <a:noFill/>
                </a:ln>
                <a:solidFill>
                  <a:srgbClr val="000000"/>
                </a:solidFill>
                <a:effectLst/>
                <a:uLnTx/>
                <a:uFillTx/>
                <a:latin typeface="Times New Roman" charset="0"/>
                <a:ea typeface="+mn-ea"/>
                <a:cs typeface="+mn-cs"/>
              </a:rPr>
              <a:t> Bank/ MB Financial (NJ) - $30 million in 2021</a:t>
            </a:r>
          </a:p>
          <a:p>
            <a:pPr marL="0" lvl="0" indent="0" algn="just">
              <a:spcBef>
                <a:spcPct val="50000"/>
              </a:spcBef>
              <a:buClr>
                <a:srgbClr val="006600"/>
              </a:buClr>
              <a:defRPr/>
            </a:pPr>
            <a:r>
              <a:rPr lang="en-US" altLang="en-US" sz="2000" b="1" dirty="0">
                <a:solidFill>
                  <a:srgbClr val="000000"/>
                </a:solidFill>
              </a:rPr>
              <a:t>Recent Sub Debt Transactions by MHCs</a:t>
            </a:r>
          </a:p>
          <a:p>
            <a:pPr lvl="2" indent="-455613" algn="just">
              <a:spcBef>
                <a:spcPct val="50000"/>
              </a:spcBef>
              <a:buClr>
                <a:srgbClr val="FFC000"/>
              </a:buClr>
              <a:buFont typeface="Wingdings" pitchFamily="2" charset="2"/>
              <a:buChar char="v"/>
            </a:pPr>
            <a:r>
              <a:rPr lang="en-US" altLang="en-US" sz="1700" dirty="0">
                <a:solidFill>
                  <a:srgbClr val="000000"/>
                </a:solidFill>
              </a:rPr>
              <a:t>Typical buyers of sub debt are other banks and insurance companies</a:t>
            </a:r>
          </a:p>
          <a:p>
            <a:pPr lvl="2" indent="-455613" algn="just">
              <a:spcBef>
                <a:spcPct val="50000"/>
              </a:spcBef>
              <a:buClr>
                <a:srgbClr val="FFC000"/>
              </a:buClr>
              <a:buFont typeface="Wingdings" pitchFamily="2" charset="2"/>
              <a:buChar char="v"/>
            </a:pPr>
            <a:r>
              <a:rPr lang="en-US" altLang="en-US" sz="1700" dirty="0">
                <a:solidFill>
                  <a:srgbClr val="000000"/>
                </a:solidFill>
              </a:rPr>
              <a:t>Debt is “interest only” for 10 years; Callable after 5 years</a:t>
            </a:r>
          </a:p>
          <a:p>
            <a:pPr lvl="2" indent="-455613" algn="just">
              <a:spcBef>
                <a:spcPct val="50000"/>
              </a:spcBef>
              <a:buClr>
                <a:srgbClr val="FFC000"/>
              </a:buClr>
              <a:buFont typeface="Wingdings" pitchFamily="2" charset="2"/>
              <a:buChar char="v"/>
            </a:pPr>
            <a:r>
              <a:rPr lang="en-US" altLang="en-US" sz="1700" dirty="0">
                <a:solidFill>
                  <a:srgbClr val="000000"/>
                </a:solidFill>
              </a:rPr>
              <a:t>Interest rate is fixed for 5 years, then floating to maturity	</a:t>
            </a:r>
          </a:p>
          <a:p>
            <a:pPr lvl="2" indent="-455613" algn="just">
              <a:spcBef>
                <a:spcPct val="50000"/>
              </a:spcBef>
              <a:buClr>
                <a:srgbClr val="FFC000"/>
              </a:buClr>
              <a:buFont typeface="Wingdings" pitchFamily="2" charset="2"/>
              <a:buChar char="v"/>
            </a:pPr>
            <a:r>
              <a:rPr lang="en-US" altLang="en-US" sz="1700" dirty="0">
                <a:solidFill>
                  <a:srgbClr val="000000"/>
                </a:solidFill>
              </a:rPr>
              <a:t>Issued by MHC mid-tier or MHC; Tier 1 capital at Bank (if proceeds down streamed)	</a:t>
            </a:r>
          </a:p>
          <a:p>
            <a:pPr lvl="2" indent="-455613" algn="just">
              <a:spcBef>
                <a:spcPct val="50000"/>
              </a:spcBef>
              <a:buClr>
                <a:srgbClr val="FFC000"/>
              </a:buClr>
              <a:buFont typeface="Wingdings" pitchFamily="2" charset="2"/>
              <a:buChar char="v"/>
            </a:pPr>
            <a:r>
              <a:rPr lang="en-US" altLang="en-US" sz="1700" dirty="0">
                <a:solidFill>
                  <a:srgbClr val="000000"/>
                </a:solidFill>
              </a:rPr>
              <a:t>Provides Bank liquidity	</a:t>
            </a:r>
          </a:p>
          <a:p>
            <a:pPr lvl="2" indent="-455613" algn="just">
              <a:spcBef>
                <a:spcPct val="50000"/>
              </a:spcBef>
              <a:buClr>
                <a:srgbClr val="FFC000"/>
              </a:buClr>
              <a:buFont typeface="Wingdings" pitchFamily="2" charset="2"/>
              <a:buChar char="v"/>
            </a:pPr>
            <a:r>
              <a:rPr kumimoji="0" lang="en-US" altLang="en-US" sz="1700" b="0" i="0" u="none" strike="noStrike" kern="1200" cap="none" spc="0" normalizeH="0" dirty="0">
                <a:ln>
                  <a:noFill/>
                </a:ln>
                <a:solidFill>
                  <a:srgbClr val="000000"/>
                </a:solidFill>
                <a:effectLst/>
                <a:uLnTx/>
                <a:uFillTx/>
                <a:latin typeface="Times New Roman" charset="0"/>
                <a:ea typeface="+mn-ea"/>
                <a:cs typeface="+mn-cs"/>
              </a:rPr>
              <a:t>See </a:t>
            </a:r>
            <a:r>
              <a:rPr kumimoji="0" lang="en-US" altLang="en-US" sz="1700" b="1" i="0" u="none" strike="noStrike" kern="1200" cap="none" spc="0" normalizeH="0" dirty="0">
                <a:ln>
                  <a:noFill/>
                </a:ln>
                <a:solidFill>
                  <a:srgbClr val="000000"/>
                </a:solidFill>
                <a:effectLst/>
                <a:uLnTx/>
                <a:uFillTx/>
                <a:latin typeface="Times New Roman" charset="0"/>
                <a:ea typeface="+mn-ea"/>
                <a:cs typeface="+mn-cs"/>
              </a:rPr>
              <a:t>Appendix-2</a:t>
            </a:r>
            <a:r>
              <a:rPr kumimoji="0" lang="en-US" altLang="en-US" sz="1700" b="0" i="0" u="none" strike="noStrike" kern="1200" cap="none" spc="0" normalizeH="0" dirty="0">
                <a:ln>
                  <a:noFill/>
                </a:ln>
                <a:solidFill>
                  <a:srgbClr val="000000"/>
                </a:solidFill>
                <a:effectLst/>
                <a:uLnTx/>
                <a:uFillTx/>
                <a:latin typeface="Times New Roman" charset="0"/>
                <a:ea typeface="+mn-ea"/>
                <a:cs typeface="+mn-cs"/>
              </a:rPr>
              <a:t> for additional information on Sub Debt transactions</a:t>
            </a:r>
            <a:r>
              <a:rPr kumimoji="0" lang="en-US" altLang="en-US" sz="1800" b="0" i="0" u="none" strike="noStrike" kern="1200" cap="none" spc="0" normalizeH="0" dirty="0">
                <a:ln>
                  <a:noFill/>
                </a:ln>
                <a:solidFill>
                  <a:srgbClr val="000000"/>
                </a:solidFill>
                <a:effectLst/>
                <a:uLnTx/>
                <a:uFillTx/>
                <a:latin typeface="Times New Roman" charset="0"/>
                <a:ea typeface="+mn-ea"/>
                <a:cs typeface="+mn-cs"/>
              </a:rPr>
              <a:t>			</a:t>
            </a:r>
          </a:p>
        </p:txBody>
      </p:sp>
      <p:sp>
        <p:nvSpPr>
          <p:cNvPr id="16" name="Title 6"/>
          <p:cNvSpPr txBox="1">
            <a:spLocks/>
          </p:cNvSpPr>
          <p:nvPr/>
        </p:nvSpPr>
        <p:spPr>
          <a:xfrm>
            <a:off x="171450" y="0"/>
            <a:ext cx="8963025" cy="1371600"/>
          </a:xfrm>
          <a:prstGeom prst="rect">
            <a:avLst/>
          </a:prstGeom>
          <a:solidFill>
            <a:schemeClr val="tx1"/>
          </a:solidFill>
        </p:spPr>
        <p:txBody>
          <a:bodyPr>
            <a:normAutofit/>
          </a:bodyPr>
          <a:lst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a:lstStyle>
          <a:p>
            <a:pPr lvl="0" eaLnBrk="0" hangingPunct="0">
              <a:spcBef>
                <a:spcPct val="50000"/>
              </a:spcBef>
              <a:defRPr/>
            </a:pPr>
            <a:endParaRPr lang="en-US" altLang="en-US" sz="500" cap="all" dirty="0">
              <a:latin typeface="Times New Roman" panose="02020603050405020304" pitchFamily="18" charset="0"/>
              <a:cs typeface="Times New Roman" panose="02020603050405020304" pitchFamily="18" charset="0"/>
            </a:endParaRPr>
          </a:p>
          <a:p>
            <a:pPr eaLnBrk="0" hangingPunct="0">
              <a:lnSpc>
                <a:spcPct val="110000"/>
              </a:lnSpc>
              <a:spcBef>
                <a:spcPct val="50000"/>
              </a:spcBef>
              <a:defRPr/>
            </a:pPr>
            <a:r>
              <a:rPr lang="en-US" altLang="en-US" sz="2700" cap="all" dirty="0">
                <a:latin typeface="Times New Roman" panose="02020603050405020304" pitchFamily="18" charset="0"/>
                <a:cs typeface="Times New Roman" panose="02020603050405020304" pitchFamily="18" charset="0"/>
              </a:rPr>
              <a:t>Increasing Bank capital and liquidity with issuance of Sub Debt</a:t>
            </a:r>
          </a:p>
        </p:txBody>
      </p:sp>
      <p:sp>
        <p:nvSpPr>
          <p:cNvPr id="3" name="Slide Number Placeholder 2">
            <a:extLst>
              <a:ext uri="{FF2B5EF4-FFF2-40B4-BE49-F238E27FC236}">
                <a16:creationId xmlns:a16="http://schemas.microsoft.com/office/drawing/2014/main" id="{BE122E7E-7D67-4E62-BE01-AF6D1634635C}"/>
              </a:ext>
            </a:extLst>
          </p:cNvPr>
          <p:cNvSpPr>
            <a:spLocks noGrp="1"/>
          </p:cNvSpPr>
          <p:nvPr>
            <p:ph type="sldNum" sz="quarter" idx="12"/>
          </p:nvPr>
        </p:nvSpPr>
        <p:spPr/>
        <p:txBody>
          <a:bodyPr/>
          <a:lstStyle/>
          <a:p>
            <a:fld id="{EB4B432E-BB1D-496B-8B76-B39E22CAAD6A}" type="slidenum">
              <a:rPr lang="en-US" altLang="en-US" smtClean="0"/>
              <a:pPr/>
              <a:t>28</a:t>
            </a:fld>
            <a:endParaRPr lang="en-US" altLang="en-US" dirty="0"/>
          </a:p>
        </p:txBody>
      </p:sp>
    </p:spTree>
    <p:extLst>
      <p:ext uri="{BB962C8B-B14F-4D97-AF65-F5344CB8AC3E}">
        <p14:creationId xmlns:p14="http://schemas.microsoft.com/office/powerpoint/2010/main" val="798011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3" name="Text Box 15"/>
          <p:cNvSpPr txBox="1">
            <a:spLocks noChangeArrowheads="1"/>
          </p:cNvSpPr>
          <p:nvPr/>
        </p:nvSpPr>
        <p:spPr bwMode="auto">
          <a:xfrm>
            <a:off x="533400" y="1447800"/>
            <a:ext cx="8077200"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455613" indent="-341313">
              <a:defRPr sz="2400">
                <a:solidFill>
                  <a:schemeClr val="tx1"/>
                </a:solidFill>
                <a:latin typeface="Times New Roman" charset="0"/>
              </a:defRPr>
            </a:lvl2pPr>
            <a:lvl3pPr marL="1036638">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just">
              <a:spcBef>
                <a:spcPct val="50000"/>
              </a:spcBef>
              <a:buClr>
                <a:srgbClr val="006600"/>
              </a:buClr>
              <a:buFont typeface="Wingdings" pitchFamily="2" charset="2"/>
              <a:buNone/>
            </a:pPr>
            <a:r>
              <a:rPr lang="en-US" altLang="en-US" sz="2800" i="1" dirty="0"/>
              <a:t>A mutual institution can merge directly with another mutual institution or mutual holding company.  </a:t>
            </a:r>
          </a:p>
          <a:p>
            <a:pPr algn="just">
              <a:spcBef>
                <a:spcPct val="50000"/>
              </a:spcBef>
              <a:buClr>
                <a:srgbClr val="006600"/>
              </a:buClr>
              <a:buFont typeface="Wingdings" pitchFamily="2" charset="2"/>
              <a:buNone/>
            </a:pPr>
            <a:r>
              <a:rPr lang="en-US" altLang="en-US" sz="2800" b="1" i="1" dirty="0"/>
              <a:t>Larger partner, smaller partner, equal partner:</a:t>
            </a:r>
          </a:p>
          <a:p>
            <a:pPr algn="just">
              <a:spcBef>
                <a:spcPct val="50000"/>
              </a:spcBef>
              <a:buClr>
                <a:srgbClr val="006600"/>
              </a:buClr>
              <a:buFont typeface="Wingdings" pitchFamily="2" charset="2"/>
              <a:buNone/>
            </a:pPr>
            <a:endParaRPr lang="en-US" altLang="en-US" sz="1600" dirty="0"/>
          </a:p>
        </p:txBody>
      </p:sp>
      <p:sp>
        <p:nvSpPr>
          <p:cNvPr id="16" name="Title 6"/>
          <p:cNvSpPr txBox="1">
            <a:spLocks/>
          </p:cNvSpPr>
          <p:nvPr/>
        </p:nvSpPr>
        <p:spPr>
          <a:xfrm>
            <a:off x="171450" y="0"/>
            <a:ext cx="8963025" cy="1371600"/>
          </a:xfrm>
          <a:prstGeom prst="rect">
            <a:avLst/>
          </a:prstGeom>
          <a:solidFill>
            <a:schemeClr val="tx1"/>
          </a:solidFill>
        </p:spPr>
        <p:txBody>
          <a:bodyPr>
            <a:normAutofit/>
          </a:bodyPr>
          <a:lst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a:lstStyle>
          <a:p>
            <a:pPr lvl="0" eaLnBrk="0" hangingPunct="0">
              <a:spcBef>
                <a:spcPct val="50000"/>
              </a:spcBef>
              <a:defRPr/>
            </a:pPr>
            <a:endParaRPr lang="en-US" altLang="en-US" sz="500" cap="all" dirty="0">
              <a:latin typeface="Times New Roman" panose="02020603050405020304" pitchFamily="18" charset="0"/>
              <a:cs typeface="Times New Roman" panose="02020603050405020304" pitchFamily="18" charset="0"/>
            </a:endParaRPr>
          </a:p>
          <a:p>
            <a:pPr>
              <a:spcBef>
                <a:spcPct val="50000"/>
              </a:spcBef>
            </a:pPr>
            <a:endParaRPr lang="en-US" altLang="en-US" sz="500" dirty="0"/>
          </a:p>
          <a:p>
            <a:pPr>
              <a:spcBef>
                <a:spcPct val="50000"/>
              </a:spcBef>
            </a:pPr>
            <a:r>
              <a:rPr lang="en-US" altLang="en-US" sz="2400" dirty="0"/>
              <a:t>APPENDIX-1: Merger with Another Mutual Institution</a:t>
            </a:r>
          </a:p>
        </p:txBody>
      </p:sp>
      <p:sp>
        <p:nvSpPr>
          <p:cNvPr id="3" name="Slide Number Placeholder 2">
            <a:extLst>
              <a:ext uri="{FF2B5EF4-FFF2-40B4-BE49-F238E27FC236}">
                <a16:creationId xmlns:a16="http://schemas.microsoft.com/office/drawing/2014/main" id="{6E2EBD17-CE6F-465D-BE47-E444F7EC86C1}"/>
              </a:ext>
            </a:extLst>
          </p:cNvPr>
          <p:cNvSpPr>
            <a:spLocks noGrp="1"/>
          </p:cNvSpPr>
          <p:nvPr>
            <p:ph type="sldNum" sz="quarter" idx="12"/>
          </p:nvPr>
        </p:nvSpPr>
        <p:spPr/>
        <p:txBody>
          <a:bodyPr/>
          <a:lstStyle/>
          <a:p>
            <a:fld id="{EB4B432E-BB1D-496B-8B76-B39E22CAAD6A}" type="slidenum">
              <a:rPr lang="en-US" altLang="en-US" smtClean="0"/>
              <a:pPr/>
              <a:t>29</a:t>
            </a:fld>
            <a:endParaRPr lang="en-US" altLang="en-US" dirty="0"/>
          </a:p>
        </p:txBody>
      </p:sp>
    </p:spTree>
    <p:extLst>
      <p:ext uri="{BB962C8B-B14F-4D97-AF65-F5344CB8AC3E}">
        <p14:creationId xmlns:p14="http://schemas.microsoft.com/office/powerpoint/2010/main" val="7447392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6"/>
          <p:cNvSpPr txBox="1">
            <a:spLocks/>
          </p:cNvSpPr>
          <p:nvPr/>
        </p:nvSpPr>
        <p:spPr>
          <a:xfrm>
            <a:off x="171450" y="0"/>
            <a:ext cx="8963025" cy="1371600"/>
          </a:xfrm>
          <a:prstGeom prst="rect">
            <a:avLst/>
          </a:prstGeom>
          <a:solidFill>
            <a:schemeClr val="tx1"/>
          </a:solidFill>
        </p:spPr>
        <p:txBody>
          <a:bodyPr>
            <a:normAutofit/>
          </a:bodyPr>
          <a:lst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a:lstStyle>
          <a:p>
            <a:pPr lvl="0" eaLnBrk="0" hangingPunct="0">
              <a:spcBef>
                <a:spcPct val="50000"/>
              </a:spcBef>
              <a:defRPr/>
            </a:pPr>
            <a:r>
              <a:rPr lang="en-US" altLang="en-US" sz="2000" cap="all" dirty="0">
                <a:latin typeface="Times New Roman" charset="0"/>
              </a:rPr>
              <a:t>THE KAFAFIAN GROUP, INC.</a:t>
            </a:r>
          </a:p>
          <a:p>
            <a:pPr lvl="0" eaLnBrk="0" hangingPunct="0">
              <a:spcBef>
                <a:spcPct val="50000"/>
              </a:spcBef>
              <a:defRPr/>
            </a:pPr>
            <a:r>
              <a:rPr lang="en-US" altLang="en-US" sz="1800" cap="all" dirty="0">
                <a:latin typeface="Times New Roman" charset="0"/>
              </a:rPr>
              <a:t>FIRM OVERVIEW – LINES OF BUSINESS</a:t>
            </a:r>
          </a:p>
          <a:p>
            <a:pPr lvl="0" eaLnBrk="0" hangingPunct="0">
              <a:spcBef>
                <a:spcPct val="50000"/>
              </a:spcBef>
              <a:defRPr/>
            </a:pPr>
            <a:endParaRPr lang="en-US" altLang="en-US" sz="2000" cap="all" dirty="0">
              <a:latin typeface="Times New Roman" charset="0"/>
            </a:endParaRPr>
          </a:p>
        </p:txBody>
      </p:sp>
      <p:sp>
        <p:nvSpPr>
          <p:cNvPr id="14" name="Rectangle: Top Corners Rounded 13">
            <a:extLst>
              <a:ext uri="{FF2B5EF4-FFF2-40B4-BE49-F238E27FC236}">
                <a16:creationId xmlns:a16="http://schemas.microsoft.com/office/drawing/2014/main" id="{02B4938F-27A6-4D42-8329-030A5AF37CFA}"/>
              </a:ext>
            </a:extLst>
          </p:cNvPr>
          <p:cNvSpPr/>
          <p:nvPr/>
        </p:nvSpPr>
        <p:spPr>
          <a:xfrm rot="10800000">
            <a:off x="5499048" y="3628334"/>
            <a:ext cx="1611542" cy="2145667"/>
          </a:xfrm>
          <a:prstGeom prst="round2Same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Top Corners Rounded 14">
            <a:extLst>
              <a:ext uri="{FF2B5EF4-FFF2-40B4-BE49-F238E27FC236}">
                <a16:creationId xmlns:a16="http://schemas.microsoft.com/office/drawing/2014/main" id="{B9A4BBB4-8DC6-416F-A512-3DC3C4BD4147}"/>
              </a:ext>
            </a:extLst>
          </p:cNvPr>
          <p:cNvSpPr/>
          <p:nvPr/>
        </p:nvSpPr>
        <p:spPr>
          <a:xfrm rot="10800000">
            <a:off x="2124841" y="3628333"/>
            <a:ext cx="1611542" cy="2145668"/>
          </a:xfrm>
          <a:prstGeom prst="round2Same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9459F945-FD36-4F2E-B373-756ED22DEF74}"/>
              </a:ext>
            </a:extLst>
          </p:cNvPr>
          <p:cNvSpPr txBox="1"/>
          <p:nvPr/>
        </p:nvSpPr>
        <p:spPr>
          <a:xfrm>
            <a:off x="495639" y="3633840"/>
            <a:ext cx="1645920" cy="1785104"/>
          </a:xfrm>
          <a:prstGeom prst="rect">
            <a:avLst/>
          </a:prstGeom>
          <a:noFill/>
        </p:spPr>
        <p:txBody>
          <a:bodyPr wrap="square" rtlCol="0">
            <a:spAutoFit/>
          </a:bodyPr>
          <a:lstStyle/>
          <a:p>
            <a:pPr marL="171450" indent="-171450">
              <a:buClr>
                <a:srgbClr val="006838"/>
              </a:buClr>
              <a:buFont typeface="Wingdings" panose="05000000000000000000" pitchFamily="2" charset="2"/>
              <a:buChar char="§"/>
            </a:pPr>
            <a:r>
              <a:rPr lang="en-US" sz="1000" dirty="0"/>
              <a:t>Outsourced profitability reporting</a:t>
            </a:r>
          </a:p>
          <a:p>
            <a:pPr marL="171450" indent="-171450">
              <a:buClr>
                <a:srgbClr val="006838"/>
              </a:buClr>
              <a:buFont typeface="Wingdings" panose="05000000000000000000" pitchFamily="2" charset="2"/>
              <a:buChar char="§"/>
            </a:pPr>
            <a:r>
              <a:rPr lang="en-US" sz="1000" dirty="0"/>
              <a:t>Funds transfer pricing (FTP)</a:t>
            </a:r>
          </a:p>
          <a:p>
            <a:pPr marL="171450" indent="-171450">
              <a:buClr>
                <a:srgbClr val="006838"/>
              </a:buClr>
              <a:buFont typeface="Wingdings" panose="05000000000000000000" pitchFamily="2" charset="2"/>
              <a:buChar char="§"/>
            </a:pPr>
            <a:r>
              <a:rPr lang="en-US" sz="1000" dirty="0"/>
              <a:t>Activity-based cost (ABC) assignments</a:t>
            </a:r>
          </a:p>
          <a:p>
            <a:pPr marL="171450" indent="-171450">
              <a:buClr>
                <a:srgbClr val="006838"/>
              </a:buClr>
              <a:buFont typeface="Wingdings" panose="05000000000000000000" pitchFamily="2" charset="2"/>
              <a:buChar char="§"/>
            </a:pPr>
            <a:r>
              <a:rPr lang="en-US" sz="1000" dirty="0"/>
              <a:t>Capital assignment and risk-adjusted return on capital (RAROC)</a:t>
            </a:r>
          </a:p>
          <a:p>
            <a:pPr marL="171450" indent="-171450">
              <a:buClr>
                <a:srgbClr val="006838"/>
              </a:buClr>
              <a:buFont typeface="Wingdings" panose="05000000000000000000" pitchFamily="2" charset="2"/>
              <a:buChar char="§"/>
            </a:pPr>
            <a:r>
              <a:rPr lang="en-US" sz="1000" dirty="0"/>
              <a:t>Profitability system audits and implementations</a:t>
            </a:r>
          </a:p>
          <a:p>
            <a:pPr marL="171450" indent="-171450">
              <a:buClr>
                <a:srgbClr val="006838"/>
              </a:buClr>
              <a:buFont typeface="Wingdings" panose="05000000000000000000" pitchFamily="2" charset="2"/>
              <a:buChar char="§"/>
            </a:pPr>
            <a:r>
              <a:rPr lang="en-US" sz="1000" dirty="0"/>
              <a:t>Peer group reporting</a:t>
            </a:r>
          </a:p>
        </p:txBody>
      </p:sp>
      <p:sp>
        <p:nvSpPr>
          <p:cNvPr id="17" name="TextBox 16">
            <a:extLst>
              <a:ext uri="{FF2B5EF4-FFF2-40B4-BE49-F238E27FC236}">
                <a16:creationId xmlns:a16="http://schemas.microsoft.com/office/drawing/2014/main" id="{79A2CFC5-D43E-486B-8B01-EC7C8D2E641D}"/>
              </a:ext>
            </a:extLst>
          </p:cNvPr>
          <p:cNvSpPr txBox="1"/>
          <p:nvPr/>
        </p:nvSpPr>
        <p:spPr>
          <a:xfrm>
            <a:off x="2124841" y="3629693"/>
            <a:ext cx="1645920" cy="1631216"/>
          </a:xfrm>
          <a:prstGeom prst="rect">
            <a:avLst/>
          </a:prstGeom>
          <a:noFill/>
        </p:spPr>
        <p:txBody>
          <a:bodyPr wrap="square" rtlCol="0">
            <a:spAutoFit/>
          </a:bodyPr>
          <a:lstStyle/>
          <a:p>
            <a:pPr marL="171450" indent="-171450">
              <a:buClr>
                <a:srgbClr val="006838"/>
              </a:buClr>
              <a:buFont typeface="Wingdings" panose="05000000000000000000" pitchFamily="2" charset="2"/>
              <a:buChar char="§"/>
            </a:pPr>
            <a:r>
              <a:rPr lang="en-US" sz="1000" dirty="0"/>
              <a:t>Strategic planning</a:t>
            </a:r>
          </a:p>
          <a:p>
            <a:pPr marL="171450" indent="-171450">
              <a:buClr>
                <a:srgbClr val="006838"/>
              </a:buClr>
              <a:buFont typeface="Wingdings" panose="05000000000000000000" pitchFamily="2" charset="2"/>
              <a:buChar char="§"/>
            </a:pPr>
            <a:r>
              <a:rPr lang="en-US" sz="1000" dirty="0"/>
              <a:t>Board and management retreat facilitation</a:t>
            </a:r>
          </a:p>
          <a:p>
            <a:pPr marL="171450" indent="-171450">
              <a:buClr>
                <a:srgbClr val="006838"/>
              </a:buClr>
              <a:buFont typeface="Wingdings" panose="05000000000000000000" pitchFamily="2" charset="2"/>
              <a:buChar char="§"/>
            </a:pPr>
            <a:r>
              <a:rPr lang="en-US" sz="1000" dirty="0"/>
              <a:t>Capital planning</a:t>
            </a:r>
          </a:p>
          <a:p>
            <a:pPr marL="171450" indent="-171450">
              <a:buClr>
                <a:srgbClr val="006838"/>
              </a:buClr>
              <a:buFont typeface="Wingdings" panose="05000000000000000000" pitchFamily="2" charset="2"/>
              <a:buChar char="§"/>
            </a:pPr>
            <a:r>
              <a:rPr lang="en-US" sz="1000" dirty="0"/>
              <a:t>Stress testing</a:t>
            </a:r>
          </a:p>
          <a:p>
            <a:pPr marL="171450" indent="-171450">
              <a:buClr>
                <a:srgbClr val="006838"/>
              </a:buClr>
              <a:buFont typeface="Wingdings" panose="05000000000000000000" pitchFamily="2" charset="2"/>
              <a:buChar char="§"/>
            </a:pPr>
            <a:r>
              <a:rPr lang="en-US" sz="1000" dirty="0"/>
              <a:t>Profit planning</a:t>
            </a:r>
          </a:p>
          <a:p>
            <a:pPr marL="171450" indent="-171450">
              <a:buClr>
                <a:srgbClr val="006838"/>
              </a:buClr>
              <a:buFont typeface="Wingdings" panose="05000000000000000000" pitchFamily="2" charset="2"/>
              <a:buChar char="§"/>
            </a:pPr>
            <a:r>
              <a:rPr lang="en-US" sz="1000" dirty="0"/>
              <a:t>Business planning</a:t>
            </a:r>
          </a:p>
          <a:p>
            <a:pPr marL="171450" indent="-171450">
              <a:buClr>
                <a:srgbClr val="006838"/>
              </a:buClr>
              <a:buFont typeface="Wingdings" panose="05000000000000000000" pitchFamily="2" charset="2"/>
              <a:buChar char="§"/>
            </a:pPr>
            <a:r>
              <a:rPr lang="en-US" sz="1000" dirty="0"/>
              <a:t>Customer and data analytics</a:t>
            </a:r>
          </a:p>
          <a:p>
            <a:pPr marL="171450" indent="-171450">
              <a:buClr>
                <a:srgbClr val="006838"/>
              </a:buClr>
              <a:buFont typeface="Wingdings" panose="05000000000000000000" pitchFamily="2" charset="2"/>
              <a:buChar char="§"/>
            </a:pPr>
            <a:r>
              <a:rPr lang="en-US" sz="1000" dirty="0"/>
              <a:t>Feasibility studies</a:t>
            </a:r>
          </a:p>
        </p:txBody>
      </p:sp>
      <p:sp>
        <p:nvSpPr>
          <p:cNvPr id="18" name="TextBox 17">
            <a:extLst>
              <a:ext uri="{FF2B5EF4-FFF2-40B4-BE49-F238E27FC236}">
                <a16:creationId xmlns:a16="http://schemas.microsoft.com/office/drawing/2014/main" id="{81CE6F24-9B34-4DD3-9EB5-AB4E9C7F5497}"/>
              </a:ext>
            </a:extLst>
          </p:cNvPr>
          <p:cNvSpPr txBox="1"/>
          <p:nvPr/>
        </p:nvSpPr>
        <p:spPr>
          <a:xfrm>
            <a:off x="3786835" y="3637082"/>
            <a:ext cx="1645920" cy="1169551"/>
          </a:xfrm>
          <a:prstGeom prst="rect">
            <a:avLst/>
          </a:prstGeom>
          <a:noFill/>
        </p:spPr>
        <p:txBody>
          <a:bodyPr wrap="square" rtlCol="0">
            <a:spAutoFit/>
          </a:bodyPr>
          <a:lstStyle/>
          <a:p>
            <a:pPr marL="171450" indent="-171450">
              <a:buClr>
                <a:srgbClr val="006838"/>
              </a:buClr>
              <a:buFont typeface="Wingdings" panose="05000000000000000000" pitchFamily="2" charset="2"/>
              <a:buChar char="§"/>
            </a:pPr>
            <a:r>
              <a:rPr lang="en-US" sz="1000" dirty="0"/>
              <a:t>Profit improvement studies (whole institution or divisions or units)</a:t>
            </a:r>
          </a:p>
          <a:p>
            <a:pPr marL="171450" indent="-171450">
              <a:buClr>
                <a:srgbClr val="006838"/>
              </a:buClr>
              <a:buFont typeface="Wingdings" panose="05000000000000000000" pitchFamily="2" charset="2"/>
              <a:buChar char="§"/>
            </a:pPr>
            <a:r>
              <a:rPr lang="en-US" sz="1000" dirty="0"/>
              <a:t>Process improvement studies (whole institution or divisions or units)</a:t>
            </a:r>
          </a:p>
          <a:p>
            <a:pPr marL="171450" indent="-171450">
              <a:buClr>
                <a:srgbClr val="006838"/>
              </a:buClr>
              <a:buFont typeface="Wingdings" panose="05000000000000000000" pitchFamily="2" charset="2"/>
              <a:buChar char="§"/>
            </a:pPr>
            <a:endParaRPr lang="en-US" sz="1000" dirty="0"/>
          </a:p>
        </p:txBody>
      </p:sp>
      <p:sp>
        <p:nvSpPr>
          <p:cNvPr id="19" name="TextBox 18">
            <a:extLst>
              <a:ext uri="{FF2B5EF4-FFF2-40B4-BE49-F238E27FC236}">
                <a16:creationId xmlns:a16="http://schemas.microsoft.com/office/drawing/2014/main" id="{697EE362-A353-4180-9B5D-E73207793EB6}"/>
              </a:ext>
            </a:extLst>
          </p:cNvPr>
          <p:cNvSpPr txBox="1"/>
          <p:nvPr/>
        </p:nvSpPr>
        <p:spPr>
          <a:xfrm>
            <a:off x="5496568" y="3644474"/>
            <a:ext cx="1645920" cy="1785104"/>
          </a:xfrm>
          <a:prstGeom prst="rect">
            <a:avLst/>
          </a:prstGeom>
          <a:noFill/>
        </p:spPr>
        <p:txBody>
          <a:bodyPr wrap="square" rtlCol="0">
            <a:spAutoFit/>
          </a:bodyPr>
          <a:lstStyle/>
          <a:p>
            <a:pPr marL="171450" indent="-171450">
              <a:buClr>
                <a:srgbClr val="006838"/>
              </a:buClr>
              <a:buFont typeface="Wingdings" panose="05000000000000000000" pitchFamily="2" charset="2"/>
              <a:buChar char="§"/>
            </a:pPr>
            <a:r>
              <a:rPr lang="en-US" sz="1000" dirty="0"/>
              <a:t>Board and management studies</a:t>
            </a:r>
          </a:p>
          <a:p>
            <a:pPr marL="171450" indent="-171450">
              <a:buClr>
                <a:srgbClr val="006838"/>
              </a:buClr>
              <a:buFont typeface="Wingdings" panose="05000000000000000000" pitchFamily="2" charset="2"/>
              <a:buChar char="§"/>
            </a:pPr>
            <a:r>
              <a:rPr lang="en-US" sz="1000" dirty="0"/>
              <a:t>Regulatory distress assistance</a:t>
            </a:r>
          </a:p>
          <a:p>
            <a:pPr marL="171450" indent="-171450">
              <a:buClr>
                <a:srgbClr val="006838"/>
              </a:buClr>
              <a:buFont typeface="Wingdings" panose="05000000000000000000" pitchFamily="2" charset="2"/>
              <a:buChar char="§"/>
            </a:pPr>
            <a:r>
              <a:rPr lang="en-US" sz="1000" dirty="0"/>
              <a:t>Regulatory applications</a:t>
            </a:r>
          </a:p>
          <a:p>
            <a:pPr marL="171450" indent="-171450">
              <a:buClr>
                <a:srgbClr val="006838"/>
              </a:buClr>
              <a:buFont typeface="Wingdings" panose="05000000000000000000" pitchFamily="2" charset="2"/>
              <a:buChar char="§"/>
            </a:pPr>
            <a:r>
              <a:rPr lang="en-US" sz="1000" dirty="0"/>
              <a:t>Board and management training</a:t>
            </a:r>
          </a:p>
          <a:p>
            <a:pPr marL="171450" indent="-171450">
              <a:buClr>
                <a:srgbClr val="006838"/>
              </a:buClr>
              <a:buFont typeface="Wingdings" panose="05000000000000000000" pitchFamily="2" charset="2"/>
              <a:buChar char="§"/>
            </a:pPr>
            <a:r>
              <a:rPr lang="en-US" sz="1000" dirty="0"/>
              <a:t>Model validation and documentation</a:t>
            </a:r>
          </a:p>
          <a:p>
            <a:pPr marL="171450" indent="-171450">
              <a:buClr>
                <a:srgbClr val="006838"/>
              </a:buClr>
              <a:buFont typeface="Wingdings" panose="05000000000000000000" pitchFamily="2" charset="2"/>
              <a:buChar char="§"/>
            </a:pPr>
            <a:r>
              <a:rPr lang="en-US" sz="1000" dirty="0"/>
              <a:t>Risk management</a:t>
            </a:r>
          </a:p>
          <a:p>
            <a:pPr marL="171450" indent="-171450">
              <a:buClr>
                <a:srgbClr val="006838"/>
              </a:buClr>
              <a:buFont typeface="Wingdings" panose="05000000000000000000" pitchFamily="2" charset="2"/>
              <a:buChar char="§"/>
            </a:pPr>
            <a:endParaRPr lang="en-US" sz="1000" dirty="0"/>
          </a:p>
        </p:txBody>
      </p:sp>
      <p:sp>
        <p:nvSpPr>
          <p:cNvPr id="21" name="TextBox 20">
            <a:extLst>
              <a:ext uri="{FF2B5EF4-FFF2-40B4-BE49-F238E27FC236}">
                <a16:creationId xmlns:a16="http://schemas.microsoft.com/office/drawing/2014/main" id="{04B40E0F-7C16-49B8-9AE5-79E051FEAF3B}"/>
              </a:ext>
            </a:extLst>
          </p:cNvPr>
          <p:cNvSpPr txBox="1"/>
          <p:nvPr/>
        </p:nvSpPr>
        <p:spPr>
          <a:xfrm>
            <a:off x="7214221" y="3640325"/>
            <a:ext cx="1645920" cy="2246769"/>
          </a:xfrm>
          <a:prstGeom prst="rect">
            <a:avLst/>
          </a:prstGeom>
          <a:noFill/>
        </p:spPr>
        <p:txBody>
          <a:bodyPr wrap="square" rtlCol="0">
            <a:spAutoFit/>
          </a:bodyPr>
          <a:lstStyle/>
          <a:p>
            <a:pPr marL="171450" indent="-171450">
              <a:buClr>
                <a:srgbClr val="006838"/>
              </a:buClr>
              <a:buFont typeface="Wingdings" panose="05000000000000000000" pitchFamily="2" charset="2"/>
              <a:buChar char="§"/>
            </a:pPr>
            <a:r>
              <a:rPr lang="en-US" sz="1000" dirty="0"/>
              <a:t>Whole institution M&amp;A</a:t>
            </a:r>
          </a:p>
          <a:p>
            <a:pPr marL="171450" indent="-171450">
              <a:buClr>
                <a:srgbClr val="006838"/>
              </a:buClr>
              <a:buFont typeface="Wingdings" panose="05000000000000000000" pitchFamily="2" charset="2"/>
              <a:buChar char="§"/>
            </a:pPr>
            <a:r>
              <a:rPr lang="en-US" sz="1000" dirty="0"/>
              <a:t>Fee-based lines of businesses</a:t>
            </a:r>
          </a:p>
          <a:p>
            <a:pPr marL="171450" indent="-171450">
              <a:buClr>
                <a:srgbClr val="006838"/>
              </a:buClr>
              <a:buFont typeface="Wingdings" panose="05000000000000000000" pitchFamily="2" charset="2"/>
              <a:buChar char="§"/>
            </a:pPr>
            <a:r>
              <a:rPr lang="en-US" sz="1000" dirty="0"/>
              <a:t>Branch purchase or sale</a:t>
            </a:r>
          </a:p>
          <a:p>
            <a:pPr marL="171450" indent="-171450">
              <a:buClr>
                <a:srgbClr val="006838"/>
              </a:buClr>
              <a:buFont typeface="Wingdings" panose="05000000000000000000" pitchFamily="2" charset="2"/>
              <a:buChar char="§"/>
            </a:pPr>
            <a:r>
              <a:rPr lang="en-US" sz="1000" dirty="0"/>
              <a:t>Fairness opinions</a:t>
            </a:r>
          </a:p>
          <a:p>
            <a:pPr marL="171450" indent="-171450">
              <a:buClr>
                <a:srgbClr val="006838"/>
              </a:buClr>
              <a:buFont typeface="Wingdings" panose="05000000000000000000" pitchFamily="2" charset="2"/>
              <a:buChar char="§"/>
            </a:pPr>
            <a:r>
              <a:rPr lang="en-US" sz="1000" dirty="0"/>
              <a:t>Valuation reports </a:t>
            </a:r>
          </a:p>
          <a:p>
            <a:pPr marL="171450" indent="-171450">
              <a:buClr>
                <a:srgbClr val="006838"/>
              </a:buClr>
              <a:buFont typeface="Wingdings" panose="05000000000000000000" pitchFamily="2" charset="2"/>
              <a:buChar char="§"/>
            </a:pPr>
            <a:r>
              <a:rPr lang="en-US" sz="1000" dirty="0"/>
              <a:t>Strategic alternatives (TKG’s 360 View) and value gap planning</a:t>
            </a:r>
          </a:p>
          <a:p>
            <a:pPr marL="171450" indent="-171450">
              <a:buClr>
                <a:srgbClr val="006838"/>
              </a:buClr>
              <a:buFont typeface="Wingdings" panose="05000000000000000000" pitchFamily="2" charset="2"/>
              <a:buChar char="§"/>
            </a:pPr>
            <a:r>
              <a:rPr lang="en-US" sz="1000" dirty="0"/>
              <a:t>Capital management strategies</a:t>
            </a:r>
          </a:p>
          <a:p>
            <a:pPr marL="171450" indent="-171450">
              <a:buClr>
                <a:srgbClr val="006838"/>
              </a:buClr>
              <a:buFont typeface="Wingdings" panose="05000000000000000000" pitchFamily="2" charset="2"/>
              <a:buChar char="§"/>
            </a:pPr>
            <a:r>
              <a:rPr lang="en-US" sz="1000" dirty="0"/>
              <a:t>Expert witness</a:t>
            </a:r>
          </a:p>
          <a:p>
            <a:pPr marL="171450" indent="-171450">
              <a:buClr>
                <a:srgbClr val="006838"/>
              </a:buClr>
              <a:buFont typeface="Wingdings" panose="05000000000000000000" pitchFamily="2" charset="2"/>
              <a:buChar char="§"/>
            </a:pPr>
            <a:r>
              <a:rPr lang="en-US" sz="1000" dirty="0"/>
              <a:t>Forensic accounting</a:t>
            </a:r>
          </a:p>
          <a:p>
            <a:pPr marL="171450" indent="-171450">
              <a:buClr>
                <a:srgbClr val="006838"/>
              </a:buClr>
              <a:buFont typeface="Wingdings" panose="05000000000000000000" pitchFamily="2" charset="2"/>
              <a:buChar char="§"/>
            </a:pPr>
            <a:endParaRPr lang="en-US" sz="1000" dirty="0"/>
          </a:p>
        </p:txBody>
      </p:sp>
      <p:pic>
        <p:nvPicPr>
          <p:cNvPr id="22" name="Picture 21">
            <a:extLst>
              <a:ext uri="{FF2B5EF4-FFF2-40B4-BE49-F238E27FC236}">
                <a16:creationId xmlns:a16="http://schemas.microsoft.com/office/drawing/2014/main" id="{24139023-324D-4132-9C76-23DD4321654B}"/>
              </a:ext>
            </a:extLst>
          </p:cNvPr>
          <p:cNvPicPr>
            <a:picLocks noChangeAspect="1"/>
          </p:cNvPicPr>
          <p:nvPr/>
        </p:nvPicPr>
        <p:blipFill>
          <a:blip r:embed="rId3"/>
          <a:stretch>
            <a:fillRect/>
          </a:stretch>
        </p:blipFill>
        <p:spPr>
          <a:xfrm>
            <a:off x="590245" y="1523473"/>
            <a:ext cx="8039100" cy="1304925"/>
          </a:xfrm>
          <a:prstGeom prst="rect">
            <a:avLst/>
          </a:prstGeom>
        </p:spPr>
      </p:pic>
      <p:sp>
        <p:nvSpPr>
          <p:cNvPr id="24" name="TextBox 23">
            <a:extLst>
              <a:ext uri="{FF2B5EF4-FFF2-40B4-BE49-F238E27FC236}">
                <a16:creationId xmlns:a16="http://schemas.microsoft.com/office/drawing/2014/main" id="{FE2225BC-CAEF-47C8-A5D6-7E32C6DE195B}"/>
              </a:ext>
            </a:extLst>
          </p:cNvPr>
          <p:cNvSpPr txBox="1"/>
          <p:nvPr/>
        </p:nvSpPr>
        <p:spPr>
          <a:xfrm>
            <a:off x="590245" y="2813196"/>
            <a:ext cx="1382971" cy="523220"/>
          </a:xfrm>
          <a:prstGeom prst="rect">
            <a:avLst/>
          </a:prstGeom>
          <a:noFill/>
        </p:spPr>
        <p:txBody>
          <a:bodyPr wrap="square" rtlCol="0">
            <a:spAutoFit/>
          </a:bodyPr>
          <a:lstStyle/>
          <a:p>
            <a:pPr algn="ctr"/>
            <a:r>
              <a:rPr lang="en-US" sz="1400" dirty="0">
                <a:hlinkClick r:id="rId4"/>
              </a:rPr>
              <a:t>Performance Measurement</a:t>
            </a:r>
            <a:endParaRPr lang="en-US" sz="1400" dirty="0"/>
          </a:p>
        </p:txBody>
      </p:sp>
      <p:sp>
        <p:nvSpPr>
          <p:cNvPr id="25" name="TextBox 24">
            <a:extLst>
              <a:ext uri="{FF2B5EF4-FFF2-40B4-BE49-F238E27FC236}">
                <a16:creationId xmlns:a16="http://schemas.microsoft.com/office/drawing/2014/main" id="{CC2A7F25-60C4-4CAE-B4DD-85A94569B475}"/>
              </a:ext>
            </a:extLst>
          </p:cNvPr>
          <p:cNvSpPr txBox="1"/>
          <p:nvPr/>
        </p:nvSpPr>
        <p:spPr>
          <a:xfrm>
            <a:off x="2256315" y="2828398"/>
            <a:ext cx="1382971" cy="523220"/>
          </a:xfrm>
          <a:prstGeom prst="rect">
            <a:avLst/>
          </a:prstGeom>
          <a:noFill/>
        </p:spPr>
        <p:txBody>
          <a:bodyPr wrap="square" rtlCol="0">
            <a:spAutoFit/>
          </a:bodyPr>
          <a:lstStyle/>
          <a:p>
            <a:pPr algn="ctr"/>
            <a:r>
              <a:rPr lang="en-US" sz="1400" dirty="0">
                <a:hlinkClick r:id="rId5"/>
              </a:rPr>
              <a:t>Strategic Management</a:t>
            </a:r>
            <a:endParaRPr lang="en-US" sz="1400" dirty="0"/>
          </a:p>
        </p:txBody>
      </p:sp>
      <p:sp>
        <p:nvSpPr>
          <p:cNvPr id="26" name="TextBox 25">
            <a:extLst>
              <a:ext uri="{FF2B5EF4-FFF2-40B4-BE49-F238E27FC236}">
                <a16:creationId xmlns:a16="http://schemas.microsoft.com/office/drawing/2014/main" id="{079FC5DC-B6FD-4851-897F-9CB1AB32732A}"/>
              </a:ext>
            </a:extLst>
          </p:cNvPr>
          <p:cNvSpPr txBox="1"/>
          <p:nvPr/>
        </p:nvSpPr>
        <p:spPr>
          <a:xfrm>
            <a:off x="3922385" y="2813196"/>
            <a:ext cx="1382971" cy="738664"/>
          </a:xfrm>
          <a:prstGeom prst="rect">
            <a:avLst/>
          </a:prstGeom>
          <a:noFill/>
        </p:spPr>
        <p:txBody>
          <a:bodyPr wrap="square" rtlCol="0">
            <a:spAutoFit/>
          </a:bodyPr>
          <a:lstStyle/>
          <a:p>
            <a:pPr algn="ctr"/>
            <a:r>
              <a:rPr lang="en-US" sz="1400" dirty="0">
                <a:hlinkClick r:id="rId6"/>
              </a:rPr>
              <a:t>Profit and Process Improvement</a:t>
            </a:r>
            <a:endParaRPr lang="en-US" sz="1400" dirty="0"/>
          </a:p>
        </p:txBody>
      </p:sp>
      <p:sp>
        <p:nvSpPr>
          <p:cNvPr id="27" name="TextBox 26">
            <a:extLst>
              <a:ext uri="{FF2B5EF4-FFF2-40B4-BE49-F238E27FC236}">
                <a16:creationId xmlns:a16="http://schemas.microsoft.com/office/drawing/2014/main" id="{214332CB-EBE1-471D-A3C7-DE42DE8628B4}"/>
              </a:ext>
            </a:extLst>
          </p:cNvPr>
          <p:cNvSpPr txBox="1"/>
          <p:nvPr/>
        </p:nvSpPr>
        <p:spPr>
          <a:xfrm>
            <a:off x="5613332" y="2844538"/>
            <a:ext cx="1382971" cy="523220"/>
          </a:xfrm>
          <a:prstGeom prst="rect">
            <a:avLst/>
          </a:prstGeom>
          <a:noFill/>
        </p:spPr>
        <p:txBody>
          <a:bodyPr wrap="square" rtlCol="0">
            <a:spAutoFit/>
          </a:bodyPr>
          <a:lstStyle/>
          <a:p>
            <a:pPr algn="ctr"/>
            <a:r>
              <a:rPr lang="en-US" sz="1400" dirty="0">
                <a:hlinkClick r:id="rId7"/>
              </a:rPr>
              <a:t>Management Advisory</a:t>
            </a:r>
            <a:endParaRPr lang="en-US" sz="1400" dirty="0"/>
          </a:p>
        </p:txBody>
      </p:sp>
      <p:sp>
        <p:nvSpPr>
          <p:cNvPr id="28" name="TextBox 27">
            <a:extLst>
              <a:ext uri="{FF2B5EF4-FFF2-40B4-BE49-F238E27FC236}">
                <a16:creationId xmlns:a16="http://schemas.microsoft.com/office/drawing/2014/main" id="{60209B1A-8C9D-4725-8A02-651BC970BAD7}"/>
              </a:ext>
            </a:extLst>
          </p:cNvPr>
          <p:cNvSpPr txBox="1"/>
          <p:nvPr/>
        </p:nvSpPr>
        <p:spPr>
          <a:xfrm>
            <a:off x="7270054" y="2840190"/>
            <a:ext cx="1382971" cy="523220"/>
          </a:xfrm>
          <a:prstGeom prst="rect">
            <a:avLst/>
          </a:prstGeom>
          <a:noFill/>
        </p:spPr>
        <p:txBody>
          <a:bodyPr wrap="square" rtlCol="0">
            <a:spAutoFit/>
          </a:bodyPr>
          <a:lstStyle/>
          <a:p>
            <a:pPr algn="ctr"/>
            <a:r>
              <a:rPr lang="en-US" sz="1400" dirty="0">
                <a:hlinkClick r:id="rId8"/>
              </a:rPr>
              <a:t>Financial Advisory</a:t>
            </a:r>
            <a:endParaRPr lang="en-US" sz="1400" dirty="0"/>
          </a:p>
        </p:txBody>
      </p:sp>
      <p:sp>
        <p:nvSpPr>
          <p:cNvPr id="20" name="Slide Number Placeholder 3">
            <a:extLst>
              <a:ext uri="{FF2B5EF4-FFF2-40B4-BE49-F238E27FC236}">
                <a16:creationId xmlns:a16="http://schemas.microsoft.com/office/drawing/2014/main" id="{545093A0-97CF-4EFD-A1FD-703663F0C308}"/>
              </a:ext>
            </a:extLst>
          </p:cNvPr>
          <p:cNvSpPr>
            <a:spLocks noGrp="1"/>
          </p:cNvSpPr>
          <p:nvPr>
            <p:ph type="sldNum" sz="quarter" idx="12"/>
          </p:nvPr>
        </p:nvSpPr>
        <p:spPr>
          <a:xfrm>
            <a:off x="3543300" y="6403636"/>
            <a:ext cx="2057400" cy="340983"/>
          </a:xfrm>
        </p:spPr>
        <p:txBody>
          <a:bodyPr/>
          <a:lstStyle/>
          <a:p>
            <a:fld id="{EB4B432E-BB1D-496B-8B76-B39E22CAAD6A}" type="slidenum">
              <a:rPr lang="en-US" altLang="en-US" smtClean="0"/>
              <a:pPr/>
              <a:t>3</a:t>
            </a:fld>
            <a:endParaRPr lang="en-US" altLang="en-US" dirty="0"/>
          </a:p>
        </p:txBody>
      </p:sp>
    </p:spTree>
    <p:extLst>
      <p:ext uri="{BB962C8B-B14F-4D97-AF65-F5344CB8AC3E}">
        <p14:creationId xmlns:p14="http://schemas.microsoft.com/office/powerpoint/2010/main" val="1029619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9" name="Text Box 15"/>
          <p:cNvSpPr txBox="1">
            <a:spLocks noChangeArrowheads="1"/>
          </p:cNvSpPr>
          <p:nvPr/>
        </p:nvSpPr>
        <p:spPr bwMode="auto">
          <a:xfrm>
            <a:off x="533400" y="1600200"/>
            <a:ext cx="81534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charset="0"/>
              </a:defRPr>
            </a:lvl1pPr>
            <a:lvl2pPr marL="1027113" indent="-457200">
              <a:defRPr sz="2400">
                <a:solidFill>
                  <a:schemeClr val="tx1"/>
                </a:solidFill>
                <a:latin typeface="Times New Roman" charset="0"/>
              </a:defRPr>
            </a:lvl2pPr>
            <a:lvl3pPr marL="1371600" indent="-457200">
              <a:defRPr sz="2400">
                <a:solidFill>
                  <a:schemeClr val="tx1"/>
                </a:solidFill>
                <a:latin typeface="Times New Roman" charset="0"/>
              </a:defRPr>
            </a:lvl3pPr>
            <a:lvl4pPr marL="1828800" indent="-457200">
              <a:defRPr sz="2400">
                <a:solidFill>
                  <a:schemeClr val="tx1"/>
                </a:solidFill>
                <a:latin typeface="Times New Roman" charset="0"/>
              </a:defRPr>
            </a:lvl4pPr>
            <a:lvl5pPr marL="2286000" indent="-457200">
              <a:defRPr sz="2400">
                <a:solidFill>
                  <a:schemeClr val="tx1"/>
                </a:solidFill>
                <a:latin typeface="Times New Roman" charset="0"/>
              </a:defRPr>
            </a:lvl5pPr>
            <a:lvl6pPr marL="2743200" indent="-457200" eaLnBrk="0" fontAlgn="base" hangingPunct="0">
              <a:spcBef>
                <a:spcPct val="0"/>
              </a:spcBef>
              <a:spcAft>
                <a:spcPct val="0"/>
              </a:spcAft>
              <a:defRPr sz="2400">
                <a:solidFill>
                  <a:schemeClr val="tx1"/>
                </a:solidFill>
                <a:latin typeface="Times New Roman" charset="0"/>
              </a:defRPr>
            </a:lvl6pPr>
            <a:lvl7pPr marL="3200400" indent="-457200" eaLnBrk="0" fontAlgn="base" hangingPunct="0">
              <a:spcBef>
                <a:spcPct val="0"/>
              </a:spcBef>
              <a:spcAft>
                <a:spcPct val="0"/>
              </a:spcAft>
              <a:defRPr sz="2400">
                <a:solidFill>
                  <a:schemeClr val="tx1"/>
                </a:solidFill>
                <a:latin typeface="Times New Roman" charset="0"/>
              </a:defRPr>
            </a:lvl7pPr>
            <a:lvl8pPr marL="3657600" indent="-457200" eaLnBrk="0" fontAlgn="base" hangingPunct="0">
              <a:spcBef>
                <a:spcPct val="0"/>
              </a:spcBef>
              <a:spcAft>
                <a:spcPct val="0"/>
              </a:spcAft>
              <a:defRPr sz="2400">
                <a:solidFill>
                  <a:schemeClr val="tx1"/>
                </a:solidFill>
                <a:latin typeface="Times New Roman" charset="0"/>
              </a:defRPr>
            </a:lvl8pPr>
            <a:lvl9pPr marL="4114800" indent="-457200" eaLnBrk="0" fontAlgn="base" hangingPunct="0">
              <a:spcBef>
                <a:spcPct val="0"/>
              </a:spcBef>
              <a:spcAft>
                <a:spcPct val="0"/>
              </a:spcAft>
              <a:defRPr sz="2400">
                <a:solidFill>
                  <a:schemeClr val="tx1"/>
                </a:solidFill>
                <a:latin typeface="Times New Roman" charset="0"/>
              </a:defRPr>
            </a:lvl9pPr>
          </a:lstStyle>
          <a:p>
            <a:pPr>
              <a:spcBef>
                <a:spcPct val="50000"/>
              </a:spcBef>
              <a:buFont typeface="+mj-lt"/>
              <a:buAutoNum type="arabicPeriod"/>
            </a:pPr>
            <a:r>
              <a:rPr lang="en-US" altLang="en-US" sz="2000" dirty="0">
                <a:latin typeface="Times New Roman" panose="02020603050405020304" pitchFamily="18" charset="0"/>
                <a:cs typeface="Times New Roman" panose="02020603050405020304" pitchFamily="18" charset="0"/>
              </a:rPr>
              <a:t>Regulatory Profile: Does your regulator have confidence that the combined organization will be stronger than the two separate mutuals?</a:t>
            </a:r>
          </a:p>
          <a:p>
            <a:pPr>
              <a:spcBef>
                <a:spcPct val="50000"/>
              </a:spcBef>
              <a:buFont typeface="+mj-lt"/>
              <a:buAutoNum type="arabicPeriod"/>
            </a:pPr>
            <a:r>
              <a:rPr lang="en-US" altLang="en-US" sz="2000" dirty="0">
                <a:latin typeface="Times New Roman" panose="02020603050405020304" pitchFamily="18" charset="0"/>
                <a:cs typeface="Times New Roman" panose="02020603050405020304" pitchFamily="18" charset="0"/>
              </a:rPr>
              <a:t>Board composition: Size, engagement, community representation</a:t>
            </a:r>
          </a:p>
          <a:p>
            <a:pPr>
              <a:spcBef>
                <a:spcPct val="50000"/>
              </a:spcBef>
              <a:buFont typeface="+mj-lt"/>
              <a:buAutoNum type="arabicPeriod"/>
            </a:pPr>
            <a:r>
              <a:rPr lang="en-US" altLang="en-US" sz="2000" dirty="0">
                <a:latin typeface="Times New Roman" panose="02020603050405020304" pitchFamily="18" charset="0"/>
                <a:cs typeface="Times New Roman" panose="02020603050405020304" pitchFamily="18" charset="0"/>
              </a:rPr>
              <a:t>Advisory Board</a:t>
            </a:r>
          </a:p>
          <a:p>
            <a:pPr>
              <a:spcBef>
                <a:spcPct val="50000"/>
              </a:spcBef>
              <a:buFont typeface="+mj-lt"/>
              <a:buAutoNum type="arabicPeriod"/>
            </a:pPr>
            <a:r>
              <a:rPr lang="en-US" altLang="en-US" sz="2000" dirty="0">
                <a:latin typeface="Times New Roman" panose="02020603050405020304" pitchFamily="18" charset="0"/>
                <a:cs typeface="Times New Roman" panose="02020603050405020304" pitchFamily="18" charset="0"/>
              </a:rPr>
              <a:t>Management Structure and </a:t>
            </a:r>
            <a:r>
              <a:rPr lang="en-US" altLang="en-US" sz="1800" dirty="0">
                <a:latin typeface="Times New Roman" panose="02020603050405020304" pitchFamily="18" charset="0"/>
                <a:cs typeface="Times New Roman" panose="02020603050405020304" pitchFamily="18" charset="0"/>
              </a:rPr>
              <a:t>Succession</a:t>
            </a:r>
            <a:r>
              <a:rPr lang="en-US" altLang="en-US" sz="2000" dirty="0">
                <a:latin typeface="Times New Roman" panose="02020603050405020304" pitchFamily="18" charset="0"/>
                <a:cs typeface="Times New Roman" panose="02020603050405020304" pitchFamily="18" charset="0"/>
              </a:rPr>
              <a:t> Planning</a:t>
            </a:r>
          </a:p>
          <a:p>
            <a:pPr>
              <a:spcBef>
                <a:spcPct val="50000"/>
              </a:spcBef>
              <a:buFont typeface="+mj-lt"/>
              <a:buAutoNum type="arabicPeriod"/>
            </a:pPr>
            <a:r>
              <a:rPr lang="en-US" altLang="en-US" sz="2000" dirty="0">
                <a:latin typeface="Times New Roman" panose="02020603050405020304" pitchFamily="18" charset="0"/>
                <a:cs typeface="Times New Roman" panose="02020603050405020304" pitchFamily="18" charset="0"/>
              </a:rPr>
              <a:t>Staff Retention and Efficiencies</a:t>
            </a:r>
          </a:p>
          <a:p>
            <a:pPr>
              <a:spcBef>
                <a:spcPct val="50000"/>
              </a:spcBef>
              <a:buFont typeface="+mj-lt"/>
              <a:buAutoNum type="arabicPeriod"/>
            </a:pPr>
            <a:r>
              <a:rPr lang="en-US" altLang="en-US" sz="2000" dirty="0">
                <a:latin typeface="Times New Roman" panose="02020603050405020304" pitchFamily="18" charset="0"/>
                <a:cs typeface="Times New Roman" panose="02020603050405020304" pitchFamily="18" charset="0"/>
              </a:rPr>
              <a:t>Evaluate Branch Network Footprint and Efficiencies</a:t>
            </a:r>
          </a:p>
          <a:p>
            <a:pPr>
              <a:spcBef>
                <a:spcPct val="50000"/>
              </a:spcBef>
              <a:buFont typeface="+mj-lt"/>
              <a:buAutoNum type="arabicPeriod"/>
            </a:pPr>
            <a:r>
              <a:rPr lang="en-US" altLang="en-US" sz="2000" dirty="0">
                <a:latin typeface="Times New Roman" panose="02020603050405020304" pitchFamily="18" charset="0"/>
                <a:cs typeface="Times New Roman" panose="02020603050405020304" pitchFamily="18" charset="0"/>
              </a:rPr>
              <a:t>Potential Vendor Cost Savings</a:t>
            </a:r>
          </a:p>
          <a:p>
            <a:pPr>
              <a:spcBef>
                <a:spcPct val="50000"/>
              </a:spcBef>
              <a:buFont typeface="+mj-lt"/>
              <a:buAutoNum type="arabicPeriod"/>
            </a:pPr>
            <a:r>
              <a:rPr lang="en-US" altLang="en-US" sz="2000" dirty="0">
                <a:latin typeface="Times New Roman" panose="02020603050405020304" pitchFamily="18" charset="0"/>
                <a:cs typeface="Times New Roman" panose="02020603050405020304" pitchFamily="18" charset="0"/>
              </a:rPr>
              <a:t>Potential Expanded Products and Services through Expanded Network</a:t>
            </a:r>
          </a:p>
          <a:p>
            <a:pPr>
              <a:spcBef>
                <a:spcPct val="50000"/>
              </a:spcBef>
              <a:buFont typeface="+mj-lt"/>
              <a:buAutoNum type="arabicPeriod"/>
            </a:pPr>
            <a:r>
              <a:rPr lang="en-US" altLang="en-US" sz="2000" dirty="0">
                <a:latin typeface="Times New Roman" panose="02020603050405020304" pitchFamily="18" charset="0"/>
                <a:cs typeface="Times New Roman" panose="02020603050405020304" pitchFamily="18" charset="0"/>
              </a:rPr>
              <a:t>Staff Retention Bonuses and Severance Pay Plans</a:t>
            </a:r>
          </a:p>
        </p:txBody>
      </p:sp>
      <p:sp>
        <p:nvSpPr>
          <p:cNvPr id="16" name="Title 6"/>
          <p:cNvSpPr txBox="1">
            <a:spLocks/>
          </p:cNvSpPr>
          <p:nvPr/>
        </p:nvSpPr>
        <p:spPr>
          <a:xfrm>
            <a:off x="171450" y="0"/>
            <a:ext cx="8963025" cy="1371600"/>
          </a:xfrm>
          <a:prstGeom prst="rect">
            <a:avLst/>
          </a:prstGeom>
          <a:solidFill>
            <a:schemeClr val="tx1"/>
          </a:solidFill>
        </p:spPr>
        <p:txBody>
          <a:bodyPr>
            <a:normAutofit/>
          </a:bodyPr>
          <a:lst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a:lstStyle>
          <a:p>
            <a:pPr lvl="0" eaLnBrk="0" hangingPunct="0">
              <a:spcBef>
                <a:spcPct val="50000"/>
              </a:spcBef>
              <a:defRPr/>
            </a:pPr>
            <a:endParaRPr lang="en-US" altLang="en-US" sz="500" cap="all" dirty="0">
              <a:latin typeface="Times New Roman" panose="02020603050405020304" pitchFamily="18" charset="0"/>
              <a:cs typeface="Times New Roman" panose="02020603050405020304" pitchFamily="18" charset="0"/>
            </a:endParaRPr>
          </a:p>
          <a:p>
            <a:pPr>
              <a:spcBef>
                <a:spcPct val="50000"/>
              </a:spcBef>
            </a:pPr>
            <a:r>
              <a:rPr lang="en-US" altLang="en-US" sz="2500" dirty="0">
                <a:latin typeface="Times New Roman" panose="02020603050405020304" pitchFamily="18" charset="0"/>
                <a:cs typeface="Times New Roman" panose="02020603050405020304" pitchFamily="18" charset="0"/>
              </a:rPr>
              <a:t>APPENDIX-1: </a:t>
            </a:r>
          </a:p>
          <a:p>
            <a:pPr>
              <a:spcBef>
                <a:spcPct val="50000"/>
              </a:spcBef>
            </a:pPr>
            <a:r>
              <a:rPr lang="en-US" altLang="en-US" sz="2500" dirty="0">
                <a:latin typeface="Times New Roman" panose="02020603050405020304" pitchFamily="18" charset="0"/>
                <a:cs typeface="Times New Roman" panose="02020603050405020304" pitchFamily="18" charset="0"/>
              </a:rPr>
              <a:t>ISSUES IN A MUTUAL – MUTUAL MERGER</a:t>
            </a:r>
          </a:p>
        </p:txBody>
      </p:sp>
      <p:sp>
        <p:nvSpPr>
          <p:cNvPr id="3" name="Slide Number Placeholder 2">
            <a:extLst>
              <a:ext uri="{FF2B5EF4-FFF2-40B4-BE49-F238E27FC236}">
                <a16:creationId xmlns:a16="http://schemas.microsoft.com/office/drawing/2014/main" id="{76417713-C2B8-4046-B452-9833655CEDD7}"/>
              </a:ext>
            </a:extLst>
          </p:cNvPr>
          <p:cNvSpPr>
            <a:spLocks noGrp="1"/>
          </p:cNvSpPr>
          <p:nvPr>
            <p:ph type="sldNum" sz="quarter" idx="12"/>
          </p:nvPr>
        </p:nvSpPr>
        <p:spPr/>
        <p:txBody>
          <a:bodyPr/>
          <a:lstStyle/>
          <a:p>
            <a:fld id="{EB4B432E-BB1D-496B-8B76-B39E22CAAD6A}" type="slidenum">
              <a:rPr lang="en-US" altLang="en-US" smtClean="0"/>
              <a:pPr/>
              <a:t>30</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3" name="Text Box 15"/>
          <p:cNvSpPr txBox="1">
            <a:spLocks noChangeArrowheads="1"/>
          </p:cNvSpPr>
          <p:nvPr/>
        </p:nvSpPr>
        <p:spPr bwMode="auto">
          <a:xfrm>
            <a:off x="561975" y="1447800"/>
            <a:ext cx="7848600"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5613" indent="-455613">
              <a:defRPr sz="2400">
                <a:solidFill>
                  <a:schemeClr val="tx1"/>
                </a:solidFill>
                <a:latin typeface="Times New Roman" charset="0"/>
              </a:defRPr>
            </a:lvl1pPr>
            <a:lvl2pPr marL="569913">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marL="457200" indent="-457200">
              <a:spcBef>
                <a:spcPct val="50000"/>
              </a:spcBef>
              <a:buClr>
                <a:schemeClr val="tx1"/>
              </a:buClr>
              <a:buFont typeface="+mj-lt"/>
              <a:buAutoNum type="arabicPeriod" startAt="10"/>
            </a:pPr>
            <a:r>
              <a:rPr lang="en-US" altLang="en-US" sz="2000" dirty="0"/>
              <a:t>Honor Existing Management Contracts and SERPs</a:t>
            </a:r>
          </a:p>
          <a:p>
            <a:pPr marL="457200" indent="-457200">
              <a:spcBef>
                <a:spcPct val="50000"/>
              </a:spcBef>
              <a:buClr>
                <a:schemeClr val="tx1"/>
              </a:buClr>
              <a:buFont typeface="+mj-lt"/>
              <a:buAutoNum type="arabicPeriod" startAt="10"/>
            </a:pPr>
            <a:r>
              <a:rPr lang="en-US" altLang="en-US" sz="2000" dirty="0"/>
              <a:t>Honor Director Retirement Plan</a:t>
            </a:r>
          </a:p>
          <a:p>
            <a:pPr marL="457200" indent="-457200">
              <a:spcBef>
                <a:spcPct val="50000"/>
              </a:spcBef>
              <a:buClr>
                <a:schemeClr val="tx1"/>
              </a:buClr>
              <a:buFont typeface="+mj-lt"/>
              <a:buAutoNum type="arabicPeriod" startAt="10"/>
            </a:pPr>
            <a:r>
              <a:rPr lang="en-US" altLang="en-US" sz="2000" dirty="0"/>
              <a:t>Integration of Employee Benefit Plans: Potential Cost Savings</a:t>
            </a:r>
          </a:p>
          <a:p>
            <a:pPr marL="457200" indent="-457200">
              <a:spcBef>
                <a:spcPct val="50000"/>
              </a:spcBef>
              <a:buClr>
                <a:schemeClr val="tx1"/>
              </a:buClr>
              <a:buFont typeface="+mj-lt"/>
              <a:buAutoNum type="arabicPeriod" startAt="10"/>
            </a:pPr>
            <a:r>
              <a:rPr lang="en-US" altLang="en-US" sz="2000" dirty="0"/>
              <a:t>Treatment of Depositors (parity)</a:t>
            </a:r>
          </a:p>
          <a:p>
            <a:pPr marL="457200" indent="-457200">
              <a:spcBef>
                <a:spcPct val="50000"/>
              </a:spcBef>
              <a:buClr>
                <a:schemeClr val="tx1"/>
              </a:buClr>
              <a:buFont typeface="+mj-lt"/>
              <a:buAutoNum type="arabicPeriod" startAt="10"/>
            </a:pPr>
            <a:r>
              <a:rPr lang="en-US" altLang="en-US" sz="2000" dirty="0"/>
              <a:t>Maintain Identity of Both Institutions (either as a division or a separate charter)</a:t>
            </a:r>
          </a:p>
          <a:p>
            <a:pPr marL="457200" indent="-457200">
              <a:spcBef>
                <a:spcPct val="50000"/>
              </a:spcBef>
              <a:buClr>
                <a:schemeClr val="tx1"/>
              </a:buClr>
              <a:buFont typeface="+mj-lt"/>
              <a:buAutoNum type="arabicPeriod" startAt="10"/>
            </a:pPr>
            <a:r>
              <a:rPr lang="en-US" altLang="en-US" sz="2000" dirty="0"/>
              <a:t>Indemnification and Insurance (maintain D&amp;O indemnification and “tail insurance.”)</a:t>
            </a:r>
          </a:p>
          <a:p>
            <a:pPr marL="457200" indent="-457200">
              <a:spcBef>
                <a:spcPct val="50000"/>
              </a:spcBef>
              <a:buClr>
                <a:schemeClr val="tx1"/>
              </a:buClr>
              <a:buFont typeface="+mj-lt"/>
              <a:buAutoNum type="arabicPeriod" startAt="10"/>
            </a:pPr>
            <a:r>
              <a:rPr lang="en-US" altLang="en-US" sz="2000" dirty="0"/>
              <a:t>Commitment to Communities Served (continuity of community charitable contribution funding)</a:t>
            </a:r>
          </a:p>
          <a:p>
            <a:pPr marL="457200" indent="-457200">
              <a:spcBef>
                <a:spcPct val="50000"/>
              </a:spcBef>
              <a:buClr>
                <a:srgbClr val="006600"/>
              </a:buClr>
              <a:buAutoNum type="arabicPeriod" startAt="10"/>
            </a:pPr>
            <a:endParaRPr lang="en-US" altLang="en-US" sz="2000" dirty="0"/>
          </a:p>
        </p:txBody>
      </p:sp>
      <p:sp>
        <p:nvSpPr>
          <p:cNvPr id="16" name="Title 6"/>
          <p:cNvSpPr txBox="1">
            <a:spLocks/>
          </p:cNvSpPr>
          <p:nvPr/>
        </p:nvSpPr>
        <p:spPr>
          <a:xfrm>
            <a:off x="171450" y="0"/>
            <a:ext cx="8963025" cy="1371600"/>
          </a:xfrm>
          <a:prstGeom prst="rect">
            <a:avLst/>
          </a:prstGeom>
          <a:solidFill>
            <a:schemeClr val="tx1"/>
          </a:solidFill>
        </p:spPr>
        <p:txBody>
          <a:bodyPr>
            <a:normAutofit/>
          </a:bodyPr>
          <a:lst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a:lstStyle>
          <a:p>
            <a:pPr lvl="0" eaLnBrk="0" hangingPunct="0">
              <a:spcBef>
                <a:spcPct val="50000"/>
              </a:spcBef>
              <a:defRPr/>
            </a:pPr>
            <a:endParaRPr lang="en-US" altLang="en-US" sz="500" cap="all" dirty="0">
              <a:latin typeface="Times New Roman" panose="02020603050405020304" pitchFamily="18" charset="0"/>
              <a:cs typeface="Times New Roman" panose="02020603050405020304" pitchFamily="18" charset="0"/>
            </a:endParaRPr>
          </a:p>
          <a:p>
            <a:pPr>
              <a:spcBef>
                <a:spcPct val="50000"/>
              </a:spcBef>
            </a:pPr>
            <a:r>
              <a:rPr lang="en-US" altLang="en-US" sz="2500" dirty="0">
                <a:latin typeface="Times New Roman" panose="02020603050405020304" pitchFamily="18" charset="0"/>
                <a:cs typeface="Times New Roman" panose="02020603050405020304" pitchFamily="18" charset="0"/>
              </a:rPr>
              <a:t>APPENDIX-1: </a:t>
            </a:r>
          </a:p>
          <a:p>
            <a:pPr>
              <a:spcBef>
                <a:spcPct val="50000"/>
              </a:spcBef>
            </a:pPr>
            <a:r>
              <a:rPr lang="en-US" altLang="en-US" sz="2500" dirty="0">
                <a:latin typeface="Times New Roman" panose="02020603050405020304" pitchFamily="18" charset="0"/>
                <a:cs typeface="Times New Roman" panose="02020603050405020304" pitchFamily="18" charset="0"/>
              </a:rPr>
              <a:t>ISSUES IN A MUTUAL – MUTUAL MERGER</a:t>
            </a:r>
          </a:p>
        </p:txBody>
      </p:sp>
      <p:sp>
        <p:nvSpPr>
          <p:cNvPr id="3" name="Slide Number Placeholder 2">
            <a:extLst>
              <a:ext uri="{FF2B5EF4-FFF2-40B4-BE49-F238E27FC236}">
                <a16:creationId xmlns:a16="http://schemas.microsoft.com/office/drawing/2014/main" id="{1CD200A5-42ED-4A4E-AB50-7341CFE563C9}"/>
              </a:ext>
            </a:extLst>
          </p:cNvPr>
          <p:cNvSpPr>
            <a:spLocks noGrp="1"/>
          </p:cNvSpPr>
          <p:nvPr>
            <p:ph type="sldNum" sz="quarter" idx="12"/>
          </p:nvPr>
        </p:nvSpPr>
        <p:spPr/>
        <p:txBody>
          <a:bodyPr/>
          <a:lstStyle/>
          <a:p>
            <a:fld id="{EB4B432E-BB1D-496B-8B76-B39E22CAAD6A}" type="slidenum">
              <a:rPr lang="en-US" altLang="en-US" smtClean="0"/>
              <a:pPr/>
              <a:t>31</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9" name="Text Box 15"/>
          <p:cNvSpPr txBox="1">
            <a:spLocks noChangeArrowheads="1"/>
          </p:cNvSpPr>
          <p:nvPr/>
        </p:nvSpPr>
        <p:spPr bwMode="auto">
          <a:xfrm>
            <a:off x="685800" y="1378527"/>
            <a:ext cx="8077200"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charset="0"/>
              </a:defRPr>
            </a:lvl1pPr>
            <a:lvl2pPr indent="-228600">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marL="342900" indent="-342900">
              <a:spcBef>
                <a:spcPts val="600"/>
              </a:spcBef>
              <a:buAutoNum type="arabicPeriod"/>
            </a:pPr>
            <a:r>
              <a:rPr lang="en-US" altLang="en-US" sz="1800" dirty="0">
                <a:latin typeface="Times New Roman" panose="02020603050405020304" pitchFamily="18" charset="0"/>
                <a:cs typeface="Times New Roman" panose="02020603050405020304" pitchFamily="18" charset="0"/>
              </a:rPr>
              <a:t>Consider a Short-List of Potential Mutual Partners</a:t>
            </a:r>
          </a:p>
          <a:p>
            <a:pPr marL="342900" indent="-342900">
              <a:spcBef>
                <a:spcPts val="600"/>
              </a:spcBef>
              <a:buAutoNum type="arabicPeriod"/>
            </a:pPr>
            <a:r>
              <a:rPr lang="en-US" altLang="en-US" sz="1800" dirty="0">
                <a:latin typeface="Times New Roman" panose="02020603050405020304" pitchFamily="18" charset="0"/>
                <a:cs typeface="Times New Roman" panose="02020603050405020304" pitchFamily="18" charset="0"/>
              </a:rPr>
              <a:t>Identify Key Priorities</a:t>
            </a:r>
          </a:p>
          <a:p>
            <a:pPr marL="342900" indent="-342900">
              <a:spcBef>
                <a:spcPts val="600"/>
              </a:spcBef>
              <a:buAutoNum type="arabicPeriod"/>
            </a:pPr>
            <a:r>
              <a:rPr lang="en-US" altLang="en-US" sz="1800" dirty="0">
                <a:latin typeface="Times New Roman" panose="02020603050405020304" pitchFamily="18" charset="0"/>
                <a:cs typeface="Times New Roman" panose="02020603050405020304" pitchFamily="18" charset="0"/>
              </a:rPr>
              <a:t>Determine Channels of Communication: Who will speak for you?</a:t>
            </a:r>
          </a:p>
          <a:p>
            <a:pPr marL="342900" indent="-342900">
              <a:spcBef>
                <a:spcPts val="600"/>
              </a:spcBef>
              <a:buAutoNum type="arabicPeriod"/>
            </a:pPr>
            <a:r>
              <a:rPr lang="en-US" altLang="en-US" sz="1800" dirty="0">
                <a:latin typeface="Times New Roman" panose="02020603050405020304" pitchFamily="18" charset="0"/>
                <a:cs typeface="Times New Roman" panose="02020603050405020304" pitchFamily="18" charset="0"/>
              </a:rPr>
              <a:t>Execute Non-Disclosure/Confidentiality Agreement</a:t>
            </a:r>
          </a:p>
          <a:p>
            <a:pPr marL="342900" indent="-342900">
              <a:spcBef>
                <a:spcPts val="600"/>
              </a:spcBef>
              <a:buAutoNum type="arabicPeriod"/>
            </a:pPr>
            <a:r>
              <a:rPr lang="en-US" altLang="en-US" sz="1800" dirty="0">
                <a:latin typeface="Times New Roman" panose="02020603050405020304" pitchFamily="18" charset="0"/>
                <a:cs typeface="Times New Roman" panose="02020603050405020304" pitchFamily="18" charset="0"/>
              </a:rPr>
              <a:t>Preliminary Discussions</a:t>
            </a:r>
          </a:p>
          <a:p>
            <a:pPr marL="342900" indent="-342900">
              <a:spcBef>
                <a:spcPts val="600"/>
              </a:spcBef>
              <a:buAutoNum type="arabicPeriod"/>
            </a:pPr>
            <a:r>
              <a:rPr lang="en-US" altLang="en-US" sz="1800" dirty="0">
                <a:latin typeface="Times New Roman" panose="02020603050405020304" pitchFamily="18" charset="0"/>
                <a:cs typeface="Times New Roman" panose="02020603050405020304" pitchFamily="18" charset="0"/>
              </a:rPr>
              <a:t>Establish Transaction Term Sheet/Letter of Interest</a:t>
            </a:r>
          </a:p>
          <a:p>
            <a:pPr marL="342900" indent="-342900">
              <a:spcBef>
                <a:spcPts val="600"/>
              </a:spcBef>
              <a:buAutoNum type="arabicPeriod"/>
            </a:pPr>
            <a:r>
              <a:rPr lang="en-US" altLang="en-US" sz="1800" dirty="0">
                <a:latin typeface="Times New Roman" panose="02020603050405020304" pitchFamily="18" charset="0"/>
                <a:cs typeface="Times New Roman" panose="02020603050405020304" pitchFamily="18" charset="0"/>
              </a:rPr>
              <a:t>Substantive Due Diligence</a:t>
            </a:r>
          </a:p>
          <a:p>
            <a:pPr marL="342900" indent="-342900">
              <a:spcBef>
                <a:spcPts val="600"/>
              </a:spcBef>
              <a:buAutoNum type="arabicPeriod"/>
            </a:pPr>
            <a:r>
              <a:rPr lang="en-US" altLang="en-US" sz="1800" dirty="0">
                <a:latin typeface="Times New Roman" panose="02020603050405020304" pitchFamily="18" charset="0"/>
                <a:cs typeface="Times New Roman" panose="02020603050405020304" pitchFamily="18" charset="0"/>
              </a:rPr>
              <a:t>Draft Definitive Merger Agreement</a:t>
            </a:r>
          </a:p>
          <a:p>
            <a:pPr marL="342900" indent="-342900">
              <a:spcBef>
                <a:spcPts val="600"/>
              </a:spcBef>
              <a:buAutoNum type="arabicPeriod"/>
            </a:pPr>
            <a:r>
              <a:rPr lang="en-US" altLang="en-US" sz="1800" dirty="0">
                <a:latin typeface="Times New Roman" panose="02020603050405020304" pitchFamily="18" charset="0"/>
                <a:cs typeface="Times New Roman" panose="02020603050405020304" pitchFamily="18" charset="0"/>
              </a:rPr>
              <a:t>Board Approvals</a:t>
            </a:r>
          </a:p>
          <a:p>
            <a:pPr marL="342900" indent="-342900">
              <a:spcBef>
                <a:spcPts val="600"/>
              </a:spcBef>
              <a:buAutoNum type="arabicPeriod"/>
            </a:pPr>
            <a:r>
              <a:rPr lang="en-US" altLang="en-US" sz="1800" dirty="0">
                <a:latin typeface="Times New Roman" panose="02020603050405020304" pitchFamily="18" charset="0"/>
                <a:cs typeface="Times New Roman" panose="02020603050405020304" pitchFamily="18" charset="0"/>
              </a:rPr>
              <a:t>Public Announcements</a:t>
            </a:r>
          </a:p>
          <a:p>
            <a:pPr marL="342900" indent="-342900">
              <a:spcBef>
                <a:spcPts val="600"/>
              </a:spcBef>
              <a:buAutoNum type="arabicPeriod"/>
            </a:pPr>
            <a:r>
              <a:rPr lang="en-US" altLang="en-US" sz="1800" dirty="0">
                <a:latin typeface="Times New Roman" panose="02020603050405020304" pitchFamily="18" charset="0"/>
                <a:cs typeface="Times New Roman" panose="02020603050405020304" pitchFamily="18" charset="0"/>
              </a:rPr>
              <a:t>Regulatory Applications and Approvals</a:t>
            </a:r>
          </a:p>
          <a:p>
            <a:pPr marL="342900" indent="-342900">
              <a:spcBef>
                <a:spcPts val="600"/>
              </a:spcBef>
              <a:buAutoNum type="arabicPeriod"/>
            </a:pPr>
            <a:r>
              <a:rPr lang="en-US" altLang="en-US" sz="1800" dirty="0">
                <a:latin typeface="Times New Roman" panose="02020603050405020304" pitchFamily="18" charset="0"/>
                <a:cs typeface="Times New Roman" panose="02020603050405020304" pitchFamily="18" charset="0"/>
              </a:rPr>
              <a:t>Transition Planning and customer communications</a:t>
            </a:r>
          </a:p>
          <a:p>
            <a:pPr marL="342900" indent="-342900">
              <a:spcBef>
                <a:spcPts val="600"/>
              </a:spcBef>
              <a:buAutoNum type="arabicPeriod"/>
            </a:pPr>
            <a:r>
              <a:rPr lang="en-US" altLang="en-US" sz="1800" dirty="0">
                <a:latin typeface="Times New Roman" panose="02020603050405020304" pitchFamily="18" charset="0"/>
                <a:cs typeface="Times New Roman" panose="02020603050405020304" pitchFamily="18" charset="0"/>
              </a:rPr>
              <a:t>Implementation/Merger Closing</a:t>
            </a:r>
          </a:p>
        </p:txBody>
      </p:sp>
      <p:sp>
        <p:nvSpPr>
          <p:cNvPr id="16" name="Title 6"/>
          <p:cNvSpPr txBox="1">
            <a:spLocks/>
          </p:cNvSpPr>
          <p:nvPr/>
        </p:nvSpPr>
        <p:spPr>
          <a:xfrm>
            <a:off x="171450" y="0"/>
            <a:ext cx="8963025" cy="1371600"/>
          </a:xfrm>
          <a:prstGeom prst="rect">
            <a:avLst/>
          </a:prstGeom>
          <a:solidFill>
            <a:schemeClr val="tx1"/>
          </a:solidFill>
        </p:spPr>
        <p:txBody>
          <a:bodyPr>
            <a:normAutofit/>
          </a:bodyPr>
          <a:lst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a:lstStyle>
          <a:p>
            <a:pPr lvl="0" eaLnBrk="0" hangingPunct="0">
              <a:spcBef>
                <a:spcPct val="50000"/>
              </a:spcBef>
              <a:defRPr/>
            </a:pPr>
            <a:endParaRPr lang="en-US" altLang="en-US" sz="500" cap="all" dirty="0">
              <a:latin typeface="Times New Roman" panose="02020603050405020304" pitchFamily="18" charset="0"/>
              <a:cs typeface="Times New Roman" panose="02020603050405020304" pitchFamily="18" charset="0"/>
            </a:endParaRPr>
          </a:p>
          <a:p>
            <a:pPr>
              <a:spcBef>
                <a:spcPct val="50000"/>
              </a:spcBef>
            </a:pPr>
            <a:r>
              <a:rPr lang="en-US" altLang="en-US" sz="2500" dirty="0">
                <a:latin typeface="Times New Roman" panose="02020603050405020304" pitchFamily="18" charset="0"/>
                <a:cs typeface="Times New Roman" panose="02020603050405020304" pitchFamily="18" charset="0"/>
              </a:rPr>
              <a:t>APPENDIX-1: </a:t>
            </a:r>
          </a:p>
          <a:p>
            <a:pPr>
              <a:spcBef>
                <a:spcPct val="50000"/>
              </a:spcBef>
            </a:pPr>
            <a:r>
              <a:rPr lang="en-US" altLang="en-US" sz="2500" dirty="0">
                <a:latin typeface="Times New Roman" panose="02020603050405020304" pitchFamily="18" charset="0"/>
                <a:cs typeface="Times New Roman" panose="02020603050405020304" pitchFamily="18" charset="0"/>
              </a:rPr>
              <a:t>MUTUAL MERGERS: THE PROCESS</a:t>
            </a:r>
          </a:p>
        </p:txBody>
      </p:sp>
      <p:sp>
        <p:nvSpPr>
          <p:cNvPr id="3" name="Slide Number Placeholder 2">
            <a:extLst>
              <a:ext uri="{FF2B5EF4-FFF2-40B4-BE49-F238E27FC236}">
                <a16:creationId xmlns:a16="http://schemas.microsoft.com/office/drawing/2014/main" id="{8430B7BA-35DC-4177-B20D-F893CF1D9B66}"/>
              </a:ext>
            </a:extLst>
          </p:cNvPr>
          <p:cNvSpPr>
            <a:spLocks noGrp="1"/>
          </p:cNvSpPr>
          <p:nvPr>
            <p:ph type="sldNum" sz="quarter" idx="12"/>
          </p:nvPr>
        </p:nvSpPr>
        <p:spPr/>
        <p:txBody>
          <a:bodyPr/>
          <a:lstStyle/>
          <a:p>
            <a:fld id="{EB4B432E-BB1D-496B-8B76-B39E22CAAD6A}" type="slidenum">
              <a:rPr lang="en-US" altLang="en-US" smtClean="0"/>
              <a:pPr/>
              <a:t>32</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3" name="Text Box 15"/>
          <p:cNvSpPr txBox="1">
            <a:spLocks noChangeArrowheads="1"/>
          </p:cNvSpPr>
          <p:nvPr/>
        </p:nvSpPr>
        <p:spPr bwMode="auto">
          <a:xfrm>
            <a:off x="533400" y="1447800"/>
            <a:ext cx="8077200" cy="348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charset="0"/>
              </a:defRPr>
            </a:lvl1pPr>
            <a:lvl2pPr marL="455613" indent="-341313">
              <a:defRPr sz="2400">
                <a:solidFill>
                  <a:schemeClr val="tx1"/>
                </a:solidFill>
                <a:latin typeface="Times New Roman" charset="0"/>
              </a:defRPr>
            </a:lvl2pPr>
            <a:lvl3pPr marL="1036638">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lvl="0" eaLnBrk="1" fontAlgn="auto" hangingPunct="1">
              <a:lnSpc>
                <a:spcPct val="90000"/>
              </a:lnSpc>
              <a:spcBef>
                <a:spcPts val="1000"/>
              </a:spcBef>
              <a:spcAft>
                <a:spcPts val="0"/>
              </a:spcAft>
            </a:pPr>
            <a:r>
              <a:rPr lang="en-US" sz="2000" b="1" dirty="0">
                <a:solidFill>
                  <a:srgbClr val="414141"/>
                </a:solidFill>
                <a:latin typeface="Times New Roman" panose="02020603050405020304" pitchFamily="18" charset="0"/>
                <a:cs typeface="Times New Roman" panose="02020603050405020304" pitchFamily="18" charset="0"/>
              </a:rPr>
              <a:t>Typical Terms for Subordinated Debt Offering:</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sz="2000" dirty="0">
                <a:solidFill>
                  <a:srgbClr val="414141"/>
                </a:solidFill>
                <a:latin typeface="Times New Roman" panose="02020603050405020304" pitchFamily="18" charset="0"/>
                <a:cs typeface="Times New Roman" panose="02020603050405020304" pitchFamily="18" charset="0"/>
              </a:rPr>
              <a:t>Unsecured</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sz="2000" dirty="0">
                <a:solidFill>
                  <a:srgbClr val="414141"/>
                </a:solidFill>
                <a:latin typeface="Times New Roman" panose="02020603050405020304" pitchFamily="18" charset="0"/>
                <a:cs typeface="Times New Roman" panose="02020603050405020304" pitchFamily="18" charset="0"/>
              </a:rPr>
              <a:t>Interest rate can be fixed or floating; Typically, 5 years fixed, then floating.</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sz="2000" dirty="0">
                <a:solidFill>
                  <a:srgbClr val="414141"/>
                </a:solidFill>
                <a:latin typeface="Times New Roman" panose="02020603050405020304" pitchFamily="18" charset="0"/>
                <a:cs typeface="Times New Roman" panose="02020603050405020304" pitchFamily="18" charset="0"/>
              </a:rPr>
              <a:t>Minimum maturity of five years; Typically, term of 10 years</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sz="2000" dirty="0">
                <a:solidFill>
                  <a:srgbClr val="414141"/>
                </a:solidFill>
                <a:latin typeface="Times New Roman" panose="02020603050405020304" pitchFamily="18" charset="0"/>
                <a:cs typeface="Times New Roman" panose="02020603050405020304" pitchFamily="18" charset="0"/>
              </a:rPr>
              <a:t>Principal cannot be accelerated upon event of default, with limited exceptions</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sz="2000" dirty="0">
                <a:solidFill>
                  <a:srgbClr val="414141"/>
                </a:solidFill>
                <a:latin typeface="Times New Roman" panose="02020603050405020304" pitchFamily="18" charset="0"/>
                <a:cs typeface="Times New Roman" panose="02020603050405020304" pitchFamily="18" charset="0"/>
              </a:rPr>
              <a:t>Holder does not have the right to require redemption prior to maturity</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sz="2000" dirty="0">
                <a:solidFill>
                  <a:srgbClr val="414141"/>
                </a:solidFill>
                <a:latin typeface="Times New Roman" panose="02020603050405020304" pitchFamily="18" charset="0"/>
                <a:cs typeface="Times New Roman" panose="02020603050405020304" pitchFamily="18" charset="0"/>
              </a:rPr>
              <a:t>Issuer cannot redeem within first five years with certain limited exceptions </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sz="2000" dirty="0">
                <a:solidFill>
                  <a:srgbClr val="414141"/>
                </a:solidFill>
                <a:latin typeface="Times New Roman" panose="02020603050405020304" pitchFamily="18" charset="0"/>
                <a:cs typeface="Times New Roman" panose="02020603050405020304" pitchFamily="18" charset="0"/>
              </a:rPr>
              <a:t>No financial covenants </a:t>
            </a:r>
          </a:p>
        </p:txBody>
      </p:sp>
      <p:sp>
        <p:nvSpPr>
          <p:cNvPr id="16" name="Title 6"/>
          <p:cNvSpPr txBox="1">
            <a:spLocks/>
          </p:cNvSpPr>
          <p:nvPr/>
        </p:nvSpPr>
        <p:spPr>
          <a:xfrm>
            <a:off x="171450" y="0"/>
            <a:ext cx="8963025" cy="1371600"/>
          </a:xfrm>
          <a:prstGeom prst="rect">
            <a:avLst/>
          </a:prstGeom>
          <a:solidFill>
            <a:schemeClr val="tx1"/>
          </a:solidFill>
        </p:spPr>
        <p:txBody>
          <a:bodyPr>
            <a:normAutofit lnSpcReduction="10000"/>
          </a:bodyPr>
          <a:lst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500" b="1" i="0" u="none" strike="noStrike" kern="1200" cap="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500" b="1" i="0" u="none" strike="noStrike" kern="1200" cap="none" spc="0" normalizeH="0" baseline="0" noProof="0" dirty="0">
              <a:ln>
                <a:noFill/>
              </a:ln>
              <a:solidFill>
                <a:srgbClr val="FFFFFF"/>
              </a:solidFill>
              <a:effectLst/>
              <a:uLnTx/>
              <a:uFillTx/>
              <a:latin typeface="Arial" panose="020B0604020202020204"/>
              <a:ea typeface="+mj-ea"/>
              <a:cs typeface="+mj-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Arial" panose="020B0604020202020204"/>
                <a:ea typeface="+mj-ea"/>
                <a:cs typeface="+mj-cs"/>
              </a:rPr>
              <a:t>APPENDIX-2: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Arial" panose="020B0604020202020204"/>
                <a:ea typeface="+mj-ea"/>
                <a:cs typeface="+mj-cs"/>
              </a:rPr>
              <a:t>Alternative Source of Capital – Subordinated Debt</a:t>
            </a:r>
          </a:p>
        </p:txBody>
      </p:sp>
      <p:sp>
        <p:nvSpPr>
          <p:cNvPr id="5" name="Slide Number Placeholder 2">
            <a:extLst>
              <a:ext uri="{FF2B5EF4-FFF2-40B4-BE49-F238E27FC236}">
                <a16:creationId xmlns:a16="http://schemas.microsoft.com/office/drawing/2014/main" id="{0C6010AF-3881-42B4-BA6D-8683166CD306}"/>
              </a:ext>
            </a:extLst>
          </p:cNvPr>
          <p:cNvSpPr>
            <a:spLocks noGrp="1"/>
          </p:cNvSpPr>
          <p:nvPr>
            <p:ph type="sldNum" sz="quarter" idx="12"/>
          </p:nvPr>
        </p:nvSpPr>
        <p:spPr>
          <a:xfrm>
            <a:off x="3543300" y="6403636"/>
            <a:ext cx="2057400" cy="340983"/>
          </a:xfrm>
        </p:spPr>
        <p:txBody>
          <a:bodyPr/>
          <a:lstStyle/>
          <a:p>
            <a:fld id="{EB4B432E-BB1D-496B-8B76-B39E22CAAD6A}" type="slidenum">
              <a:rPr lang="en-US" altLang="en-US" smtClean="0"/>
              <a:pPr/>
              <a:t>33</a:t>
            </a:fld>
            <a:endParaRPr lang="en-US" altLang="en-US" dirty="0"/>
          </a:p>
        </p:txBody>
      </p:sp>
    </p:spTree>
    <p:extLst>
      <p:ext uri="{BB962C8B-B14F-4D97-AF65-F5344CB8AC3E}">
        <p14:creationId xmlns:p14="http://schemas.microsoft.com/office/powerpoint/2010/main" val="38333055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3" name="Text Box 15"/>
          <p:cNvSpPr txBox="1">
            <a:spLocks noChangeArrowheads="1"/>
          </p:cNvSpPr>
          <p:nvPr/>
        </p:nvSpPr>
        <p:spPr bwMode="auto">
          <a:xfrm>
            <a:off x="533400" y="1447800"/>
            <a:ext cx="8077200" cy="3929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charset="0"/>
              </a:defRPr>
            </a:lvl1pPr>
            <a:lvl2pPr marL="455613" indent="-341313">
              <a:defRPr sz="2400">
                <a:solidFill>
                  <a:schemeClr val="tx1"/>
                </a:solidFill>
                <a:latin typeface="Times New Roman" charset="0"/>
              </a:defRPr>
            </a:lvl2pPr>
            <a:lvl3pPr marL="1036638">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lvl="0" eaLnBrk="1" fontAlgn="auto" hangingPunct="1">
              <a:lnSpc>
                <a:spcPct val="90000"/>
              </a:lnSpc>
              <a:spcBef>
                <a:spcPts val="1000"/>
              </a:spcBef>
              <a:spcAft>
                <a:spcPts val="0"/>
              </a:spcAft>
            </a:pPr>
            <a:r>
              <a:rPr lang="en-US" sz="2000" b="1" dirty="0">
                <a:solidFill>
                  <a:srgbClr val="414141"/>
                </a:solidFill>
                <a:latin typeface="Times New Roman" panose="02020603050405020304" pitchFamily="18" charset="0"/>
                <a:cs typeface="Times New Roman" panose="02020603050405020304" pitchFamily="18" charset="0"/>
              </a:rPr>
              <a:t>Subordinated Debt vs. Holding Company Loan  </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sz="2000" dirty="0">
                <a:solidFill>
                  <a:srgbClr val="414141"/>
                </a:solidFill>
                <a:latin typeface="Times New Roman" panose="02020603050405020304" pitchFamily="18" charset="0"/>
                <a:cs typeface="Times New Roman" panose="02020603050405020304" pitchFamily="18" charset="0"/>
              </a:rPr>
              <a:t>Sub Debt is unsecured whereas holding company loan typically secured by stock of subsidiary bank</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sz="2000" dirty="0">
                <a:solidFill>
                  <a:srgbClr val="414141"/>
                </a:solidFill>
                <a:latin typeface="Times New Roman" panose="02020603050405020304" pitchFamily="18" charset="0"/>
                <a:cs typeface="Times New Roman" panose="02020603050405020304" pitchFamily="18" charset="0"/>
              </a:rPr>
              <a:t>Sub Debt has no financial covenants whereas holding company loan generally has a number of financial covenants (e.g., minimum capital ratios, maximum problem asset ratios, etc.)</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sz="2000" dirty="0">
                <a:solidFill>
                  <a:srgbClr val="414141"/>
                </a:solidFill>
                <a:latin typeface="Times New Roman" panose="02020603050405020304" pitchFamily="18" charset="0"/>
                <a:cs typeface="Times New Roman" panose="02020603050405020304" pitchFamily="18" charset="0"/>
              </a:rPr>
              <a:t>Sub Debt does not allow for acceleration of principal upon default (with certain limited exceptions), whereas holding company loan permits acceleration of principal upon event of default</a:t>
            </a:r>
          </a:p>
          <a:p>
            <a:pPr marL="228600" lvl="0" indent="-228600" eaLnBrk="1" fontAlgn="auto" hangingPunct="1">
              <a:lnSpc>
                <a:spcPct val="90000"/>
              </a:lnSpc>
              <a:spcBef>
                <a:spcPts val="1000"/>
              </a:spcBef>
              <a:spcAft>
                <a:spcPts val="0"/>
              </a:spcAft>
              <a:buFont typeface="Arial" panose="020B0604020202020204" pitchFamily="34" charset="0"/>
              <a:buChar char="•"/>
            </a:pPr>
            <a:r>
              <a:rPr lang="en-US" sz="2000" dirty="0">
                <a:solidFill>
                  <a:srgbClr val="414141"/>
                </a:solidFill>
                <a:latin typeface="Times New Roman" panose="02020603050405020304" pitchFamily="18" charset="0"/>
                <a:cs typeface="Times New Roman" panose="02020603050405020304" pitchFamily="18" charset="0"/>
              </a:rPr>
              <a:t>Sub Debt is eligible as Tier 2 capital at holding company, whereas holding company loan is not eligible as Tier 2 capital – both can be down-streamed to bank as Tier 1 capital </a:t>
            </a:r>
          </a:p>
        </p:txBody>
      </p:sp>
      <p:sp>
        <p:nvSpPr>
          <p:cNvPr id="16" name="Title 6"/>
          <p:cNvSpPr txBox="1">
            <a:spLocks/>
          </p:cNvSpPr>
          <p:nvPr/>
        </p:nvSpPr>
        <p:spPr>
          <a:xfrm>
            <a:off x="171450" y="0"/>
            <a:ext cx="8963025" cy="1371600"/>
          </a:xfrm>
          <a:prstGeom prst="rect">
            <a:avLst/>
          </a:prstGeom>
          <a:solidFill>
            <a:schemeClr val="tx1"/>
          </a:solidFill>
        </p:spPr>
        <p:txBody>
          <a:bodyPr>
            <a:normAutofit lnSpcReduction="10000"/>
          </a:bodyPr>
          <a:lst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500" b="1" i="0" u="none" strike="noStrike" kern="1200" cap="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500" b="1" i="0" u="none" strike="noStrike" kern="1200" cap="none" spc="0" normalizeH="0" baseline="0" noProof="0" dirty="0">
              <a:ln>
                <a:noFill/>
              </a:ln>
              <a:solidFill>
                <a:srgbClr val="FFFFFF"/>
              </a:solidFill>
              <a:effectLst/>
              <a:uLnTx/>
              <a:uFillTx/>
              <a:latin typeface="Arial" panose="020B0604020202020204"/>
              <a:ea typeface="+mj-ea"/>
              <a:cs typeface="+mj-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Arial" panose="020B0604020202020204"/>
                <a:ea typeface="+mj-ea"/>
                <a:cs typeface="+mj-cs"/>
              </a:rPr>
              <a:t>APPENDIX-2: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Arial" panose="020B0604020202020204"/>
                <a:ea typeface="+mj-ea"/>
                <a:cs typeface="+mj-cs"/>
              </a:rPr>
              <a:t>Alternative Source of Capital – Subordinated Debt</a:t>
            </a:r>
          </a:p>
        </p:txBody>
      </p:sp>
      <p:sp>
        <p:nvSpPr>
          <p:cNvPr id="3" name="Slide Number Placeholder 2">
            <a:extLst>
              <a:ext uri="{FF2B5EF4-FFF2-40B4-BE49-F238E27FC236}">
                <a16:creationId xmlns:a16="http://schemas.microsoft.com/office/drawing/2014/main" id="{6E2EBD17-CE6F-465D-BE47-E444F7EC86C1}"/>
              </a:ext>
            </a:extLst>
          </p:cNvPr>
          <p:cNvSpPr>
            <a:spLocks noGrp="1"/>
          </p:cNvSpPr>
          <p:nvPr>
            <p:ph type="sldNum" sz="quarter" idx="12"/>
          </p:nvPr>
        </p:nvSpPr>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fld id="{EB4B432E-BB1D-496B-8B76-B39E22CAAD6A}" type="slidenum">
              <a:rPr kumimoji="0" lang="en-US" altLang="en-US" sz="1200" b="1" i="0" u="none" strike="noStrike" kern="1200" cap="none" spc="0" normalizeH="0" baseline="0" noProof="0" smtClean="0">
                <a:ln>
                  <a:noFill/>
                </a:ln>
                <a:solidFill>
                  <a:srgbClr val="515151"/>
                </a:solidFill>
                <a:effectLst/>
                <a:uLnTx/>
                <a:uFillTx/>
                <a:latin typeface="Times New Roman" charset="0"/>
                <a:ea typeface="+mn-ea"/>
                <a:cs typeface="+mn-cs"/>
              </a:rPr>
              <a:pPr marL="0" marR="0" lvl="0" indent="0" defTabSz="914400" rtl="0" eaLnBrk="0" fontAlgn="base" latinLnBrk="0" hangingPunct="0">
                <a:lnSpc>
                  <a:spcPct val="100000"/>
                </a:lnSpc>
                <a:spcBef>
                  <a:spcPct val="0"/>
                </a:spcBef>
                <a:spcAft>
                  <a:spcPct val="0"/>
                </a:spcAft>
                <a:buClrTx/>
                <a:buSzTx/>
                <a:buFontTx/>
                <a:buNone/>
                <a:tabLst/>
                <a:defRPr/>
              </a:pPr>
              <a:t>34</a:t>
            </a:fld>
            <a:endParaRPr kumimoji="0" lang="en-US" altLang="en-US" sz="1200" b="1" i="0" u="none" strike="noStrike" kern="1200" cap="none" spc="0" normalizeH="0" baseline="0" noProof="0" dirty="0">
              <a:ln>
                <a:noFill/>
              </a:ln>
              <a:solidFill>
                <a:srgbClr val="515151"/>
              </a:solidFill>
              <a:effectLst/>
              <a:uLnTx/>
              <a:uFillTx/>
              <a:latin typeface="Times New Roman" charset="0"/>
              <a:ea typeface="+mn-ea"/>
              <a:cs typeface="+mn-cs"/>
            </a:endParaRPr>
          </a:p>
        </p:txBody>
      </p:sp>
    </p:spTree>
    <p:extLst>
      <p:ext uri="{BB962C8B-B14F-4D97-AF65-F5344CB8AC3E}">
        <p14:creationId xmlns:p14="http://schemas.microsoft.com/office/powerpoint/2010/main" val="4133626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3" name="Text Box 15"/>
          <p:cNvSpPr txBox="1">
            <a:spLocks noChangeArrowheads="1"/>
          </p:cNvSpPr>
          <p:nvPr/>
        </p:nvSpPr>
        <p:spPr bwMode="auto">
          <a:xfrm>
            <a:off x="533400" y="1447800"/>
            <a:ext cx="8077200" cy="3780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charset="0"/>
              </a:defRPr>
            </a:lvl1pPr>
            <a:lvl2pPr marL="455613" indent="-341313">
              <a:defRPr sz="2400">
                <a:solidFill>
                  <a:schemeClr val="tx1"/>
                </a:solidFill>
                <a:latin typeface="Times New Roman" charset="0"/>
              </a:defRPr>
            </a:lvl2pPr>
            <a:lvl3pPr marL="1036638">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srgbClr val="414141"/>
                </a:solidFill>
                <a:effectLst/>
                <a:uLnTx/>
                <a:uFillTx/>
                <a:latin typeface="Times New Roman" panose="02020603050405020304" pitchFamily="18" charset="0"/>
                <a:cs typeface="Times New Roman" panose="02020603050405020304" pitchFamily="18" charset="0"/>
              </a:rPr>
              <a:t>Subordinated Debt vs. Holding Company Loan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14141"/>
                </a:solidFill>
                <a:effectLst/>
                <a:uLnTx/>
                <a:uFillTx/>
                <a:latin typeface="Times New Roman" panose="02020603050405020304" pitchFamily="18" charset="0"/>
                <a:cs typeface="Times New Roman" panose="02020603050405020304" pitchFamily="18" charset="0"/>
              </a:rPr>
              <a:t>Interest rate on holding company loan is typically lower than interest rate on Sub Debt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14141"/>
                </a:solidFill>
                <a:effectLst/>
                <a:uLnTx/>
                <a:uFillTx/>
                <a:latin typeface="Times New Roman" panose="02020603050405020304" pitchFamily="18" charset="0"/>
                <a:cs typeface="Times New Roman" panose="02020603050405020304" pitchFamily="18" charset="0"/>
              </a:rPr>
              <a:t>Holding company loan has no restrictions as to prepayment, whereas Sub Debt cannot be repaid during first five years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14141"/>
                </a:solidFill>
                <a:effectLst/>
                <a:uLnTx/>
                <a:uFillTx/>
                <a:latin typeface="Times New Roman" panose="02020603050405020304" pitchFamily="18" charset="0"/>
                <a:cs typeface="Times New Roman" panose="02020603050405020304" pitchFamily="18" charset="0"/>
              </a:rPr>
              <a:t>Holding company loan can typically be arranged and closed faster than Sub Debt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14141"/>
                </a:solidFill>
                <a:effectLst/>
                <a:uLnTx/>
                <a:uFillTx/>
                <a:latin typeface="Times New Roman" panose="02020603050405020304" pitchFamily="18" charset="0"/>
                <a:cs typeface="Times New Roman" panose="02020603050405020304" pitchFamily="18" charset="0"/>
              </a:rPr>
              <a:t>Sub Debt usually purchased by multiple banks, insurance companies and private equity funds whereas holding company loan is with one lender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14141"/>
                </a:solidFill>
                <a:effectLst/>
                <a:uLnTx/>
                <a:uFillTx/>
                <a:latin typeface="Times New Roman" panose="02020603050405020304" pitchFamily="18" charset="0"/>
                <a:cs typeface="Times New Roman" panose="02020603050405020304" pitchFamily="18" charset="0"/>
              </a:rPr>
              <a:t>Sub Debt usually placed by investment banker and subject to placement agent fee and legal fees</a:t>
            </a:r>
          </a:p>
        </p:txBody>
      </p:sp>
      <p:sp>
        <p:nvSpPr>
          <p:cNvPr id="16" name="Title 6"/>
          <p:cNvSpPr txBox="1">
            <a:spLocks/>
          </p:cNvSpPr>
          <p:nvPr/>
        </p:nvSpPr>
        <p:spPr>
          <a:xfrm>
            <a:off x="171450" y="0"/>
            <a:ext cx="8963025" cy="1371600"/>
          </a:xfrm>
          <a:prstGeom prst="rect">
            <a:avLst/>
          </a:prstGeom>
          <a:solidFill>
            <a:schemeClr val="tx1"/>
          </a:solidFill>
        </p:spPr>
        <p:txBody>
          <a:bodyPr>
            <a:normAutofit lnSpcReduction="10000"/>
          </a:bodyPr>
          <a:lst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500" b="1" i="0" u="none" strike="noStrike" kern="1200" cap="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500" b="1" i="0" u="none" strike="noStrike" kern="1200" cap="none" spc="0" normalizeH="0" baseline="0" noProof="0" dirty="0">
              <a:ln>
                <a:noFill/>
              </a:ln>
              <a:solidFill>
                <a:srgbClr val="FFFFFF"/>
              </a:solidFill>
              <a:effectLst/>
              <a:uLnTx/>
              <a:uFillTx/>
              <a:latin typeface="Arial" panose="020B0604020202020204"/>
              <a:ea typeface="+mj-ea"/>
              <a:cs typeface="+mj-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Arial" panose="020B0604020202020204"/>
                <a:ea typeface="+mj-ea"/>
                <a:cs typeface="+mj-cs"/>
              </a:rPr>
              <a:t>APPENDIX-2: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Arial" panose="020B0604020202020204"/>
                <a:ea typeface="+mj-ea"/>
                <a:cs typeface="+mj-cs"/>
              </a:rPr>
              <a:t>Alternative Source of Capital – Subordinated Debt</a:t>
            </a:r>
          </a:p>
        </p:txBody>
      </p:sp>
      <p:sp>
        <p:nvSpPr>
          <p:cNvPr id="3" name="Slide Number Placeholder 2">
            <a:extLst>
              <a:ext uri="{FF2B5EF4-FFF2-40B4-BE49-F238E27FC236}">
                <a16:creationId xmlns:a16="http://schemas.microsoft.com/office/drawing/2014/main" id="{6E2EBD17-CE6F-465D-BE47-E444F7EC86C1}"/>
              </a:ext>
            </a:extLst>
          </p:cNvPr>
          <p:cNvSpPr>
            <a:spLocks noGrp="1"/>
          </p:cNvSpPr>
          <p:nvPr>
            <p:ph type="sldNum" sz="quarter" idx="12"/>
          </p:nvPr>
        </p:nvSpPr>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fld id="{EB4B432E-BB1D-496B-8B76-B39E22CAAD6A}" type="slidenum">
              <a:rPr kumimoji="0" lang="en-US" altLang="en-US" sz="1200" b="1" i="0" u="none" strike="noStrike" kern="1200" cap="none" spc="0" normalizeH="0" baseline="0" noProof="0" smtClean="0">
                <a:ln>
                  <a:noFill/>
                </a:ln>
                <a:solidFill>
                  <a:srgbClr val="515151"/>
                </a:solidFill>
                <a:effectLst/>
                <a:uLnTx/>
                <a:uFillTx/>
                <a:latin typeface="Times New Roman" charset="0"/>
                <a:ea typeface="+mn-ea"/>
                <a:cs typeface="+mn-cs"/>
              </a:rPr>
              <a:pPr marL="0" marR="0" lvl="0" indent="0" defTabSz="914400" rtl="0" eaLnBrk="0" fontAlgn="base" latinLnBrk="0" hangingPunct="0">
                <a:lnSpc>
                  <a:spcPct val="100000"/>
                </a:lnSpc>
                <a:spcBef>
                  <a:spcPct val="0"/>
                </a:spcBef>
                <a:spcAft>
                  <a:spcPct val="0"/>
                </a:spcAft>
                <a:buClrTx/>
                <a:buSzTx/>
                <a:buFontTx/>
                <a:buNone/>
                <a:tabLst/>
                <a:defRPr/>
              </a:pPr>
              <a:t>35</a:t>
            </a:fld>
            <a:endParaRPr kumimoji="0" lang="en-US" altLang="en-US" sz="1200" b="1" i="0" u="none" strike="noStrike" kern="1200" cap="none" spc="0" normalizeH="0" baseline="0" noProof="0" dirty="0">
              <a:ln>
                <a:noFill/>
              </a:ln>
              <a:solidFill>
                <a:srgbClr val="515151"/>
              </a:solidFill>
              <a:effectLst/>
              <a:uLnTx/>
              <a:uFillTx/>
              <a:latin typeface="Times New Roman" charset="0"/>
              <a:ea typeface="+mn-ea"/>
              <a:cs typeface="+mn-cs"/>
            </a:endParaRPr>
          </a:p>
        </p:txBody>
      </p:sp>
    </p:spTree>
    <p:extLst>
      <p:ext uri="{BB962C8B-B14F-4D97-AF65-F5344CB8AC3E}">
        <p14:creationId xmlns:p14="http://schemas.microsoft.com/office/powerpoint/2010/main" val="341694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6C5D40C-96E7-424F-919C-69FC6849CE4A}"/>
              </a:ext>
            </a:extLst>
          </p:cNvPr>
          <p:cNvSpPr txBox="1"/>
          <p:nvPr/>
        </p:nvSpPr>
        <p:spPr>
          <a:xfrm>
            <a:off x="76480" y="2514600"/>
            <a:ext cx="4576482" cy="2400657"/>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500" b="1" i="0" u="none" strike="noStrike" kern="1200" cap="none" spc="0" normalizeH="0" baseline="0" noProof="0" dirty="0">
                <a:ln>
                  <a:noFill/>
                </a:ln>
                <a:solidFill>
                  <a:srgbClr val="414141"/>
                </a:solidFill>
                <a:effectLst/>
                <a:uLnTx/>
                <a:uFillTx/>
                <a:latin typeface="Times New Roman" charset="0"/>
                <a:ea typeface="+mn-ea"/>
                <a:cs typeface="+mn-cs"/>
              </a:rPr>
              <a:t>Richard (Ricky) Fisch, Esq.</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500" b="0" i="0" u="none" strike="noStrike" kern="1200" cap="none" spc="0" normalizeH="0" baseline="0" noProof="0" dirty="0">
                <a:ln>
                  <a:noFill/>
                </a:ln>
                <a:solidFill>
                  <a:srgbClr val="414141"/>
                </a:solidFill>
                <a:effectLst/>
                <a:uLnTx/>
                <a:uFillTx/>
                <a:latin typeface="Times New Roman" charset="0"/>
                <a:ea typeface="+mn-ea"/>
                <a:cs typeface="+mn-cs"/>
              </a:rPr>
              <a:t>Jones Walker LLP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500" b="0" i="0" u="none" strike="noStrike" kern="1200" cap="none" spc="0" normalizeH="0" baseline="0" noProof="0" dirty="0">
                <a:ln>
                  <a:noFill/>
                </a:ln>
                <a:solidFill>
                  <a:srgbClr val="414141"/>
                </a:solidFill>
                <a:effectLst/>
                <a:uLnTx/>
                <a:uFillTx/>
                <a:latin typeface="Times New Roman" charset="0"/>
                <a:ea typeface="+mn-ea"/>
                <a:cs typeface="+mn-cs"/>
              </a:rPr>
              <a:t>499 S Capitol St, SW #600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500" b="0" i="0" u="none" strike="noStrike" kern="1200" cap="none" spc="0" normalizeH="0" baseline="0" noProof="0" dirty="0">
                <a:ln>
                  <a:noFill/>
                </a:ln>
                <a:solidFill>
                  <a:srgbClr val="414141"/>
                </a:solidFill>
                <a:effectLst/>
                <a:uLnTx/>
                <a:uFillTx/>
                <a:latin typeface="Times New Roman" charset="0"/>
                <a:ea typeface="+mn-ea"/>
                <a:cs typeface="+mn-cs"/>
              </a:rPr>
              <a:t>Washington, DC  20003</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500" b="0" i="0" u="none" strike="noStrike" kern="1200" cap="none" spc="0" normalizeH="0" baseline="0" noProof="0" dirty="0">
                <a:ln>
                  <a:noFill/>
                </a:ln>
                <a:solidFill>
                  <a:srgbClr val="414141"/>
                </a:solidFill>
                <a:effectLst/>
                <a:uLnTx/>
                <a:uFillTx/>
                <a:latin typeface="Times New Roman" charset="0"/>
                <a:ea typeface="+mn-ea"/>
                <a:cs typeface="+mn-cs"/>
              </a:rPr>
              <a:t>202-434-4665</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500" b="0" i="0" u="none" strike="noStrike" kern="1200" cap="none" spc="0" normalizeH="0" baseline="0" noProof="0" dirty="0">
                <a:ln>
                  <a:noFill/>
                </a:ln>
                <a:solidFill>
                  <a:srgbClr val="414141"/>
                </a:solidFill>
                <a:effectLst/>
                <a:uLnTx/>
                <a:uFillTx/>
                <a:latin typeface="Times New Roman" charset="0"/>
                <a:ea typeface="+mn-ea"/>
                <a:cs typeface="+mn-cs"/>
              </a:rPr>
              <a:t>RFisch@joneswalker.com</a:t>
            </a:r>
          </a:p>
        </p:txBody>
      </p:sp>
      <p:sp>
        <p:nvSpPr>
          <p:cNvPr id="16" name="Title 6"/>
          <p:cNvSpPr txBox="1">
            <a:spLocks/>
          </p:cNvSpPr>
          <p:nvPr/>
        </p:nvSpPr>
        <p:spPr>
          <a:xfrm>
            <a:off x="171450" y="0"/>
            <a:ext cx="8963025" cy="1371600"/>
          </a:xfrm>
          <a:prstGeom prst="rect">
            <a:avLst/>
          </a:prstGeom>
          <a:solidFill>
            <a:schemeClr val="tx1"/>
          </a:solidFill>
        </p:spPr>
        <p:txBody>
          <a:bodyPr>
            <a:normAutofit/>
          </a:bodyPr>
          <a:lst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500" b="1" i="0" u="none" strike="noStrike" kern="1200" cap="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4000" b="1" i="0" u="none" strike="noStrike" kern="1200" cap="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QUESTIONS?</a:t>
            </a:r>
          </a:p>
        </p:txBody>
      </p:sp>
      <p:sp>
        <p:nvSpPr>
          <p:cNvPr id="3" name="Slide Number Placeholder 2">
            <a:extLst>
              <a:ext uri="{FF2B5EF4-FFF2-40B4-BE49-F238E27FC236}">
                <a16:creationId xmlns:a16="http://schemas.microsoft.com/office/drawing/2014/main" id="{C48FBC30-D5BA-464A-956E-302EF7794F1E}"/>
              </a:ext>
            </a:extLst>
          </p:cNvPr>
          <p:cNvSpPr>
            <a:spLocks noGrp="1"/>
          </p:cNvSpPr>
          <p:nvPr>
            <p:ph type="sldNum" sz="quarter" idx="12"/>
          </p:nvPr>
        </p:nvSpPr>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fld id="{EB4B432E-BB1D-496B-8B76-B39E22CAAD6A}" type="slidenum">
              <a:rPr kumimoji="0" lang="en-US" altLang="en-US" sz="1200" b="1" i="0" u="none" strike="noStrike" kern="1200" cap="none" spc="0" normalizeH="0" baseline="0" noProof="0" smtClean="0">
                <a:ln>
                  <a:noFill/>
                </a:ln>
                <a:solidFill>
                  <a:srgbClr val="515151"/>
                </a:solidFill>
                <a:effectLst/>
                <a:uLnTx/>
                <a:uFillTx/>
                <a:latin typeface="Times New Roman" charset="0"/>
                <a:ea typeface="+mn-ea"/>
                <a:cs typeface="+mn-cs"/>
              </a:rPr>
              <a:pPr marL="0" marR="0" lvl="0" indent="0" defTabSz="914400" rtl="0" eaLnBrk="0" fontAlgn="base" latinLnBrk="0" hangingPunct="0">
                <a:lnSpc>
                  <a:spcPct val="100000"/>
                </a:lnSpc>
                <a:spcBef>
                  <a:spcPct val="0"/>
                </a:spcBef>
                <a:spcAft>
                  <a:spcPct val="0"/>
                </a:spcAft>
                <a:buClrTx/>
                <a:buSzTx/>
                <a:buFontTx/>
                <a:buNone/>
                <a:tabLst/>
                <a:defRPr/>
              </a:pPr>
              <a:t>36</a:t>
            </a:fld>
            <a:endParaRPr kumimoji="0" lang="en-US" altLang="en-US" sz="1200" b="1" i="0" u="none" strike="noStrike" kern="1200" cap="none" spc="0" normalizeH="0" baseline="0" noProof="0" dirty="0">
              <a:ln>
                <a:noFill/>
              </a:ln>
              <a:solidFill>
                <a:srgbClr val="515151"/>
              </a:solidFill>
              <a:effectLst/>
              <a:uLnTx/>
              <a:uFillTx/>
              <a:latin typeface="Times New Roman" charset="0"/>
              <a:ea typeface="+mn-ea"/>
              <a:cs typeface="+mn-cs"/>
            </a:endParaRPr>
          </a:p>
        </p:txBody>
      </p:sp>
      <p:sp>
        <p:nvSpPr>
          <p:cNvPr id="5" name="TextBox 4">
            <a:extLst>
              <a:ext uri="{FF2B5EF4-FFF2-40B4-BE49-F238E27FC236}">
                <a16:creationId xmlns:a16="http://schemas.microsoft.com/office/drawing/2014/main" id="{F7C8EAA4-E766-4544-8D76-954F2ADDEC8F}"/>
              </a:ext>
            </a:extLst>
          </p:cNvPr>
          <p:cNvSpPr txBox="1"/>
          <p:nvPr/>
        </p:nvSpPr>
        <p:spPr>
          <a:xfrm>
            <a:off x="4495800" y="2514600"/>
            <a:ext cx="4576482" cy="2400657"/>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500" b="1" i="0" u="none" strike="noStrike" kern="1200" cap="none" spc="0" normalizeH="0" baseline="0" noProof="0" dirty="0">
                <a:ln>
                  <a:noFill/>
                </a:ln>
                <a:solidFill>
                  <a:srgbClr val="414141"/>
                </a:solidFill>
                <a:effectLst/>
                <a:uLnTx/>
                <a:uFillTx/>
                <a:latin typeface="Times New Roman" charset="0"/>
                <a:ea typeface="+mn-ea"/>
                <a:cs typeface="+mn-cs"/>
              </a:rPr>
              <a:t>Rich Trauger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500" b="0" i="0" u="none" strike="noStrike" kern="1200" cap="none" spc="0" normalizeH="0" baseline="0" noProof="0" dirty="0">
                <a:ln>
                  <a:noFill/>
                </a:ln>
                <a:solidFill>
                  <a:srgbClr val="414141"/>
                </a:solidFill>
                <a:effectLst/>
                <a:uLnTx/>
                <a:uFillTx/>
                <a:latin typeface="Times New Roman" charset="0"/>
                <a:ea typeface="+mn-ea"/>
                <a:cs typeface="+mn-cs"/>
              </a:rPr>
              <a:t>The Kafafian Group, Inc.</a:t>
            </a:r>
          </a:p>
          <a:p>
            <a:pPr lvl="0" algn="ctr">
              <a:defRPr/>
            </a:pPr>
            <a:r>
              <a:rPr lang="en-US" altLang="en-US" sz="2500" dirty="0">
                <a:solidFill>
                  <a:srgbClr val="414141"/>
                </a:solidFill>
              </a:rPr>
              <a:t>90 Highland Avenue, Suite 201</a:t>
            </a:r>
          </a:p>
          <a:p>
            <a:pPr lvl="0" algn="ctr">
              <a:defRPr/>
            </a:pPr>
            <a:r>
              <a:rPr lang="en-US" altLang="en-US" sz="2500" dirty="0">
                <a:solidFill>
                  <a:srgbClr val="414141"/>
                </a:solidFill>
              </a:rPr>
              <a:t>Bethlehem, PA 18017</a:t>
            </a:r>
          </a:p>
          <a:p>
            <a:pPr lvl="0" algn="ctr">
              <a:defRPr/>
            </a:pPr>
            <a:r>
              <a:rPr lang="en-US" altLang="en-US" sz="2500" dirty="0">
                <a:solidFill>
                  <a:srgbClr val="414141"/>
                </a:solidFill>
              </a:rPr>
              <a:t>973-299-0300 ext 113  rtrauger@kafafiangroup.com</a:t>
            </a:r>
            <a:endParaRPr kumimoji="0" lang="en-US" altLang="en-US" sz="2500" b="0" i="0" u="none" strike="noStrike" kern="1200" cap="none" spc="0" normalizeH="0" baseline="0" noProof="0" dirty="0">
              <a:ln>
                <a:noFill/>
              </a:ln>
              <a:solidFill>
                <a:srgbClr val="414141"/>
              </a:solidFill>
              <a:effectLst/>
              <a:uLnTx/>
              <a:uFillTx/>
              <a:latin typeface="Times New Roman" charset="0"/>
              <a:ea typeface="+mn-ea"/>
              <a:cs typeface="+mn-cs"/>
            </a:endParaRPr>
          </a:p>
        </p:txBody>
      </p:sp>
    </p:spTree>
    <p:extLst>
      <p:ext uri="{BB962C8B-B14F-4D97-AF65-F5344CB8AC3E}">
        <p14:creationId xmlns:p14="http://schemas.microsoft.com/office/powerpoint/2010/main" val="3095142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6" name="Text Box 54"/>
          <p:cNvSpPr txBox="1">
            <a:spLocks noChangeArrowheads="1"/>
          </p:cNvSpPr>
          <p:nvPr/>
        </p:nvSpPr>
        <p:spPr bwMode="auto">
          <a:xfrm>
            <a:off x="533400" y="1752600"/>
            <a:ext cx="8077200" cy="414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5613" indent="-455613">
              <a:defRPr sz="2400">
                <a:solidFill>
                  <a:schemeClr val="tx1"/>
                </a:solidFill>
                <a:latin typeface="Times New Roman" charset="0"/>
              </a:defRPr>
            </a:lvl1pPr>
            <a:lvl2pPr marL="569913">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lvl="0" algn="just">
              <a:spcBef>
                <a:spcPct val="50000"/>
              </a:spcBef>
              <a:buClr>
                <a:srgbClr val="FCC42A"/>
              </a:buClr>
              <a:buFont typeface="Wingdings" pitchFamily="2" charset="2"/>
              <a:buChar char="v"/>
            </a:pPr>
            <a:r>
              <a:rPr lang="en-US" altLang="en-US" sz="1700" dirty="0">
                <a:solidFill>
                  <a:srgbClr val="000000"/>
                </a:solidFill>
              </a:rPr>
              <a:t>Key discussion points:</a:t>
            </a:r>
          </a:p>
          <a:p>
            <a:pPr marL="969963" lvl="1" indent="-400050" algn="just">
              <a:spcBef>
                <a:spcPct val="50000"/>
              </a:spcBef>
              <a:buClr>
                <a:schemeClr val="tx1"/>
              </a:buClr>
              <a:buFont typeface="+mj-lt"/>
              <a:buAutoNum type="romanUcPeriod"/>
            </a:pPr>
            <a:r>
              <a:rPr lang="en-US" altLang="en-US" sz="1700" b="1" dirty="0">
                <a:solidFill>
                  <a:srgbClr val="000000"/>
                </a:solidFill>
              </a:rPr>
              <a:t>Growth Strategies for Mutual Institutions.</a:t>
            </a:r>
          </a:p>
          <a:p>
            <a:pPr marL="969963" lvl="1" indent="-400050" algn="just">
              <a:spcBef>
                <a:spcPct val="50000"/>
              </a:spcBef>
              <a:buClr>
                <a:schemeClr val="tx1"/>
              </a:buClr>
              <a:buFont typeface="+mj-lt"/>
              <a:buAutoNum type="romanUcPeriod"/>
            </a:pPr>
            <a:r>
              <a:rPr lang="en-US" altLang="en-US" sz="1700" b="1" dirty="0">
                <a:solidFill>
                  <a:srgbClr val="000000"/>
                </a:solidFill>
              </a:rPr>
              <a:t>Recent Developments in Mutual Bank Mergers:</a:t>
            </a:r>
          </a:p>
          <a:p>
            <a:pPr lvl="2" algn="just">
              <a:spcBef>
                <a:spcPct val="50000"/>
              </a:spcBef>
              <a:buClr>
                <a:srgbClr val="FCC42A"/>
              </a:buClr>
              <a:buFont typeface="Wingdings" pitchFamily="2" charset="2"/>
              <a:buChar char="v"/>
            </a:pPr>
            <a:r>
              <a:rPr lang="en-US" altLang="en-US" sz="1700" dirty="0">
                <a:solidFill>
                  <a:srgbClr val="000000"/>
                </a:solidFill>
              </a:rPr>
              <a:t> Mutual Bank Roll-ups; </a:t>
            </a:r>
          </a:p>
          <a:p>
            <a:pPr lvl="2" algn="just">
              <a:spcBef>
                <a:spcPct val="50000"/>
              </a:spcBef>
              <a:buClr>
                <a:srgbClr val="FCC42A"/>
              </a:buClr>
              <a:buFont typeface="Wingdings" pitchFamily="2" charset="2"/>
              <a:buChar char="v"/>
            </a:pPr>
            <a:r>
              <a:rPr lang="en-US" altLang="en-US" sz="1700" dirty="0">
                <a:solidFill>
                  <a:srgbClr val="000000"/>
                </a:solidFill>
              </a:rPr>
              <a:t> Mutual Bank mergers with MHCs with public stockholders; </a:t>
            </a:r>
          </a:p>
          <a:p>
            <a:pPr lvl="2" algn="just">
              <a:spcBef>
                <a:spcPct val="50000"/>
              </a:spcBef>
              <a:buClr>
                <a:srgbClr val="FCC42A"/>
              </a:buClr>
              <a:buFont typeface="Wingdings" pitchFamily="2" charset="2"/>
              <a:buChar char="v"/>
            </a:pPr>
            <a:r>
              <a:rPr lang="en-US" altLang="en-US" sz="1700" dirty="0">
                <a:solidFill>
                  <a:srgbClr val="000000"/>
                </a:solidFill>
              </a:rPr>
              <a:t> Bank Acquisitions by Mutuals.</a:t>
            </a:r>
          </a:p>
          <a:p>
            <a:pPr lvl="2" algn="just">
              <a:spcBef>
                <a:spcPct val="50000"/>
              </a:spcBef>
              <a:buClr>
                <a:srgbClr val="FCC42A"/>
              </a:buClr>
              <a:buFont typeface="Wingdings" pitchFamily="2" charset="2"/>
              <a:buChar char="v"/>
            </a:pPr>
            <a:r>
              <a:rPr lang="en-US" altLang="en-US" sz="1700" dirty="0">
                <a:solidFill>
                  <a:srgbClr val="000000"/>
                </a:solidFill>
              </a:rPr>
              <a:t> Credit Union Acquisition of Mutual Banks- a new controversy	</a:t>
            </a:r>
          </a:p>
          <a:p>
            <a:pPr marL="969963" lvl="1" indent="-400050" algn="just">
              <a:spcBef>
                <a:spcPct val="50000"/>
              </a:spcBef>
              <a:buClr>
                <a:schemeClr val="tx1"/>
              </a:buClr>
              <a:buFont typeface="+mj-lt"/>
              <a:buAutoNum type="romanUcPeriod"/>
            </a:pPr>
            <a:r>
              <a:rPr lang="en-US" altLang="en-US" sz="1700" b="1" dirty="0">
                <a:solidFill>
                  <a:srgbClr val="000000"/>
                </a:solidFill>
              </a:rPr>
              <a:t>Recent mutual bank mergers and related issues benefiting both parties. </a:t>
            </a:r>
          </a:p>
          <a:p>
            <a:pPr marL="969963" lvl="1" indent="-400050" algn="just">
              <a:spcBef>
                <a:spcPct val="50000"/>
              </a:spcBef>
              <a:buClr>
                <a:schemeClr val="tx1"/>
              </a:buClr>
              <a:buFont typeface="+mj-lt"/>
              <a:buAutoNum type="romanUcPeriod"/>
            </a:pPr>
            <a:r>
              <a:rPr lang="en-US" altLang="en-US" sz="1700" b="1" dirty="0">
                <a:solidFill>
                  <a:srgbClr val="000000"/>
                </a:solidFill>
              </a:rPr>
              <a:t>Opportunities available to Mutuals to raise capital by issuing stock under an MHC structure or as a fully converting company.</a:t>
            </a:r>
          </a:p>
          <a:p>
            <a:pPr marL="969963" lvl="1" indent="-400050" algn="just">
              <a:spcBef>
                <a:spcPct val="50000"/>
              </a:spcBef>
              <a:buClr>
                <a:schemeClr val="tx1"/>
              </a:buClr>
              <a:buFont typeface="+mj-lt"/>
              <a:buAutoNum type="romanUcPeriod"/>
            </a:pPr>
            <a:r>
              <a:rPr lang="en-US" altLang="en-US" sz="1700" b="1" dirty="0">
                <a:solidFill>
                  <a:srgbClr val="000000"/>
                </a:solidFill>
              </a:rPr>
              <a:t>Increasing Bank capital and liquidity with issuance of Sub Debt.</a:t>
            </a:r>
          </a:p>
        </p:txBody>
      </p:sp>
      <p:sp>
        <p:nvSpPr>
          <p:cNvPr id="16" name="Title 6"/>
          <p:cNvSpPr txBox="1">
            <a:spLocks/>
          </p:cNvSpPr>
          <p:nvPr/>
        </p:nvSpPr>
        <p:spPr>
          <a:xfrm>
            <a:off x="171450" y="0"/>
            <a:ext cx="8963025" cy="1371600"/>
          </a:xfrm>
          <a:prstGeom prst="rect">
            <a:avLst/>
          </a:prstGeom>
          <a:solidFill>
            <a:schemeClr val="tx1"/>
          </a:solidFill>
        </p:spPr>
        <p:txBody>
          <a:bodyPr>
            <a:normAutofit/>
          </a:bodyPr>
          <a:lst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a:lstStyle>
          <a:p>
            <a:pPr lvl="0" eaLnBrk="0" hangingPunct="0">
              <a:spcBef>
                <a:spcPct val="50000"/>
              </a:spcBef>
              <a:defRPr/>
            </a:pPr>
            <a:endParaRPr lang="en-US" altLang="en-US" sz="500" cap="all">
              <a:latin typeface="Times New Roman" charset="0"/>
            </a:endParaRPr>
          </a:p>
          <a:p>
            <a:pPr lvl="0" eaLnBrk="0" hangingPunct="0">
              <a:spcBef>
                <a:spcPct val="50000"/>
              </a:spcBef>
              <a:defRPr/>
            </a:pPr>
            <a:r>
              <a:rPr lang="en-US" altLang="en-US" sz="2500" cap="all">
                <a:latin typeface="Times New Roman" charset="0"/>
              </a:rPr>
              <a:t>Recent Developments regarding Mutual Bank Mergers and other Strategic Opportunities</a:t>
            </a:r>
            <a:endParaRPr lang="en-US" altLang="en-US" sz="2500" cap="all" dirty="0">
              <a:latin typeface="Times New Roman" charset="0"/>
            </a:endParaRPr>
          </a:p>
        </p:txBody>
      </p:sp>
      <p:sp>
        <p:nvSpPr>
          <p:cNvPr id="3" name="Slide Number Placeholder 2">
            <a:extLst>
              <a:ext uri="{FF2B5EF4-FFF2-40B4-BE49-F238E27FC236}">
                <a16:creationId xmlns:a16="http://schemas.microsoft.com/office/drawing/2014/main" id="{DDECD4F0-A267-431C-81F0-60C2C3267784}"/>
              </a:ext>
            </a:extLst>
          </p:cNvPr>
          <p:cNvSpPr>
            <a:spLocks noGrp="1"/>
          </p:cNvSpPr>
          <p:nvPr>
            <p:ph type="sldNum" sz="quarter" idx="12"/>
          </p:nvPr>
        </p:nvSpPr>
        <p:spPr/>
        <p:txBody>
          <a:bodyPr/>
          <a:lstStyle/>
          <a:p>
            <a:fld id="{EB4B432E-BB1D-496B-8B76-B39E22CAAD6A}" type="slidenum">
              <a:rPr lang="en-US" altLang="en-US" smtClean="0"/>
              <a:pPr/>
              <a:t>4</a:t>
            </a:fld>
            <a:endParaRPr lang="en-US" altLang="en-US" dirty="0"/>
          </a:p>
        </p:txBody>
      </p:sp>
    </p:spTree>
    <p:extLst>
      <p:ext uri="{BB962C8B-B14F-4D97-AF65-F5344CB8AC3E}">
        <p14:creationId xmlns:p14="http://schemas.microsoft.com/office/powerpoint/2010/main" val="31148678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6" name="Text Box 54"/>
          <p:cNvSpPr txBox="1">
            <a:spLocks noChangeArrowheads="1"/>
          </p:cNvSpPr>
          <p:nvPr/>
        </p:nvSpPr>
        <p:spPr bwMode="auto">
          <a:xfrm>
            <a:off x="533400" y="1752600"/>
            <a:ext cx="8077200"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5613" indent="-455613">
              <a:defRPr sz="2400">
                <a:solidFill>
                  <a:schemeClr val="tx1"/>
                </a:solidFill>
                <a:latin typeface="Times New Roman" charset="0"/>
              </a:defRPr>
            </a:lvl1pPr>
            <a:lvl2pPr marL="569913">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marL="458787" lvl="2" algn="ctr">
              <a:spcBef>
                <a:spcPct val="50000"/>
              </a:spcBef>
              <a:buClr>
                <a:srgbClr val="FCC42A"/>
              </a:buClr>
            </a:pPr>
            <a:r>
              <a:rPr lang="en-US" altLang="en-US" sz="3000" b="1" dirty="0">
                <a:solidFill>
                  <a:srgbClr val="000000"/>
                </a:solidFill>
              </a:rPr>
              <a:t>Growth Strategies for Mutual Institutions:</a:t>
            </a:r>
          </a:p>
          <a:p>
            <a:pPr lvl="2" algn="just">
              <a:spcBef>
                <a:spcPct val="50000"/>
              </a:spcBef>
              <a:buClr>
                <a:srgbClr val="FCC42A"/>
              </a:buClr>
              <a:buFont typeface="Wingdings" pitchFamily="2" charset="2"/>
              <a:buChar char="v"/>
            </a:pPr>
            <a:r>
              <a:rPr lang="en-US" altLang="en-US" sz="2800" dirty="0"/>
              <a:t> define who you are</a:t>
            </a:r>
          </a:p>
          <a:p>
            <a:pPr lvl="2" algn="just">
              <a:spcBef>
                <a:spcPct val="50000"/>
              </a:spcBef>
              <a:buClr>
                <a:srgbClr val="FCC42A"/>
              </a:buClr>
              <a:buFont typeface="Wingdings" pitchFamily="2" charset="2"/>
              <a:buChar char="v"/>
            </a:pPr>
            <a:r>
              <a:rPr lang="en-US" altLang="en-US" sz="2800" dirty="0"/>
              <a:t> increase profitable products and service</a:t>
            </a:r>
          </a:p>
          <a:p>
            <a:pPr lvl="2" algn="just">
              <a:spcBef>
                <a:spcPct val="50000"/>
              </a:spcBef>
              <a:buClr>
                <a:srgbClr val="FCC42A"/>
              </a:buClr>
              <a:buFont typeface="Wingdings" pitchFamily="2" charset="2"/>
              <a:buChar char="v"/>
            </a:pPr>
            <a:r>
              <a:rPr lang="en-US" altLang="en-US" sz="2800" dirty="0">
                <a:solidFill>
                  <a:srgbClr val="000000"/>
                </a:solidFill>
              </a:rPr>
              <a:t> expand market area</a:t>
            </a:r>
          </a:p>
          <a:p>
            <a:pPr lvl="2" algn="just">
              <a:spcBef>
                <a:spcPct val="50000"/>
              </a:spcBef>
              <a:buClr>
                <a:srgbClr val="FCC42A"/>
              </a:buClr>
              <a:buFont typeface="Wingdings" pitchFamily="2" charset="2"/>
              <a:buChar char="v"/>
            </a:pPr>
            <a:r>
              <a:rPr lang="en-US" altLang="en-US" sz="2800" dirty="0">
                <a:solidFill>
                  <a:srgbClr val="000000"/>
                </a:solidFill>
              </a:rPr>
              <a:t> </a:t>
            </a:r>
            <a:r>
              <a:rPr lang="en-US" altLang="en-US" sz="2800" dirty="0"/>
              <a:t>technology enhancements</a:t>
            </a:r>
            <a:r>
              <a:rPr lang="en-US" altLang="en-US" sz="2800" dirty="0">
                <a:solidFill>
                  <a:srgbClr val="000000"/>
                </a:solidFill>
              </a:rPr>
              <a:t> </a:t>
            </a:r>
          </a:p>
          <a:p>
            <a:pPr lvl="2" algn="just">
              <a:spcBef>
                <a:spcPct val="50000"/>
              </a:spcBef>
              <a:buClr>
                <a:srgbClr val="FCC42A"/>
              </a:buClr>
              <a:buFont typeface="Wingdings" pitchFamily="2" charset="2"/>
              <a:buChar char="v"/>
            </a:pPr>
            <a:r>
              <a:rPr lang="en-US" altLang="en-US" sz="2800" dirty="0">
                <a:solidFill>
                  <a:srgbClr val="000000"/>
                </a:solidFill>
              </a:rPr>
              <a:t> increase </a:t>
            </a:r>
            <a:r>
              <a:rPr lang="en-US" altLang="en-US" sz="2800" dirty="0"/>
              <a:t>fee income, etc.</a:t>
            </a:r>
          </a:p>
          <a:p>
            <a:pPr lvl="2" algn="just">
              <a:spcBef>
                <a:spcPct val="50000"/>
              </a:spcBef>
              <a:buClr>
                <a:srgbClr val="FCC42A"/>
              </a:buClr>
              <a:buFont typeface="Wingdings" pitchFamily="2" charset="2"/>
              <a:buChar char="v"/>
            </a:pPr>
            <a:r>
              <a:rPr lang="en-US" altLang="en-US" sz="2800" dirty="0"/>
              <a:t> maintain staff training and succession plans	</a:t>
            </a:r>
          </a:p>
        </p:txBody>
      </p:sp>
      <p:sp>
        <p:nvSpPr>
          <p:cNvPr id="16" name="Title 6"/>
          <p:cNvSpPr txBox="1">
            <a:spLocks/>
          </p:cNvSpPr>
          <p:nvPr/>
        </p:nvSpPr>
        <p:spPr>
          <a:xfrm>
            <a:off x="171450" y="0"/>
            <a:ext cx="8963025" cy="1371600"/>
          </a:xfrm>
          <a:prstGeom prst="rect">
            <a:avLst/>
          </a:prstGeom>
          <a:solidFill>
            <a:schemeClr val="tx1"/>
          </a:solidFill>
        </p:spPr>
        <p:txBody>
          <a:bodyPr>
            <a:normAutofit/>
          </a:bodyPr>
          <a:lst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a:lstStyle>
          <a:p>
            <a:pPr lvl="0" eaLnBrk="0" hangingPunct="0">
              <a:spcBef>
                <a:spcPct val="50000"/>
              </a:spcBef>
              <a:defRPr/>
            </a:pPr>
            <a:endParaRPr lang="en-US" altLang="en-US" sz="500" cap="all">
              <a:latin typeface="Times New Roman" charset="0"/>
            </a:endParaRPr>
          </a:p>
          <a:p>
            <a:pPr lvl="0" eaLnBrk="0" hangingPunct="0">
              <a:spcBef>
                <a:spcPct val="50000"/>
              </a:spcBef>
              <a:defRPr/>
            </a:pPr>
            <a:r>
              <a:rPr lang="en-US" altLang="en-US" sz="2500" cap="all">
                <a:latin typeface="Times New Roman" charset="0"/>
              </a:rPr>
              <a:t>Recent Developments regarding Mutual Bank Mergers and other Strategic Opportunities</a:t>
            </a:r>
            <a:endParaRPr lang="en-US" altLang="en-US" sz="2500" cap="all" dirty="0">
              <a:latin typeface="Times New Roman" charset="0"/>
            </a:endParaRPr>
          </a:p>
        </p:txBody>
      </p:sp>
      <p:sp>
        <p:nvSpPr>
          <p:cNvPr id="3" name="Slide Number Placeholder 2">
            <a:extLst>
              <a:ext uri="{FF2B5EF4-FFF2-40B4-BE49-F238E27FC236}">
                <a16:creationId xmlns:a16="http://schemas.microsoft.com/office/drawing/2014/main" id="{ED122E48-DF68-4AAA-91F0-DD55E766FC1E}"/>
              </a:ext>
            </a:extLst>
          </p:cNvPr>
          <p:cNvSpPr>
            <a:spLocks noGrp="1"/>
          </p:cNvSpPr>
          <p:nvPr>
            <p:ph type="sldNum" sz="quarter" idx="12"/>
          </p:nvPr>
        </p:nvSpPr>
        <p:spPr/>
        <p:txBody>
          <a:bodyPr/>
          <a:lstStyle/>
          <a:p>
            <a:fld id="{EB4B432E-BB1D-496B-8B76-B39E22CAAD6A}" type="slidenum">
              <a:rPr lang="en-US" altLang="en-US" smtClean="0"/>
              <a:pPr/>
              <a:t>5</a:t>
            </a:fld>
            <a:endParaRPr lang="en-US" altLang="en-US" dirty="0"/>
          </a:p>
        </p:txBody>
      </p:sp>
    </p:spTree>
    <p:extLst>
      <p:ext uri="{BB962C8B-B14F-4D97-AF65-F5344CB8AC3E}">
        <p14:creationId xmlns:p14="http://schemas.microsoft.com/office/powerpoint/2010/main" val="32223682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6"/>
          <p:cNvSpPr txBox="1">
            <a:spLocks/>
          </p:cNvSpPr>
          <p:nvPr/>
        </p:nvSpPr>
        <p:spPr>
          <a:xfrm>
            <a:off x="171450" y="0"/>
            <a:ext cx="8963025" cy="1371600"/>
          </a:xfrm>
          <a:prstGeom prst="rect">
            <a:avLst/>
          </a:prstGeom>
          <a:solidFill>
            <a:schemeClr val="tx1"/>
          </a:solidFill>
        </p:spPr>
        <p:txBody>
          <a:bodyPr>
            <a:normAutofit/>
          </a:bodyPr>
          <a:lst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a:lstStyle>
          <a:p>
            <a:pPr lvl="0" eaLnBrk="0" hangingPunct="0">
              <a:spcBef>
                <a:spcPct val="50000"/>
              </a:spcBef>
              <a:defRPr/>
            </a:pPr>
            <a:endParaRPr lang="en-US" altLang="en-US" sz="500" cap="all" dirty="0">
              <a:latin typeface="Times New Roman" charset="0"/>
            </a:endParaRPr>
          </a:p>
          <a:p>
            <a:pPr lvl="0" eaLnBrk="0" hangingPunct="0">
              <a:spcBef>
                <a:spcPct val="50000"/>
              </a:spcBef>
              <a:defRPr/>
            </a:pPr>
            <a:r>
              <a:rPr lang="en-US" altLang="en-US" sz="2500" cap="all" dirty="0">
                <a:latin typeface="Times New Roman" charset="0"/>
              </a:rPr>
              <a:t>MUTUALS ACROSS THE UNITED STATES</a:t>
            </a:r>
          </a:p>
        </p:txBody>
      </p:sp>
      <p:sp>
        <p:nvSpPr>
          <p:cNvPr id="3" name="Slide Number Placeholder 2">
            <a:extLst>
              <a:ext uri="{FF2B5EF4-FFF2-40B4-BE49-F238E27FC236}">
                <a16:creationId xmlns:a16="http://schemas.microsoft.com/office/drawing/2014/main" id="{ED122E48-DF68-4AAA-91F0-DD55E766FC1E}"/>
              </a:ext>
            </a:extLst>
          </p:cNvPr>
          <p:cNvSpPr>
            <a:spLocks noGrp="1"/>
          </p:cNvSpPr>
          <p:nvPr>
            <p:ph type="sldNum" sz="quarter" idx="12"/>
          </p:nvPr>
        </p:nvSpPr>
        <p:spPr/>
        <p:txBody>
          <a:bodyPr/>
          <a:lstStyle/>
          <a:p>
            <a:fld id="{EB4B432E-BB1D-496B-8B76-B39E22CAAD6A}" type="slidenum">
              <a:rPr lang="en-US" altLang="en-US" smtClean="0"/>
              <a:pPr/>
              <a:t>6</a:t>
            </a:fld>
            <a:endParaRPr lang="en-US" altLang="en-US" dirty="0"/>
          </a:p>
        </p:txBody>
      </p:sp>
      <p:sp>
        <p:nvSpPr>
          <p:cNvPr id="8" name="TextBox 7">
            <a:extLst>
              <a:ext uri="{FF2B5EF4-FFF2-40B4-BE49-F238E27FC236}">
                <a16:creationId xmlns:a16="http://schemas.microsoft.com/office/drawing/2014/main" id="{CCDEACB9-FE4B-4E97-8933-F1004BCB9991}"/>
              </a:ext>
            </a:extLst>
          </p:cNvPr>
          <p:cNvSpPr txBox="1"/>
          <p:nvPr/>
        </p:nvSpPr>
        <p:spPr>
          <a:xfrm>
            <a:off x="800436" y="5966481"/>
            <a:ext cx="4076364" cy="253916"/>
          </a:xfrm>
          <a:prstGeom prst="rect">
            <a:avLst/>
          </a:prstGeom>
          <a:noFill/>
        </p:spPr>
        <p:txBody>
          <a:bodyPr wrap="square" rtlCol="0">
            <a:spAutoFit/>
          </a:bodyPr>
          <a:lstStyle/>
          <a:p>
            <a:r>
              <a:rPr lang="en-US" sz="1050" i="1" dirty="0"/>
              <a:t>Source: </a:t>
            </a:r>
            <a:r>
              <a:rPr lang="en-US" sz="1050" dirty="0"/>
              <a:t>S&amp;P Capital IQ Pro</a:t>
            </a:r>
            <a:endParaRPr lang="en-US" sz="1050" i="1" dirty="0"/>
          </a:p>
        </p:txBody>
      </p:sp>
      <p:pic>
        <p:nvPicPr>
          <p:cNvPr id="2" name="Picture 1">
            <a:extLst>
              <a:ext uri="{FF2B5EF4-FFF2-40B4-BE49-F238E27FC236}">
                <a16:creationId xmlns:a16="http://schemas.microsoft.com/office/drawing/2014/main" id="{AED2844E-CA60-4874-B944-7AE050B42FA7}"/>
              </a:ext>
            </a:extLst>
          </p:cNvPr>
          <p:cNvPicPr>
            <a:picLocks noChangeAspect="1"/>
          </p:cNvPicPr>
          <p:nvPr/>
        </p:nvPicPr>
        <p:blipFill>
          <a:blip r:embed="rId3"/>
          <a:stretch>
            <a:fillRect/>
          </a:stretch>
        </p:blipFill>
        <p:spPr>
          <a:xfrm>
            <a:off x="487710" y="1448664"/>
            <a:ext cx="8168579" cy="4517817"/>
          </a:xfrm>
          <a:prstGeom prst="rect">
            <a:avLst/>
          </a:prstGeom>
        </p:spPr>
      </p:pic>
    </p:spTree>
    <p:extLst>
      <p:ext uri="{BB962C8B-B14F-4D97-AF65-F5344CB8AC3E}">
        <p14:creationId xmlns:p14="http://schemas.microsoft.com/office/powerpoint/2010/main" val="1098329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6"/>
          <p:cNvSpPr txBox="1">
            <a:spLocks/>
          </p:cNvSpPr>
          <p:nvPr/>
        </p:nvSpPr>
        <p:spPr>
          <a:xfrm>
            <a:off x="171450" y="0"/>
            <a:ext cx="8963025" cy="1371600"/>
          </a:xfrm>
          <a:prstGeom prst="rect">
            <a:avLst/>
          </a:prstGeom>
          <a:solidFill>
            <a:schemeClr val="tx1"/>
          </a:solidFill>
        </p:spPr>
        <p:txBody>
          <a:bodyPr>
            <a:normAutofit/>
          </a:bodyPr>
          <a:lst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a:lstStyle>
          <a:p>
            <a:pPr lvl="0" eaLnBrk="0" hangingPunct="0">
              <a:spcBef>
                <a:spcPct val="50000"/>
              </a:spcBef>
              <a:defRPr/>
            </a:pPr>
            <a:endParaRPr lang="en-US" altLang="en-US" sz="500" cap="all" dirty="0">
              <a:latin typeface="Times New Roman" charset="0"/>
            </a:endParaRPr>
          </a:p>
          <a:p>
            <a:pPr lvl="0" eaLnBrk="0" hangingPunct="0">
              <a:spcBef>
                <a:spcPct val="50000"/>
              </a:spcBef>
              <a:defRPr/>
            </a:pPr>
            <a:r>
              <a:rPr lang="en-US" altLang="en-US" sz="2500" cap="all" dirty="0">
                <a:latin typeface="Times New Roman" charset="0"/>
              </a:rPr>
              <a:t>PENNSYLVANIA MUTUALS VS. OTHER STATES</a:t>
            </a:r>
          </a:p>
        </p:txBody>
      </p:sp>
      <p:sp>
        <p:nvSpPr>
          <p:cNvPr id="3" name="Slide Number Placeholder 2">
            <a:extLst>
              <a:ext uri="{FF2B5EF4-FFF2-40B4-BE49-F238E27FC236}">
                <a16:creationId xmlns:a16="http://schemas.microsoft.com/office/drawing/2014/main" id="{ED122E48-DF68-4AAA-91F0-DD55E766FC1E}"/>
              </a:ext>
            </a:extLst>
          </p:cNvPr>
          <p:cNvSpPr>
            <a:spLocks noGrp="1"/>
          </p:cNvSpPr>
          <p:nvPr>
            <p:ph type="sldNum" sz="quarter" idx="12"/>
          </p:nvPr>
        </p:nvSpPr>
        <p:spPr/>
        <p:txBody>
          <a:bodyPr/>
          <a:lstStyle/>
          <a:p>
            <a:fld id="{EB4B432E-BB1D-496B-8B76-B39E22CAAD6A}" type="slidenum">
              <a:rPr lang="en-US" altLang="en-US" smtClean="0"/>
              <a:pPr/>
              <a:t>7</a:t>
            </a:fld>
            <a:endParaRPr lang="en-US" altLang="en-US" dirty="0"/>
          </a:p>
        </p:txBody>
      </p:sp>
      <p:graphicFrame>
        <p:nvGraphicFramePr>
          <p:cNvPr id="5" name="Chart 4">
            <a:extLst>
              <a:ext uri="{FF2B5EF4-FFF2-40B4-BE49-F238E27FC236}">
                <a16:creationId xmlns:a16="http://schemas.microsoft.com/office/drawing/2014/main" id="{3AFB2F6F-7409-470A-9902-722BC7E6D3BC}"/>
              </a:ext>
            </a:extLst>
          </p:cNvPr>
          <p:cNvGraphicFramePr/>
          <p:nvPr/>
        </p:nvGraphicFramePr>
        <p:xfrm>
          <a:off x="378904" y="1942499"/>
          <a:ext cx="4111866" cy="374667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7024B787-920A-4A33-933E-2B1788410A1C}"/>
              </a:ext>
            </a:extLst>
          </p:cNvPr>
          <p:cNvSpPr txBox="1"/>
          <p:nvPr/>
        </p:nvSpPr>
        <p:spPr>
          <a:xfrm>
            <a:off x="343402" y="5658585"/>
            <a:ext cx="3717587" cy="230832"/>
          </a:xfrm>
          <a:prstGeom prst="rect">
            <a:avLst/>
          </a:prstGeom>
          <a:noFill/>
        </p:spPr>
        <p:txBody>
          <a:bodyPr wrap="square" rtlCol="0">
            <a:spAutoFit/>
          </a:bodyPr>
          <a:lstStyle/>
          <a:p>
            <a:r>
              <a:rPr lang="en-US" sz="900" dirty="0"/>
              <a:t>Numbers in parentheses represent number of mutual institutions </a:t>
            </a:r>
          </a:p>
        </p:txBody>
      </p:sp>
      <p:sp>
        <p:nvSpPr>
          <p:cNvPr id="8" name="TextBox 7">
            <a:extLst>
              <a:ext uri="{FF2B5EF4-FFF2-40B4-BE49-F238E27FC236}">
                <a16:creationId xmlns:a16="http://schemas.microsoft.com/office/drawing/2014/main" id="{CCDEACB9-FE4B-4E97-8933-F1004BCB9991}"/>
              </a:ext>
            </a:extLst>
          </p:cNvPr>
          <p:cNvSpPr txBox="1"/>
          <p:nvPr/>
        </p:nvSpPr>
        <p:spPr>
          <a:xfrm>
            <a:off x="800436" y="5966481"/>
            <a:ext cx="4076364" cy="253916"/>
          </a:xfrm>
          <a:prstGeom prst="rect">
            <a:avLst/>
          </a:prstGeom>
          <a:noFill/>
        </p:spPr>
        <p:txBody>
          <a:bodyPr wrap="square" rtlCol="0">
            <a:spAutoFit/>
          </a:bodyPr>
          <a:lstStyle/>
          <a:p>
            <a:r>
              <a:rPr lang="en-US" sz="1050" i="1" dirty="0"/>
              <a:t>Source: </a:t>
            </a:r>
            <a:r>
              <a:rPr lang="en-US" sz="1050" dirty="0"/>
              <a:t>S&amp;P Capital IQ Pro data as of 3/31/2022</a:t>
            </a:r>
            <a:endParaRPr lang="en-US" sz="1050" i="1" dirty="0"/>
          </a:p>
        </p:txBody>
      </p:sp>
      <p:graphicFrame>
        <p:nvGraphicFramePr>
          <p:cNvPr id="9" name="Chart 8">
            <a:extLst>
              <a:ext uri="{FF2B5EF4-FFF2-40B4-BE49-F238E27FC236}">
                <a16:creationId xmlns:a16="http://schemas.microsoft.com/office/drawing/2014/main" id="{996AF07D-CC24-42C9-B921-F4563D8876BA}"/>
              </a:ext>
            </a:extLst>
          </p:cNvPr>
          <p:cNvGraphicFramePr/>
          <p:nvPr/>
        </p:nvGraphicFramePr>
        <p:xfrm>
          <a:off x="4572000" y="1942499"/>
          <a:ext cx="4111866" cy="37466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05214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457200" y="1752600"/>
            <a:ext cx="8077200" cy="432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5613" indent="-455613">
              <a:defRPr sz="2400">
                <a:solidFill>
                  <a:schemeClr val="tx1"/>
                </a:solidFill>
                <a:latin typeface="Times New Roman" charset="0"/>
              </a:defRPr>
            </a:lvl1pPr>
            <a:lvl2pPr marL="569913">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just">
              <a:spcBef>
                <a:spcPct val="50000"/>
              </a:spcBef>
              <a:buClr>
                <a:srgbClr val="FCC42A"/>
              </a:buClr>
              <a:buFont typeface="Wingdings" pitchFamily="2" charset="2"/>
              <a:buChar char="v"/>
            </a:pPr>
            <a:r>
              <a:rPr lang="en-US" altLang="en-US" dirty="0">
                <a:solidFill>
                  <a:srgbClr val="000000"/>
                </a:solidFill>
              </a:rPr>
              <a:t>The Boards of Directors of mutual institutions should carefully weigh the pros and cons of each of the alternatives available to them.</a:t>
            </a:r>
          </a:p>
          <a:p>
            <a:pPr marL="1027113" lvl="1" indent="-457200" algn="just">
              <a:spcBef>
                <a:spcPct val="50000"/>
              </a:spcBef>
              <a:buClr>
                <a:schemeClr val="tx1"/>
              </a:buClr>
              <a:buFont typeface="+mj-lt"/>
              <a:buAutoNum type="arabicPeriod"/>
            </a:pPr>
            <a:r>
              <a:rPr lang="en-US" altLang="en-US" sz="2000" b="1" dirty="0"/>
              <a:t>Remain Independent- </a:t>
            </a:r>
            <a:r>
              <a:rPr lang="en-US" altLang="en-US" sz="2000" dirty="0"/>
              <a:t>and increase products and services, technology, regulatory compliance, fee income, market, etc.</a:t>
            </a:r>
          </a:p>
          <a:p>
            <a:pPr marL="1027113" lvl="1" indent="-457200" algn="just">
              <a:spcBef>
                <a:spcPct val="50000"/>
              </a:spcBef>
              <a:buClr>
                <a:schemeClr val="tx1"/>
              </a:buClr>
              <a:buFont typeface="+mj-lt"/>
              <a:buAutoNum type="arabicPeriod"/>
            </a:pPr>
            <a:r>
              <a:rPr lang="en-US" altLang="en-US" sz="2000" b="1" dirty="0"/>
              <a:t>Merge with another Mutual (larger, smaller, similar size)</a:t>
            </a:r>
          </a:p>
          <a:p>
            <a:pPr marL="1027113" lvl="1" indent="-457200" algn="just">
              <a:spcBef>
                <a:spcPct val="50000"/>
              </a:spcBef>
              <a:buClr>
                <a:schemeClr val="tx1"/>
              </a:buClr>
              <a:buFont typeface="+mj-lt"/>
              <a:buAutoNum type="arabicPeriod"/>
            </a:pPr>
            <a:r>
              <a:rPr lang="en-US" altLang="en-US" sz="2000" b="1" dirty="0"/>
              <a:t>Raise Capital through a Standard Conversion</a:t>
            </a:r>
          </a:p>
          <a:p>
            <a:pPr marL="1027113" lvl="1" indent="-457200" algn="just">
              <a:spcBef>
                <a:spcPct val="50000"/>
              </a:spcBef>
              <a:buClr>
                <a:schemeClr val="tx1"/>
              </a:buClr>
              <a:buFont typeface="+mj-lt"/>
              <a:buAutoNum type="arabicPeriod"/>
            </a:pPr>
            <a:r>
              <a:rPr lang="en-US" altLang="en-US" sz="2000" b="1" dirty="0"/>
              <a:t>Form a Mutual Holding Company (MHC)</a:t>
            </a:r>
          </a:p>
          <a:p>
            <a:pPr marL="1027113" lvl="1" indent="-457200" algn="just">
              <a:spcBef>
                <a:spcPct val="50000"/>
              </a:spcBef>
              <a:buClr>
                <a:schemeClr val="tx1"/>
              </a:buClr>
              <a:buFont typeface="+mj-lt"/>
              <a:buAutoNum type="arabicPeriod"/>
            </a:pPr>
            <a:r>
              <a:rPr lang="en-US" altLang="en-US" sz="2000" b="1" dirty="0"/>
              <a:t>Other transaction forms</a:t>
            </a:r>
            <a:r>
              <a:rPr lang="en-US" altLang="en-US" sz="2000" dirty="0"/>
              <a:t> </a:t>
            </a:r>
            <a:r>
              <a:rPr lang="en-US" altLang="en-US" sz="1800" dirty="0"/>
              <a:t>(Conversion Merger or CU merger)</a:t>
            </a:r>
          </a:p>
          <a:p>
            <a:pPr marL="1027113" lvl="1" indent="-457200" algn="just">
              <a:spcBef>
                <a:spcPct val="50000"/>
              </a:spcBef>
              <a:buClr>
                <a:schemeClr val="tx1"/>
              </a:buClr>
              <a:buFont typeface="+mj-lt"/>
              <a:buAutoNum type="arabicPeriod"/>
            </a:pPr>
            <a:r>
              <a:rPr lang="en-US" altLang="en-US" sz="2000" b="1" dirty="0"/>
              <a:t>Increase Liquidity and Bank capital by issuing Sub Debt</a:t>
            </a:r>
          </a:p>
        </p:txBody>
      </p:sp>
      <p:sp>
        <p:nvSpPr>
          <p:cNvPr id="16" name="Title 6"/>
          <p:cNvSpPr txBox="1">
            <a:spLocks/>
          </p:cNvSpPr>
          <p:nvPr/>
        </p:nvSpPr>
        <p:spPr>
          <a:xfrm>
            <a:off x="171450" y="0"/>
            <a:ext cx="8963025" cy="1371600"/>
          </a:xfrm>
          <a:prstGeom prst="rect">
            <a:avLst/>
          </a:prstGeom>
          <a:solidFill>
            <a:schemeClr val="tx1"/>
          </a:solidFill>
        </p:spPr>
        <p:txBody>
          <a:bodyPr>
            <a:normAutofit/>
          </a:bodyPr>
          <a:lst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a:lstStyle>
          <a:p>
            <a:pPr lvl="0" eaLnBrk="0" hangingPunct="0">
              <a:spcBef>
                <a:spcPct val="50000"/>
              </a:spcBef>
              <a:defRPr/>
            </a:pPr>
            <a:endParaRPr lang="en-US" altLang="en-US" sz="2000" dirty="0">
              <a:latin typeface="Times New Roman" charset="0"/>
            </a:endParaRPr>
          </a:p>
          <a:p>
            <a:pPr>
              <a:spcBef>
                <a:spcPct val="50000"/>
              </a:spcBef>
            </a:pPr>
            <a:r>
              <a:rPr lang="en-US" altLang="en-US" sz="2500" cap="all" dirty="0">
                <a:latin typeface="Times New Roman" panose="02020603050405020304" pitchFamily="18" charset="0"/>
                <a:cs typeface="Times New Roman" panose="02020603050405020304" pitchFamily="18" charset="0"/>
              </a:rPr>
              <a:t>Time to Consider Strategic Alternatives </a:t>
            </a:r>
          </a:p>
        </p:txBody>
      </p:sp>
      <p:sp>
        <p:nvSpPr>
          <p:cNvPr id="3" name="Slide Number Placeholder 2">
            <a:extLst>
              <a:ext uri="{FF2B5EF4-FFF2-40B4-BE49-F238E27FC236}">
                <a16:creationId xmlns:a16="http://schemas.microsoft.com/office/drawing/2014/main" id="{20743085-896F-48D9-969E-BD8B3434C321}"/>
              </a:ext>
            </a:extLst>
          </p:cNvPr>
          <p:cNvSpPr>
            <a:spLocks noGrp="1"/>
          </p:cNvSpPr>
          <p:nvPr>
            <p:ph type="sldNum" sz="quarter" idx="12"/>
          </p:nvPr>
        </p:nvSpPr>
        <p:spPr/>
        <p:txBody>
          <a:bodyPr/>
          <a:lstStyle/>
          <a:p>
            <a:fld id="{EB4B432E-BB1D-496B-8B76-B39E22CAAD6A}" type="slidenum">
              <a:rPr lang="en-US" altLang="en-US" smtClean="0"/>
              <a:pPr/>
              <a:t>8</a:t>
            </a:fld>
            <a:endParaRPr lang="en-US" altLang="en-US" dirty="0"/>
          </a:p>
        </p:txBody>
      </p:sp>
    </p:spTree>
    <p:extLst>
      <p:ext uri="{BB962C8B-B14F-4D97-AF65-F5344CB8AC3E}">
        <p14:creationId xmlns:p14="http://schemas.microsoft.com/office/powerpoint/2010/main" val="19091550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1" name="Text Box 15"/>
          <p:cNvSpPr txBox="1">
            <a:spLocks noChangeArrowheads="1"/>
          </p:cNvSpPr>
          <p:nvPr/>
        </p:nvSpPr>
        <p:spPr bwMode="auto">
          <a:xfrm>
            <a:off x="533400" y="1447800"/>
            <a:ext cx="8077200" cy="493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455613" indent="-341313">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just">
              <a:spcBef>
                <a:spcPct val="50000"/>
              </a:spcBef>
              <a:buClr>
                <a:srgbClr val="006600"/>
              </a:buClr>
              <a:buFont typeface="Wingdings" pitchFamily="2" charset="2"/>
              <a:buNone/>
            </a:pPr>
            <a:r>
              <a:rPr lang="en-US" altLang="en-US" sz="2200" b="1" dirty="0"/>
              <a:t>PROS:</a:t>
            </a:r>
          </a:p>
          <a:p>
            <a:pPr lvl="1" algn="just">
              <a:spcBef>
                <a:spcPct val="50000"/>
              </a:spcBef>
              <a:buClr>
                <a:srgbClr val="FFC000"/>
              </a:buClr>
              <a:buFont typeface="Wingdings" pitchFamily="2" charset="2"/>
              <a:buChar char="v"/>
            </a:pPr>
            <a:r>
              <a:rPr lang="en-US" altLang="en-US" sz="2000" dirty="0"/>
              <a:t>Preserves Mutuality- Market differentiation</a:t>
            </a:r>
          </a:p>
          <a:p>
            <a:pPr lvl="1" algn="just">
              <a:buClr>
                <a:srgbClr val="FFC000"/>
              </a:buClr>
              <a:buFont typeface="Wingdings" pitchFamily="2" charset="2"/>
              <a:buChar char="v"/>
            </a:pPr>
            <a:r>
              <a:rPr lang="en-US" altLang="en-US" sz="2000" dirty="0"/>
              <a:t>May grow by acquiring other </a:t>
            </a:r>
            <a:r>
              <a:rPr lang="en-US" altLang="en-US" sz="2000"/>
              <a:t>mutual institutions or stock banks</a:t>
            </a:r>
            <a:endParaRPr lang="en-US" altLang="en-US" sz="2000" dirty="0"/>
          </a:p>
          <a:p>
            <a:pPr lvl="1" algn="just">
              <a:buClr>
                <a:srgbClr val="FFC000"/>
              </a:buClr>
              <a:buFont typeface="Wingdings" pitchFamily="2" charset="2"/>
              <a:buChar char="v"/>
            </a:pPr>
            <a:r>
              <a:rPr lang="en-US" altLang="en-US" sz="2000" dirty="0"/>
              <a:t>Continue to serve current customers and communities</a:t>
            </a:r>
          </a:p>
          <a:p>
            <a:pPr algn="just">
              <a:spcBef>
                <a:spcPct val="50000"/>
              </a:spcBef>
              <a:buClr>
                <a:srgbClr val="006600"/>
              </a:buClr>
            </a:pPr>
            <a:r>
              <a:rPr lang="en-US" altLang="en-US" sz="2200" b="1" dirty="0"/>
              <a:t>CONS:</a:t>
            </a:r>
          </a:p>
          <a:p>
            <a:pPr lvl="1" algn="just">
              <a:spcBef>
                <a:spcPct val="50000"/>
              </a:spcBef>
              <a:buClr>
                <a:srgbClr val="FFC000"/>
              </a:buClr>
              <a:buFont typeface="Wingdings" pitchFamily="2" charset="2"/>
              <a:buChar char="v"/>
            </a:pPr>
            <a:r>
              <a:rPr lang="en-US" altLang="en-US" sz="2000" dirty="0"/>
              <a:t>May not address increasing competition or technology and regulatory compliance costs facing the institution-  </a:t>
            </a:r>
            <a:r>
              <a:rPr lang="en-US" altLang="en-US" sz="2000" b="1" dirty="0"/>
              <a:t>Need to build scale</a:t>
            </a:r>
          </a:p>
          <a:p>
            <a:pPr lvl="1" algn="just">
              <a:buClr>
                <a:srgbClr val="FFC000"/>
              </a:buClr>
              <a:buFont typeface="Wingdings" pitchFamily="2" charset="2"/>
              <a:buChar char="v"/>
            </a:pPr>
            <a:r>
              <a:rPr lang="en-US" altLang="en-US" sz="2000" dirty="0"/>
              <a:t>Can only increase capital through retention of earnings which may not keep pace with expense growth</a:t>
            </a:r>
          </a:p>
          <a:p>
            <a:pPr lvl="1" algn="just">
              <a:buClr>
                <a:srgbClr val="FFC000"/>
              </a:buClr>
              <a:buFont typeface="Wingdings" pitchFamily="2" charset="2"/>
              <a:buChar char="v"/>
            </a:pPr>
            <a:r>
              <a:rPr lang="en-US" altLang="en-US" sz="2000" dirty="0"/>
              <a:t>Very difficult to achieve necessary scale to absorb additional costs of compliance and technology</a:t>
            </a:r>
          </a:p>
          <a:p>
            <a:pPr lvl="1" algn="just">
              <a:buClr>
                <a:srgbClr val="FFC000"/>
              </a:buClr>
              <a:buFont typeface="Wingdings" pitchFamily="2" charset="2"/>
              <a:buChar char="v"/>
            </a:pPr>
            <a:r>
              <a:rPr lang="en-US" altLang="en-US" sz="2000" dirty="0"/>
              <a:t>Cannot offer stock-based incentive programs to attract and motivate employees. May offer other non-stock incentive-based pay programs</a:t>
            </a:r>
          </a:p>
          <a:p>
            <a:pPr lvl="1" algn="just">
              <a:buClr>
                <a:srgbClr val="006600"/>
              </a:buClr>
              <a:buFont typeface="Wingdings" pitchFamily="2" charset="2"/>
              <a:buChar char="v"/>
            </a:pPr>
            <a:endParaRPr lang="en-US" altLang="en-US" sz="2000" dirty="0">
              <a:highlight>
                <a:srgbClr val="FFFF00"/>
              </a:highlight>
            </a:endParaRPr>
          </a:p>
        </p:txBody>
      </p:sp>
      <p:sp>
        <p:nvSpPr>
          <p:cNvPr id="17" name="Title 6"/>
          <p:cNvSpPr txBox="1">
            <a:spLocks/>
          </p:cNvSpPr>
          <p:nvPr/>
        </p:nvSpPr>
        <p:spPr>
          <a:xfrm>
            <a:off x="171450" y="0"/>
            <a:ext cx="8963025" cy="1371600"/>
          </a:xfrm>
          <a:prstGeom prst="rect">
            <a:avLst/>
          </a:prstGeom>
          <a:solidFill>
            <a:schemeClr val="tx1"/>
          </a:solidFill>
        </p:spPr>
        <p:txBody>
          <a:bodyPr>
            <a:normAutofit/>
          </a:bodyPr>
          <a:lst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a:lstStyle>
          <a:p>
            <a:pPr lvl="0" eaLnBrk="0" hangingPunct="0">
              <a:spcBef>
                <a:spcPct val="50000"/>
              </a:spcBef>
              <a:defRPr/>
            </a:pPr>
            <a:endParaRPr lang="en-US" altLang="en-US" sz="2000">
              <a:latin typeface="Times New Roman" charset="0"/>
            </a:endParaRPr>
          </a:p>
          <a:p>
            <a:pPr>
              <a:spcBef>
                <a:spcPct val="50000"/>
              </a:spcBef>
            </a:pPr>
            <a:r>
              <a:rPr lang="en-US" altLang="en-US" sz="2500" cap="all">
                <a:latin typeface="Times New Roman" panose="02020603050405020304" pitchFamily="18" charset="0"/>
                <a:cs typeface="Times New Roman" panose="02020603050405020304" pitchFamily="18" charset="0"/>
              </a:rPr>
              <a:t>Remain An Independent Mutual	</a:t>
            </a:r>
            <a:endParaRPr lang="en-US" altLang="en-US" sz="2500" cap="all"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585AE864-98E0-4687-8F74-301726AB9803}"/>
              </a:ext>
            </a:extLst>
          </p:cNvPr>
          <p:cNvSpPr>
            <a:spLocks noGrp="1"/>
          </p:cNvSpPr>
          <p:nvPr>
            <p:ph type="sldNum" sz="quarter" idx="12"/>
          </p:nvPr>
        </p:nvSpPr>
        <p:spPr/>
        <p:txBody>
          <a:bodyPr/>
          <a:lstStyle/>
          <a:p>
            <a:fld id="{EB4B432E-BB1D-496B-8B76-B39E22CAAD6A}" type="slidenum">
              <a:rPr lang="en-US" altLang="en-US" smtClean="0"/>
              <a:pPr/>
              <a:t>9</a:t>
            </a:fld>
            <a:endParaRPr lang="en-US" altLang="en-US" dirty="0"/>
          </a:p>
        </p:txBody>
      </p:sp>
    </p:spTree>
    <p:extLst>
      <p:ext uri="{BB962C8B-B14F-4D97-AF65-F5344CB8AC3E}">
        <p14:creationId xmlns:p14="http://schemas.microsoft.com/office/powerpoint/2010/main" val="9473465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2021 JW LLP Powerpoint Template">
  <a:themeElements>
    <a:clrScheme name="Jones Walker">
      <a:dk1>
        <a:srgbClr val="414141"/>
      </a:dk1>
      <a:lt1>
        <a:srgbClr val="FFFFFF"/>
      </a:lt1>
      <a:dk2>
        <a:srgbClr val="000000"/>
      </a:dk2>
      <a:lt2>
        <a:srgbClr val="F8F8F8"/>
      </a:lt2>
      <a:accent1>
        <a:srgbClr val="107BB2"/>
      </a:accent1>
      <a:accent2>
        <a:srgbClr val="FBC42A"/>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FEF9FA5-2997-4E0D-90E0-38F0B6055825}" vid="{0482F7A9-B762-4741-ABFC-7676C69372EE}"/>
    </a:ext>
  </a:extLst>
</a:theme>
</file>

<file path=ppt/theme/theme2.xml><?xml version="1.0" encoding="utf-8"?>
<a:theme xmlns:a="http://schemas.openxmlformats.org/drawingml/2006/main" name="1_2021 JW LLP Powerpoint Template">
  <a:themeElements>
    <a:clrScheme name="Jones Walker">
      <a:dk1>
        <a:srgbClr val="414141"/>
      </a:dk1>
      <a:lt1>
        <a:srgbClr val="FFFFFF"/>
      </a:lt1>
      <a:dk2>
        <a:srgbClr val="000000"/>
      </a:dk2>
      <a:lt2>
        <a:srgbClr val="F8F8F8"/>
      </a:lt2>
      <a:accent1>
        <a:srgbClr val="107BB2"/>
      </a:accent1>
      <a:accent2>
        <a:srgbClr val="FBC42A"/>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FEF9FA5-2997-4E0D-90E0-38F0B6055825}" vid="{0482F7A9-B762-4741-ABFC-7676C69372EE}"/>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2021 JW LLP Powerpoint Template</Template>
  <TotalTime>80</TotalTime>
  <Words>3576</Words>
  <Application>Microsoft Office PowerPoint</Application>
  <PresentationFormat>On-screen Show (4:3)</PresentationFormat>
  <Paragraphs>524</Paragraphs>
  <Slides>36</Slides>
  <Notes>36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36</vt:i4>
      </vt:variant>
    </vt:vector>
  </HeadingPairs>
  <TitlesOfParts>
    <vt:vector size="43" baseType="lpstr">
      <vt:lpstr>Arial</vt:lpstr>
      <vt:lpstr>Calibri</vt:lpstr>
      <vt:lpstr>Lato Light</vt:lpstr>
      <vt:lpstr>Times New Roman</vt:lpstr>
      <vt:lpstr>Wingdings</vt:lpstr>
      <vt:lpstr>2021 JW LLP Powerpoint Template</vt:lpstr>
      <vt:lpstr>1_2021 JW LLP Powerpoint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msf</dc:creator>
  <cp:lastModifiedBy>Mary Lehane</cp:lastModifiedBy>
  <cp:revision>458</cp:revision>
  <cp:lastPrinted>2022-05-13T12:50:31Z</cp:lastPrinted>
  <dcterms:created xsi:type="dcterms:W3CDTF">2004-02-27T15:25:48Z</dcterms:created>
  <dcterms:modified xsi:type="dcterms:W3CDTF">2022-05-13T19:17:01Z</dcterms:modified>
</cp:coreProperties>
</file>