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50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5"/>
  </p:sldMasterIdLst>
  <p:notesMasterIdLst>
    <p:notesMasterId r:id="rId34"/>
  </p:notesMasterIdLst>
  <p:handoutMasterIdLst>
    <p:handoutMasterId r:id="rId35"/>
  </p:handoutMasterIdLst>
  <p:sldIdLst>
    <p:sldId id="268" r:id="rId6"/>
    <p:sldId id="572" r:id="rId7"/>
    <p:sldId id="919" r:id="rId8"/>
    <p:sldId id="641" r:id="rId9"/>
    <p:sldId id="986" r:id="rId10"/>
    <p:sldId id="827" r:id="rId11"/>
    <p:sldId id="987" r:id="rId12"/>
    <p:sldId id="988" r:id="rId13"/>
    <p:sldId id="573" r:id="rId14"/>
    <p:sldId id="574" r:id="rId15"/>
    <p:sldId id="575" r:id="rId16"/>
    <p:sldId id="576" r:id="rId17"/>
    <p:sldId id="577" r:id="rId18"/>
    <p:sldId id="578" r:id="rId19"/>
    <p:sldId id="579" r:id="rId20"/>
    <p:sldId id="580" r:id="rId21"/>
    <p:sldId id="581" r:id="rId22"/>
    <p:sldId id="582" r:id="rId23"/>
    <p:sldId id="583" r:id="rId24"/>
    <p:sldId id="584" r:id="rId25"/>
    <p:sldId id="585" r:id="rId26"/>
    <p:sldId id="586" r:id="rId27"/>
    <p:sldId id="587" r:id="rId28"/>
    <p:sldId id="588" r:id="rId29"/>
    <p:sldId id="589" r:id="rId30"/>
    <p:sldId id="285" r:id="rId31"/>
    <p:sldId id="262" r:id="rId32"/>
    <p:sldId id="258" r:id="rId33"/>
  </p:sldIdLst>
  <p:sldSz cx="12192000" cy="6858000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5E5"/>
    <a:srgbClr val="B5BE35"/>
    <a:srgbClr val="1D3C6D"/>
    <a:srgbClr val="5D6771"/>
    <a:srgbClr val="0D1F2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82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863" y="0"/>
            <a:ext cx="304482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EFAD0-8404-4FD5-BAB5-6EF756F9D8A0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550"/>
            <a:ext cx="304482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863" y="8845550"/>
            <a:ext cx="304482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BDC6F-4833-4059-8096-4B379DE1C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136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64C16CE9-19E9-4144-B952-A520CE73D440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81532"/>
            <a:ext cx="5621020" cy="3666708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CB872FB9-0108-4706-881D-0F0499BB23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360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8000" cy="3143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586" indent="-16558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1C903-66AC-4044-96A5-F25EE33367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624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8000" cy="3143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FF155-1DCB-4BEE-A7E0-7D3FCD206B4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96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8000" cy="3143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FF155-1DCB-4BEE-A7E0-7D3FCD206B4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41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8000" cy="3143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FF155-1DCB-4BEE-A7E0-7D3FCD206B4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19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8000" cy="3143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FF155-1DCB-4BEE-A7E0-7D3FCD206B4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4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1_rem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226C46-13ED-46A1-ACEB-6DACEA6568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9F050D1-2050-4387-944C-2C0D5B95E5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958" y="1925052"/>
            <a:ext cx="10861481" cy="1347537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solidFill>
                  <a:srgbClr val="B5BE35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4400">
                <a:latin typeface="Arial Narrow" panose="020B0606020202030204" pitchFamily="34" charset="0"/>
              </a:defRPr>
            </a:lvl2pPr>
            <a:lvl3pPr marL="914400" indent="0" algn="ctr">
              <a:buNone/>
              <a:defRPr sz="4400">
                <a:latin typeface="Arial Narrow" panose="020B0606020202030204" pitchFamily="34" charset="0"/>
              </a:defRPr>
            </a:lvl3pPr>
            <a:lvl4pPr marL="1371600" indent="0" algn="ctr">
              <a:buNone/>
              <a:defRPr sz="4400">
                <a:latin typeface="Arial Narrow" panose="020B0606020202030204" pitchFamily="34" charset="0"/>
              </a:defRPr>
            </a:lvl4pPr>
            <a:lvl5pPr marL="1828800" indent="0" algn="ctr">
              <a:buNone/>
              <a:defRPr sz="44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FI name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0D0E6F9-59CA-4E09-A65F-8F567BE828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127" y="4391525"/>
            <a:ext cx="10917141" cy="1177435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Speaker Name / Title</a:t>
            </a:r>
          </a:p>
        </p:txBody>
      </p:sp>
    </p:spTree>
    <p:extLst>
      <p:ext uri="{BB962C8B-B14F-4D97-AF65-F5344CB8AC3E}">
        <p14:creationId xmlns:p14="http://schemas.microsoft.com/office/powerpoint/2010/main" val="2438683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D1F2C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452731" y="6591725"/>
            <a:ext cx="767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&amp; Confidential. © 2022 SHAZAM, Inc. All rights reserved. Information is of general applicability and current as of date of presentation.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r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889402-363E-43B4-B3BB-6CA5C9F5B3CA}"/>
              </a:ext>
            </a:extLst>
          </p:cNvPr>
          <p:cNvSpPr txBox="1">
            <a:spLocks/>
          </p:cNvSpPr>
          <p:nvPr userDrawn="1"/>
        </p:nvSpPr>
        <p:spPr>
          <a:xfrm>
            <a:off x="1524000" y="1122363"/>
            <a:ext cx="9144000" cy="762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rgbClr val="B5BE35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>
                  <a:noFill/>
                </a:ln>
                <a:solidFill>
                  <a:srgbClr val="B5BE35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DISCLAIMER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BBA8AC-FDDB-482F-B43A-C5B64411FC03}"/>
              </a:ext>
            </a:extLst>
          </p:cNvPr>
          <p:cNvSpPr txBox="1">
            <a:spLocks/>
          </p:cNvSpPr>
          <p:nvPr userDrawn="1"/>
        </p:nvSpPr>
        <p:spPr>
          <a:xfrm>
            <a:off x="1524000" y="2162850"/>
            <a:ext cx="9144000" cy="4007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5BE35"/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5BE35"/>
              </a:buClr>
              <a:buSzPct val="80000"/>
              <a:buFont typeface="Wingdings" panose="05000000000000000000" pitchFamily="2" charset="2"/>
              <a:buChar char="Ø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5BE35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presentation and the information contained herein are classified as proprietary and confidential and shall not be divulged, copied, recorded, or distributed without the express prior written consent of SHAZAM.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5BE35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5BE35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content is subject to copyright and may not be reproduced. The use of any SHAZAM trademarks displayed herein is strictly prohibited.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5BE35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5BE35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presentation is based on industry and financial information available at the time of its creation; this information may be subject to change at any time.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5BE35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5BE35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65259" y="3162866"/>
            <a:ext cx="10861481" cy="1184275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4400" b="1" cap="all" baseline="0">
                <a:solidFill>
                  <a:srgbClr val="1D3C6D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4400">
                <a:latin typeface="Arial Narrow" panose="020B0606020202030204" pitchFamily="34" charset="0"/>
              </a:defRPr>
            </a:lvl2pPr>
            <a:lvl3pPr marL="914400" indent="0" algn="ctr">
              <a:buNone/>
              <a:defRPr sz="4400">
                <a:latin typeface="Arial Narrow" panose="020B0606020202030204" pitchFamily="34" charset="0"/>
              </a:defRPr>
            </a:lvl3pPr>
            <a:lvl4pPr marL="1371600" indent="0" algn="ctr">
              <a:buNone/>
              <a:defRPr sz="4400">
                <a:latin typeface="Arial Narrow" panose="020B0606020202030204" pitchFamily="34" charset="0"/>
              </a:defRPr>
            </a:lvl4pPr>
            <a:lvl5pPr marL="1828800" indent="0" algn="ctr">
              <a:buNone/>
              <a:defRPr sz="44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3781408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65259" y="3162866"/>
            <a:ext cx="10861481" cy="1184275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4400">
                <a:latin typeface="Arial Narrow" panose="020B0606020202030204" pitchFamily="34" charset="0"/>
              </a:defRPr>
            </a:lvl2pPr>
            <a:lvl3pPr marL="914400" indent="0" algn="ctr">
              <a:buNone/>
              <a:defRPr sz="4400">
                <a:latin typeface="Arial Narrow" panose="020B0606020202030204" pitchFamily="34" charset="0"/>
              </a:defRPr>
            </a:lvl3pPr>
            <a:lvl4pPr marL="1371600" indent="0" algn="ctr">
              <a:buNone/>
              <a:defRPr sz="4400">
                <a:latin typeface="Arial Narrow" panose="020B0606020202030204" pitchFamily="34" charset="0"/>
              </a:defRPr>
            </a:lvl4pPr>
            <a:lvl5pPr marL="1828800" indent="0" algn="ctr">
              <a:buNone/>
              <a:defRPr sz="44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2846854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65259" y="3162866"/>
            <a:ext cx="10861481" cy="1184275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4400" b="1" cap="all" baseline="0">
                <a:solidFill>
                  <a:srgbClr val="B5BE35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4400">
                <a:latin typeface="Arial Narrow" panose="020B0606020202030204" pitchFamily="34" charset="0"/>
              </a:defRPr>
            </a:lvl2pPr>
            <a:lvl3pPr marL="914400" indent="0" algn="ctr">
              <a:buNone/>
              <a:defRPr sz="4400">
                <a:latin typeface="Arial Narrow" panose="020B0606020202030204" pitchFamily="34" charset="0"/>
              </a:defRPr>
            </a:lvl3pPr>
            <a:lvl4pPr marL="1371600" indent="0" algn="ctr">
              <a:buNone/>
              <a:defRPr sz="4400">
                <a:latin typeface="Arial Narrow" panose="020B0606020202030204" pitchFamily="34" charset="0"/>
              </a:defRPr>
            </a:lvl4pPr>
            <a:lvl5pPr marL="1828800" indent="0" algn="ctr">
              <a:buNone/>
              <a:defRPr sz="44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1789721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65259" y="3162866"/>
            <a:ext cx="10861481" cy="1184275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4400" b="1" baseline="0">
                <a:solidFill>
                  <a:srgbClr val="1D3C6D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4400">
                <a:latin typeface="Arial Narrow" panose="020B0606020202030204" pitchFamily="34" charset="0"/>
              </a:defRPr>
            </a:lvl2pPr>
            <a:lvl3pPr marL="914400" indent="0" algn="ctr">
              <a:buNone/>
              <a:defRPr sz="4400">
                <a:latin typeface="Arial Narrow" panose="020B0606020202030204" pitchFamily="34" charset="0"/>
              </a:defRPr>
            </a:lvl3pPr>
            <a:lvl4pPr marL="1371600" indent="0" algn="ctr">
              <a:buNone/>
              <a:defRPr sz="4400">
                <a:latin typeface="Arial Narrow" panose="020B0606020202030204" pitchFamily="34" charset="0"/>
              </a:defRPr>
            </a:lvl4pPr>
            <a:lvl5pPr marL="1828800" indent="0" algn="ctr">
              <a:buNone/>
              <a:defRPr sz="44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4217399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502303"/>
            <a:ext cx="12192000" cy="1355697"/>
          </a:xfrm>
          <a:prstGeom prst="rect">
            <a:avLst/>
          </a:prstGeom>
          <a:solidFill>
            <a:srgbClr val="0D1F2C"/>
          </a:solidFill>
          <a:ln>
            <a:solidFill>
              <a:srgbClr val="0D1F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478449"/>
            <a:ext cx="12192000" cy="0"/>
          </a:xfrm>
          <a:prstGeom prst="line">
            <a:avLst/>
          </a:prstGeom>
          <a:ln w="38100">
            <a:solidFill>
              <a:srgbClr val="B5BE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3999" y="1122363"/>
            <a:ext cx="10238509" cy="762096"/>
          </a:xfrm>
        </p:spPr>
        <p:txBody>
          <a:bodyPr anchor="b">
            <a:normAutofit/>
          </a:bodyPr>
          <a:lstStyle>
            <a:lvl1pPr algn="l">
              <a:defRPr sz="4400" b="1" cap="all" baseline="0">
                <a:solidFill>
                  <a:srgbClr val="1D3C6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162851"/>
            <a:ext cx="9144000" cy="3058854"/>
          </a:xfrm>
        </p:spPr>
        <p:txBody>
          <a:bodyPr>
            <a:normAutofit/>
          </a:bodyPr>
          <a:lstStyle>
            <a:lvl1pPr marL="342900" indent="-342900" algn="l">
              <a:buClr>
                <a:srgbClr val="1D3C6D"/>
              </a:buClr>
              <a:buSzPct val="80000"/>
              <a:buFont typeface="Wingdings" panose="05000000000000000000" pitchFamily="2" charset="2"/>
              <a:buChar char="§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Bullet </a:t>
            </a:r>
          </a:p>
          <a:p>
            <a:r>
              <a:rPr lang="en-US" dirty="0"/>
              <a:t>Bullet</a:t>
            </a:r>
          </a:p>
          <a:p>
            <a:r>
              <a:rPr lang="en-US" dirty="0"/>
              <a:t>Bullet</a:t>
            </a:r>
          </a:p>
          <a:p>
            <a:r>
              <a:rPr lang="en-US" dirty="0"/>
              <a:t>Bullet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B3AD27-F7A0-4EB7-A1B1-898837786026}"/>
              </a:ext>
            </a:extLst>
          </p:cNvPr>
          <p:cNvSpPr txBox="1"/>
          <p:nvPr userDrawn="1"/>
        </p:nvSpPr>
        <p:spPr>
          <a:xfrm>
            <a:off x="4452731" y="6591725"/>
            <a:ext cx="7673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&amp; Confidential. © 2022 SHAZAM, Inc. All rights reserved. Information is of general applicability and current as of date of presentation. </a:t>
            </a:r>
          </a:p>
          <a:p>
            <a:pPr algn="r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452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10097193" cy="762096"/>
          </a:xfrm>
        </p:spPr>
        <p:txBody>
          <a:bodyPr anchor="b">
            <a:normAutofit/>
          </a:bodyPr>
          <a:lstStyle>
            <a:lvl1pPr algn="l">
              <a:defRPr sz="4400" b="1" cap="all" baseline="0">
                <a:solidFill>
                  <a:srgbClr val="1D3C6D"/>
                </a:solidFill>
                <a:latin typeface="Arial Narrow" panose="020B0606020202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2162850"/>
            <a:ext cx="9144000" cy="4007361"/>
          </a:xfrm>
        </p:spPr>
        <p:txBody>
          <a:bodyPr/>
          <a:lstStyle>
            <a:lvl1pPr marL="228600" indent="-228600">
              <a:buClr>
                <a:srgbClr val="1D3C6D"/>
              </a:buClr>
              <a:buSzPct val="80000"/>
              <a:buFont typeface="Wingdings" panose="05000000000000000000" pitchFamily="2" charset="2"/>
              <a:buChar char="§"/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1D3C6D"/>
              </a:buClr>
              <a:buSzPct val="80000"/>
              <a:buFont typeface="Wingdings" panose="05000000000000000000" pitchFamily="2" charset="2"/>
              <a:buChar char="Ø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 Second level bullet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4452731" y="6591725"/>
            <a:ext cx="7673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&amp; Confidential. © 2022 SHAZAM, Inc. All rights reserved. Information is of general applicability and current as of date of presentation. </a:t>
            </a:r>
          </a:p>
          <a:p>
            <a:pPr algn="r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251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133290"/>
            <a:ext cx="10097193" cy="762096"/>
          </a:xfrm>
        </p:spPr>
        <p:txBody>
          <a:bodyPr anchor="b">
            <a:normAutofit/>
          </a:bodyPr>
          <a:lstStyle>
            <a:lvl1pPr algn="l">
              <a:defRPr sz="4400" b="1" cap="all" baseline="0">
                <a:solidFill>
                  <a:srgbClr val="1D3C6D"/>
                </a:solidFill>
                <a:latin typeface="Arial Narrow" panose="020B0606020202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2341659"/>
            <a:ext cx="9144000" cy="3828552"/>
          </a:xfrm>
        </p:spPr>
        <p:txBody>
          <a:bodyPr/>
          <a:lstStyle>
            <a:lvl1pPr marL="228600" indent="-228600">
              <a:buClr>
                <a:srgbClr val="1D3C6D"/>
              </a:buClr>
              <a:buSzPct val="80000"/>
              <a:buFont typeface="Wingdings" panose="05000000000000000000" pitchFamily="2" charset="2"/>
              <a:buChar char="§"/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1D3C6D"/>
              </a:buClr>
              <a:buSzPct val="80000"/>
              <a:buFont typeface="Wingdings" panose="05000000000000000000" pitchFamily="2" charset="2"/>
              <a:buChar char="Ø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 Second level bullet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4452731" y="6591725"/>
            <a:ext cx="7673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&amp; Confidential. © 2022 SHAZAM, Inc. All rights reserved. Information is of general applicability and current as of date of presentation. </a:t>
            </a:r>
          </a:p>
          <a:p>
            <a:pPr algn="r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485D3-52B6-4050-9875-B0380703D0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3998" y="1838502"/>
            <a:ext cx="10088563" cy="423863"/>
          </a:xfrm>
        </p:spPr>
        <p:txBody>
          <a:bodyPr/>
          <a:lstStyle>
            <a:lvl1pPr marL="0" indent="0">
              <a:buNone/>
              <a:defRPr b="1" cap="all" baseline="0">
                <a:solidFill>
                  <a:srgbClr val="0D1F2C"/>
                </a:solidFill>
              </a:defRPr>
            </a:lvl1pPr>
          </a:lstStyle>
          <a:p>
            <a:pPr lvl="0"/>
            <a:r>
              <a:rPr lang="en-US" cap="all" baseline="0" dirty="0">
                <a:solidFill>
                  <a:srgbClr val="0D1F2C"/>
                </a:solidFill>
              </a:rPr>
              <a:t>Click to add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259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B5BE35"/>
                </a:solidFill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817553" y="0"/>
            <a:ext cx="10356298" cy="695325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6743" y="368968"/>
            <a:ext cx="6113831" cy="1583125"/>
          </a:xfrm>
        </p:spPr>
        <p:txBody>
          <a:bodyPr anchor="b">
            <a:normAutofit/>
          </a:bodyPr>
          <a:lstStyle>
            <a:lvl1pPr algn="l">
              <a:defRPr sz="4400" b="1" cap="all" baseline="0">
                <a:solidFill>
                  <a:srgbClr val="1D3C6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FULL IMAGE / </a:t>
            </a:r>
            <a:br>
              <a:rPr lang="en-US" dirty="0"/>
            </a:br>
            <a:r>
              <a:rPr lang="en-US" dirty="0"/>
              <a:t>GRAPHIC SLIDE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756744" y="2162850"/>
            <a:ext cx="6113830" cy="4326182"/>
          </a:xfrm>
        </p:spPr>
        <p:txBody>
          <a:bodyPr/>
          <a:lstStyle>
            <a:lvl1pPr marL="228600" indent="-228600">
              <a:buClr>
                <a:srgbClr val="1D3C6D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1D3C6D"/>
              </a:buClr>
              <a:buSzPct val="80000"/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 Second level bullet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452731" y="6591725"/>
            <a:ext cx="7673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&amp; Confidential. © 2022 SHAZAM, Inc. All rights reserved. Information is of general applicability and current as of date of presentation. </a:t>
            </a:r>
          </a:p>
          <a:p>
            <a:pPr algn="r"/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45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 flipH="1">
            <a:off x="0" y="0"/>
            <a:ext cx="12192000" cy="6858000"/>
          </a:xfrm>
        </p:spPr>
        <p:txBody>
          <a:bodyPr/>
          <a:lstStyle>
            <a:lvl1pPr marL="0" indent="0" algn="r">
              <a:buNone/>
              <a:defRPr baseline="0">
                <a:solidFill>
                  <a:srgbClr val="B5BE35"/>
                </a:solidFill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8" name="Rectangle 7"/>
          <p:cNvSpPr/>
          <p:nvPr userDrawn="1"/>
        </p:nvSpPr>
        <p:spPr>
          <a:xfrm flipH="1">
            <a:off x="0" y="0"/>
            <a:ext cx="10356298" cy="695325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49572" y="818147"/>
            <a:ext cx="4911256" cy="1292972"/>
          </a:xfrm>
        </p:spPr>
        <p:txBody>
          <a:bodyPr anchor="b">
            <a:normAutofit/>
          </a:bodyPr>
          <a:lstStyle>
            <a:lvl1pPr algn="l">
              <a:defRPr sz="4400" b="1" cap="all" baseline="0">
                <a:solidFill>
                  <a:srgbClr val="1D3C6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FULL IMAGE / </a:t>
            </a:r>
            <a:br>
              <a:rPr lang="en-US" dirty="0"/>
            </a:br>
            <a:r>
              <a:rPr lang="en-US" dirty="0"/>
              <a:t>GRAPHIC SLIDE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049572" y="2321876"/>
            <a:ext cx="4911255" cy="4007361"/>
          </a:xfrm>
        </p:spPr>
        <p:txBody>
          <a:bodyPr/>
          <a:lstStyle>
            <a:lvl1pPr marL="228600" indent="-228600">
              <a:buClr>
                <a:srgbClr val="1D3C6D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1D3C6D"/>
              </a:buClr>
              <a:buSzPct val="80000"/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 Second level bullet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452731" y="6591725"/>
            <a:ext cx="7673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&amp; Confidential. © 2022 SHAZAM, Inc. All rights reserved. Information is of general applicability and current as of date of presentation. </a:t>
            </a:r>
          </a:p>
          <a:p>
            <a:pPr algn="r"/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21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_remote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160E5F-2E37-4895-B24B-0A6B1DEF00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209FCA-393A-4CAF-B69E-B57ECA0CEC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958" y="1347538"/>
            <a:ext cx="10861481" cy="1925052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solidFill>
                  <a:srgbClr val="B5BE35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4400">
                <a:latin typeface="Arial Narrow" panose="020B0606020202030204" pitchFamily="34" charset="0"/>
              </a:defRPr>
            </a:lvl2pPr>
            <a:lvl3pPr marL="914400" indent="0" algn="ctr">
              <a:buNone/>
              <a:defRPr sz="4400">
                <a:latin typeface="Arial Narrow" panose="020B0606020202030204" pitchFamily="34" charset="0"/>
              </a:defRPr>
            </a:lvl3pPr>
            <a:lvl4pPr marL="1371600" indent="0" algn="ctr">
              <a:buNone/>
              <a:defRPr sz="4400">
                <a:latin typeface="Arial Narrow" panose="020B0606020202030204" pitchFamily="34" charset="0"/>
              </a:defRPr>
            </a:lvl4pPr>
            <a:lvl5pPr marL="1828800" indent="0" algn="ctr">
              <a:buNone/>
              <a:defRPr sz="44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FI name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391BBF-FF83-4770-8694-5D11B90B16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98498" y="5912915"/>
            <a:ext cx="2184400" cy="714375"/>
          </a:xfrm>
        </p:spPr>
        <p:txBody>
          <a:bodyPr/>
          <a:lstStyle>
            <a:lvl1pPr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FI logo here</a:t>
            </a:r>
          </a:p>
        </p:txBody>
      </p:sp>
    </p:spTree>
    <p:extLst>
      <p:ext uri="{BB962C8B-B14F-4D97-AF65-F5344CB8AC3E}">
        <p14:creationId xmlns:p14="http://schemas.microsoft.com/office/powerpoint/2010/main" val="1619022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D1F2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3999" y="1122363"/>
            <a:ext cx="9889375" cy="762096"/>
          </a:xfrm>
        </p:spPr>
        <p:txBody>
          <a:bodyPr anchor="b">
            <a:normAutofit/>
          </a:bodyPr>
          <a:lstStyle>
            <a:lvl1pPr algn="l">
              <a:defRPr sz="4400" b="1" cap="all" baseline="0">
                <a:solidFill>
                  <a:srgbClr val="B5BE35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TEXT / GRAPHIC SLIDE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2162850"/>
            <a:ext cx="9144000" cy="4007361"/>
          </a:xfrm>
        </p:spPr>
        <p:txBody>
          <a:bodyPr/>
          <a:lstStyle>
            <a:lvl1pPr marL="228600" indent="-228600">
              <a:buClr>
                <a:srgbClr val="B5BE35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B5BE35"/>
              </a:buClr>
              <a:buSzPct val="80000"/>
              <a:buFont typeface="Wingdings" panose="05000000000000000000" pitchFamily="2" charset="2"/>
              <a:buChar char="Ø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 Second level bullet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452731" y="6591725"/>
            <a:ext cx="7673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&amp; Confidential. © 2022 SHAZAM, Inc. All rights reserved. Information is of general applicability and current as of date of presentation. </a:t>
            </a:r>
          </a:p>
          <a:p>
            <a:pPr algn="r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837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D1F2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3999" y="1122363"/>
            <a:ext cx="10097193" cy="762096"/>
          </a:xfrm>
        </p:spPr>
        <p:txBody>
          <a:bodyPr anchor="b">
            <a:normAutofit/>
          </a:bodyPr>
          <a:lstStyle>
            <a:lvl1pPr algn="l">
              <a:defRPr sz="4400" b="1" cap="all" baseline="0">
                <a:solidFill>
                  <a:srgbClr val="B5BE35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TEXT / GRAPHIC SLIDE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2341659"/>
            <a:ext cx="9144000" cy="3828552"/>
          </a:xfrm>
        </p:spPr>
        <p:txBody>
          <a:bodyPr/>
          <a:lstStyle>
            <a:lvl1pPr marL="228600" indent="-228600">
              <a:buClr>
                <a:srgbClr val="B5BE35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B5BE35"/>
              </a:buClr>
              <a:buSzPct val="80000"/>
              <a:buFont typeface="Wingdings" panose="05000000000000000000" pitchFamily="2" charset="2"/>
              <a:buChar char="Ø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 Second level bullet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452731" y="6591725"/>
            <a:ext cx="7673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&amp; Confidential. © 2022 SHAZAM, Inc. All rights reserved. Information is of general applicability and current as of date of presentation. </a:t>
            </a:r>
          </a:p>
          <a:p>
            <a:pPr algn="r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ED88C6-9468-4431-B0E8-A4B52FD71E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3999" y="1812517"/>
            <a:ext cx="10097193" cy="422275"/>
          </a:xfrm>
        </p:spPr>
        <p:txBody>
          <a:bodyPr>
            <a:noAutofit/>
          </a:bodyPr>
          <a:lstStyle>
            <a:lvl1pPr marL="0" indent="0">
              <a:buNone/>
              <a:defRPr sz="2800" b="1" cap="all" baseline="0">
                <a:solidFill>
                  <a:srgbClr val="C1D5E5"/>
                </a:solidFill>
              </a:defRPr>
            </a:lvl1pPr>
            <a:lvl2pPr marL="457200" indent="0">
              <a:buNone/>
              <a:defRPr sz="2800" cap="all" baseline="0">
                <a:solidFill>
                  <a:srgbClr val="C1D5E5"/>
                </a:solidFill>
              </a:defRPr>
            </a:lvl2pPr>
            <a:lvl3pPr marL="914400" indent="0">
              <a:buNone/>
              <a:defRPr sz="2800" cap="all" baseline="0">
                <a:solidFill>
                  <a:srgbClr val="C1D5E5"/>
                </a:solidFill>
              </a:defRPr>
            </a:lvl3pPr>
            <a:lvl4pPr marL="1371600" indent="0">
              <a:buNone/>
              <a:defRPr sz="2800" cap="all" baseline="0">
                <a:solidFill>
                  <a:srgbClr val="C1D5E5"/>
                </a:solidFill>
              </a:defRPr>
            </a:lvl4pPr>
            <a:lvl5pPr marL="1828800" indent="0">
              <a:buNone/>
              <a:defRPr sz="2800" cap="all" baseline="0">
                <a:solidFill>
                  <a:srgbClr val="C1D5E5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26751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110172" y="-1"/>
            <a:ext cx="7152860" cy="6858000"/>
          </a:xfrm>
          <a:prstGeom prst="rect">
            <a:avLst/>
          </a:prstGeom>
          <a:solidFill>
            <a:srgbClr val="0D1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D1F2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48300" y="1016134"/>
            <a:ext cx="6455525" cy="762096"/>
          </a:xfrm>
        </p:spPr>
        <p:txBody>
          <a:bodyPr anchor="b">
            <a:normAutofit/>
          </a:bodyPr>
          <a:lstStyle>
            <a:lvl1pPr algn="l">
              <a:defRPr sz="4400" b="1" cap="all" baseline="0">
                <a:solidFill>
                  <a:srgbClr val="B5BE35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TEXT / GRAPHIC SLIDE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448300" y="2093251"/>
            <a:ext cx="6455525" cy="4007361"/>
          </a:xfrm>
        </p:spPr>
        <p:txBody>
          <a:bodyPr/>
          <a:lstStyle>
            <a:lvl1pPr marL="228600" indent="-228600">
              <a:buClr>
                <a:srgbClr val="B5BE35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B5BE35"/>
              </a:buClr>
              <a:buSzPct val="80000"/>
              <a:buFont typeface="Wingdings" panose="05000000000000000000" pitchFamily="2" charset="2"/>
              <a:buChar char="Ø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 Second level bullet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C9BC97-9D10-4E5D-BAA0-E6117B1729E0}"/>
              </a:ext>
            </a:extLst>
          </p:cNvPr>
          <p:cNvSpPr/>
          <p:nvPr userDrawn="1"/>
        </p:nvSpPr>
        <p:spPr>
          <a:xfrm>
            <a:off x="5000445" y="-7627"/>
            <a:ext cx="109727" cy="6858000"/>
          </a:xfrm>
          <a:prstGeom prst="rect">
            <a:avLst/>
          </a:prstGeom>
          <a:solidFill>
            <a:srgbClr val="C0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4420112-677F-412E-84DC-1A911A994A97}"/>
              </a:ext>
            </a:extLst>
          </p:cNvPr>
          <p:cNvSpPr txBox="1">
            <a:spLocks/>
          </p:cNvSpPr>
          <p:nvPr userDrawn="1"/>
        </p:nvSpPr>
        <p:spPr>
          <a:xfrm>
            <a:off x="5448300" y="2162850"/>
            <a:ext cx="6324600" cy="4007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5BE35"/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5BE35"/>
              </a:buClr>
              <a:buSzPct val="80000"/>
              <a:buFont typeface="Wingdings" panose="05000000000000000000" pitchFamily="2" charset="2"/>
              <a:buChar char="Ø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B6DABA-6A2F-4D19-9B4D-533E3FBB0194}"/>
              </a:ext>
            </a:extLst>
          </p:cNvPr>
          <p:cNvSpPr txBox="1"/>
          <p:nvPr userDrawn="1"/>
        </p:nvSpPr>
        <p:spPr>
          <a:xfrm>
            <a:off x="5448300" y="6589044"/>
            <a:ext cx="6814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&amp; Confidential. © 2022 SHAZAM, Inc. All rights reserved. Information is of general applicability and current as of date of presentation. </a:t>
            </a:r>
          </a:p>
          <a:p>
            <a:pPr algn="r"/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487A175-E7EA-4FC8-B837-871C74F312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22" y="0"/>
            <a:ext cx="5038725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921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F6B5AE5-10ED-4BE3-BC2E-D9B413A66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493" y="407988"/>
            <a:ext cx="10436159" cy="762096"/>
          </a:xfrm>
        </p:spPr>
        <p:txBody>
          <a:bodyPr>
            <a:normAutofit/>
          </a:bodyPr>
          <a:lstStyle>
            <a:lvl1pPr>
              <a:defRPr>
                <a:solidFill>
                  <a:srgbClr val="1D3C6D"/>
                </a:solidFill>
              </a:defRPr>
            </a:lvl1pPr>
          </a:lstStyle>
          <a:p>
            <a:r>
              <a:rPr lang="en-US" dirty="0"/>
              <a:t>Table title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152C7C7-7895-4F11-AB60-D5AE7AED1CF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609599" y="1330036"/>
          <a:ext cx="10815783" cy="4257965"/>
        </p:xfrm>
        <a:graphic>
          <a:graphicData uri="http://schemas.openxmlformats.org/drawingml/2006/table">
            <a:tbl>
              <a:tblPr firstRow="1" bandRow="1"/>
              <a:tblGrid>
                <a:gridCol w="1859727">
                  <a:extLst>
                    <a:ext uri="{9D8B030D-6E8A-4147-A177-3AD203B41FA5}">
                      <a16:colId xmlns:a16="http://schemas.microsoft.com/office/drawing/2014/main" val="1985733196"/>
                    </a:ext>
                  </a:extLst>
                </a:gridCol>
                <a:gridCol w="1688437">
                  <a:extLst>
                    <a:ext uri="{9D8B030D-6E8A-4147-A177-3AD203B41FA5}">
                      <a16:colId xmlns:a16="http://schemas.microsoft.com/office/drawing/2014/main" val="1322799217"/>
                    </a:ext>
                  </a:extLst>
                </a:gridCol>
                <a:gridCol w="1651731">
                  <a:extLst>
                    <a:ext uri="{9D8B030D-6E8A-4147-A177-3AD203B41FA5}">
                      <a16:colId xmlns:a16="http://schemas.microsoft.com/office/drawing/2014/main" val="598226711"/>
                    </a:ext>
                  </a:extLst>
                </a:gridCol>
                <a:gridCol w="1382562">
                  <a:extLst>
                    <a:ext uri="{9D8B030D-6E8A-4147-A177-3AD203B41FA5}">
                      <a16:colId xmlns:a16="http://schemas.microsoft.com/office/drawing/2014/main" val="232268984"/>
                    </a:ext>
                  </a:extLst>
                </a:gridCol>
                <a:gridCol w="2116663">
                  <a:extLst>
                    <a:ext uri="{9D8B030D-6E8A-4147-A177-3AD203B41FA5}">
                      <a16:colId xmlns:a16="http://schemas.microsoft.com/office/drawing/2014/main" val="2473485502"/>
                    </a:ext>
                  </a:extLst>
                </a:gridCol>
                <a:gridCol w="2116663">
                  <a:extLst>
                    <a:ext uri="{9D8B030D-6E8A-4147-A177-3AD203B41FA5}">
                      <a16:colId xmlns:a16="http://schemas.microsoft.com/office/drawing/2014/main" val="2048916332"/>
                    </a:ext>
                  </a:extLst>
                </a:gridCol>
              </a:tblGrid>
              <a:tr h="6519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3C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Header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3C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Header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3C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Header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3C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Header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3C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Header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3C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145478"/>
                  </a:ext>
                </a:extLst>
              </a:tr>
              <a:tr h="56865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Revenue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$102,301,215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$3,777,506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$ 448,476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 (1,741,973) 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$104,785,224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173626"/>
                  </a:ext>
                </a:extLst>
              </a:tr>
              <a:tr h="578834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Expense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84,412,634 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2,549,835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119,667 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(1,741,973)  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85,340,163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159908"/>
                  </a:ext>
                </a:extLst>
              </a:tr>
              <a:tr h="655523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Operating Income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17,888,581 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1,227,671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328,809 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  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19,445,061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124054"/>
                  </a:ext>
                </a:extLst>
              </a:tr>
              <a:tr h="655523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Investment Income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710,092 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104,510 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167,695 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982,297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930566"/>
                  </a:ext>
                </a:extLst>
              </a:tr>
              <a:tr h="578834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Income Taxes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5,182,966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474,662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149,347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 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5,806,975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45552"/>
                  </a:ext>
                </a:extLst>
              </a:tr>
              <a:tr h="56865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 Income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$ 13,415,707 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5725" cap="flat" cmpd="dbl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$ 857,519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5725" cap="flat" cmpd="dbl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$ 347,157 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5725" cap="flat" cmpd="dbl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               - 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5725" cap="flat" cmpd="dbl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$ 14,620,383</a:t>
                      </a:r>
                    </a:p>
                  </a:txBody>
                  <a:tcPr marL="85647" marR="85647" marT="42824" marB="4282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D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5725" cap="flat" cmpd="dbl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78433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E33C1FD-4377-48FB-B89E-147DEE944A7E}"/>
              </a:ext>
            </a:extLst>
          </p:cNvPr>
          <p:cNvSpPr txBox="1"/>
          <p:nvPr userDrawn="1"/>
        </p:nvSpPr>
        <p:spPr>
          <a:xfrm>
            <a:off x="4452731" y="6591725"/>
            <a:ext cx="7673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&amp; Confidential. © 2022 SHAZAM, Inc. All rights reserved. Information is of general applicability and current as of date of presentation. </a:t>
            </a:r>
          </a:p>
          <a:p>
            <a:pPr algn="r"/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10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B77A1D-611D-455F-A25B-8D174D079FC4}"/>
              </a:ext>
            </a:extLst>
          </p:cNvPr>
          <p:cNvSpPr txBox="1"/>
          <p:nvPr userDrawn="1"/>
        </p:nvSpPr>
        <p:spPr>
          <a:xfrm>
            <a:off x="4452731" y="6591725"/>
            <a:ext cx="7673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&amp; Confidential. © 2019 SHAZAM, Inc. All rights reserved. Information is of general applicability and current as of date of presentation. </a:t>
            </a:r>
          </a:p>
          <a:p>
            <a:pPr algn="r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123D16-A698-45A8-9890-394F64A6C982}"/>
              </a:ext>
            </a:extLst>
          </p:cNvPr>
          <p:cNvSpPr txBox="1"/>
          <p:nvPr userDrawn="1"/>
        </p:nvSpPr>
        <p:spPr>
          <a:xfrm>
            <a:off x="4452731" y="6591725"/>
            <a:ext cx="7739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&amp; Confidential. © 2022 SHAZAM, Inc. All rights reserved. Information is of general applicability and current as of date of presentation. </a:t>
            </a:r>
          </a:p>
          <a:p>
            <a:pPr algn="r"/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029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DDD303-7EF3-46BE-A32A-2857DB94E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896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B6DFD8-E549-468F-BEB7-311991A75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30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01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_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67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Graph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1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D1F2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762096"/>
          </a:xfrm>
        </p:spPr>
        <p:txBody>
          <a:bodyPr anchor="b">
            <a:normAutofit/>
          </a:bodyPr>
          <a:lstStyle>
            <a:lvl1pPr algn="l">
              <a:defRPr sz="4400" b="1" baseline="0">
                <a:solidFill>
                  <a:srgbClr val="B5BE35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TEXT / GRAPHIC SLIDE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2162850"/>
            <a:ext cx="9144000" cy="4007361"/>
          </a:xfrm>
        </p:spPr>
        <p:txBody>
          <a:bodyPr/>
          <a:lstStyle>
            <a:lvl1pPr marL="228600" indent="-228600">
              <a:buClr>
                <a:srgbClr val="B5BE35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B5BE35"/>
              </a:buClr>
              <a:buSzPct val="80000"/>
              <a:buFont typeface="Wingdings" panose="05000000000000000000" pitchFamily="2" charset="2"/>
              <a:buChar char="Ø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 Second level bullet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452731" y="6591725"/>
            <a:ext cx="7673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&amp; Confidential. © 2022 SHAZAM, Inc. All rights reserved. Information is of general applicability and current as of date of presentation. </a:t>
            </a:r>
          </a:p>
          <a:p>
            <a:pPr algn="r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793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585393-7EF9-48D4-961F-DE256990ED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9E30CF-E9DF-4333-AE62-B84C32EB40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958" y="2551288"/>
            <a:ext cx="10861481" cy="1264356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solidFill>
                  <a:srgbClr val="B5BE35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4400">
                <a:latin typeface="Arial Narrow" panose="020B0606020202030204" pitchFamily="34" charset="0"/>
              </a:defRPr>
            </a:lvl2pPr>
            <a:lvl3pPr marL="914400" indent="0" algn="ctr">
              <a:buNone/>
              <a:defRPr sz="4400">
                <a:latin typeface="Arial Narrow" panose="020B0606020202030204" pitchFamily="34" charset="0"/>
              </a:defRPr>
            </a:lvl3pPr>
            <a:lvl4pPr marL="1371600" indent="0" algn="ctr">
              <a:buNone/>
              <a:defRPr sz="4400">
                <a:latin typeface="Arial Narrow" panose="020B0606020202030204" pitchFamily="34" charset="0"/>
              </a:defRPr>
            </a:lvl4pPr>
            <a:lvl5pPr marL="1828800" indent="0" algn="ctr">
              <a:buNone/>
              <a:defRPr sz="44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FI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D4C0B1F-C369-42E1-9990-EE03444E8E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127" y="4304605"/>
            <a:ext cx="10917141" cy="1264356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Speaker Name /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DBB53E3-2E2C-48C2-9E21-B6F5168717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781" y="298819"/>
            <a:ext cx="3629820" cy="457537"/>
          </a:xfrm>
        </p:spPr>
        <p:txBody>
          <a:bodyPr>
            <a:no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January 2021</a:t>
            </a:r>
          </a:p>
        </p:txBody>
      </p:sp>
    </p:spTree>
    <p:extLst>
      <p:ext uri="{BB962C8B-B14F-4D97-AF65-F5344CB8AC3E}">
        <p14:creationId xmlns:p14="http://schemas.microsoft.com/office/powerpoint/2010/main" val="172262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5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Proprietary</a:t>
            </a:r>
            <a:r>
              <a:rPr spc="270" dirty="0"/>
              <a:t> </a:t>
            </a:r>
            <a:r>
              <a:rPr dirty="0"/>
              <a:t>&amp;</a:t>
            </a:r>
            <a:r>
              <a:rPr spc="10" dirty="0"/>
              <a:t> </a:t>
            </a:r>
            <a:r>
              <a:rPr dirty="0"/>
              <a:t>Confidential.</a:t>
            </a:r>
            <a:r>
              <a:rPr spc="275" dirty="0"/>
              <a:t> </a:t>
            </a:r>
            <a:r>
              <a:rPr dirty="0"/>
              <a:t>©</a:t>
            </a:r>
            <a:r>
              <a:rPr spc="100" dirty="0"/>
              <a:t> </a:t>
            </a:r>
            <a:r>
              <a:rPr dirty="0"/>
              <a:t>2021</a:t>
            </a:r>
            <a:r>
              <a:rPr spc="135" dirty="0"/>
              <a:t> </a:t>
            </a:r>
            <a:r>
              <a:rPr dirty="0"/>
              <a:t>SHAZAM,</a:t>
            </a:r>
            <a:r>
              <a:rPr spc="110" dirty="0"/>
              <a:t> </a:t>
            </a:r>
            <a:r>
              <a:rPr dirty="0"/>
              <a:t>Inc.</a:t>
            </a:r>
            <a:r>
              <a:rPr spc="30" dirty="0"/>
              <a:t> </a:t>
            </a:r>
            <a:r>
              <a:rPr dirty="0"/>
              <a:t>All</a:t>
            </a:r>
            <a:r>
              <a:rPr spc="95" dirty="0"/>
              <a:t> </a:t>
            </a:r>
            <a:r>
              <a:rPr dirty="0"/>
              <a:t>rights</a:t>
            </a:r>
            <a:r>
              <a:rPr spc="110" dirty="0"/>
              <a:t> </a:t>
            </a:r>
            <a:r>
              <a:rPr dirty="0"/>
              <a:t>reserved.</a:t>
            </a:r>
            <a:r>
              <a:rPr spc="190" dirty="0"/>
              <a:t> </a:t>
            </a:r>
            <a:r>
              <a:rPr dirty="0"/>
              <a:t>Information</a:t>
            </a:r>
            <a:r>
              <a:rPr spc="215" dirty="0"/>
              <a:t> </a:t>
            </a:r>
            <a:r>
              <a:rPr dirty="0"/>
              <a:t>is</a:t>
            </a:r>
            <a:r>
              <a:rPr spc="35" dirty="0"/>
              <a:t> </a:t>
            </a:r>
            <a:r>
              <a:rPr dirty="0"/>
              <a:t>of</a:t>
            </a:r>
            <a:r>
              <a:rPr spc="110" dirty="0"/>
              <a:t> </a:t>
            </a:r>
            <a:r>
              <a:rPr dirty="0"/>
              <a:t>general</a:t>
            </a:r>
            <a:r>
              <a:rPr spc="254" dirty="0"/>
              <a:t> </a:t>
            </a:r>
            <a:r>
              <a:rPr dirty="0"/>
              <a:t>applicability</a:t>
            </a:r>
            <a:r>
              <a:rPr spc="190" dirty="0"/>
              <a:t> </a:t>
            </a:r>
            <a:r>
              <a:rPr dirty="0"/>
              <a:t>and</a:t>
            </a:r>
            <a:r>
              <a:rPr spc="135" dirty="0"/>
              <a:t> </a:t>
            </a:r>
            <a:r>
              <a:rPr dirty="0"/>
              <a:t>current</a:t>
            </a:r>
            <a:r>
              <a:rPr spc="190" dirty="0"/>
              <a:t> </a:t>
            </a:r>
            <a:r>
              <a:rPr dirty="0"/>
              <a:t>as</a:t>
            </a:r>
            <a:r>
              <a:rPr spc="114" dirty="0"/>
              <a:t> </a:t>
            </a:r>
            <a:r>
              <a:rPr spc="60" dirty="0"/>
              <a:t>of</a:t>
            </a:r>
            <a:r>
              <a:rPr spc="25" dirty="0"/>
              <a:t> </a:t>
            </a:r>
            <a:r>
              <a:rPr dirty="0"/>
              <a:t>date</a:t>
            </a:r>
            <a:r>
              <a:rPr spc="135" dirty="0"/>
              <a:t> </a:t>
            </a:r>
            <a:r>
              <a:rPr dirty="0"/>
              <a:t>of</a:t>
            </a:r>
            <a:r>
              <a:rPr spc="114" dirty="0"/>
              <a:t> </a:t>
            </a:r>
            <a:r>
              <a:rPr spc="-10" dirty="0"/>
              <a:t>presentation.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644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B3F769-DF7E-4B80-A1D2-7E0FCE32E6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D04ED77-8A22-4CCD-9171-2BC64D3E70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958" y="2551288"/>
            <a:ext cx="10861481" cy="1264356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solidFill>
                  <a:srgbClr val="B5BE35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4400">
                <a:latin typeface="Arial Narrow" panose="020B0606020202030204" pitchFamily="34" charset="0"/>
              </a:defRPr>
            </a:lvl2pPr>
            <a:lvl3pPr marL="914400" indent="0" algn="ctr">
              <a:buNone/>
              <a:defRPr sz="4400">
                <a:latin typeface="Arial Narrow" panose="020B0606020202030204" pitchFamily="34" charset="0"/>
              </a:defRPr>
            </a:lvl3pPr>
            <a:lvl4pPr marL="1371600" indent="0" algn="ctr">
              <a:buNone/>
              <a:defRPr sz="4400">
                <a:latin typeface="Arial Narrow" panose="020B0606020202030204" pitchFamily="34" charset="0"/>
              </a:defRPr>
            </a:lvl4pPr>
            <a:lvl5pPr marL="1828800" indent="0" algn="ctr">
              <a:buNone/>
              <a:defRPr sz="44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FI name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B23898E-5D06-4048-981A-5E18DBBFA7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127" y="4304605"/>
            <a:ext cx="10917141" cy="1264356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Speaker Name / 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B13F4C2-49C2-4467-8B2F-81904D6FC3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781" y="298819"/>
            <a:ext cx="3629820" cy="457537"/>
          </a:xfrm>
        </p:spPr>
        <p:txBody>
          <a:bodyPr>
            <a:no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January 2021</a:t>
            </a:r>
          </a:p>
        </p:txBody>
      </p:sp>
    </p:spTree>
    <p:extLst>
      <p:ext uri="{BB962C8B-B14F-4D97-AF65-F5344CB8AC3E}">
        <p14:creationId xmlns:p14="http://schemas.microsoft.com/office/powerpoint/2010/main" val="3784404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5_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6803F7-A902-46B6-869B-EF9B13AC0F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66CDCF-AB54-476C-B7F9-7C1D16D4DD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958" y="1873955"/>
            <a:ext cx="10861481" cy="1179095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solidFill>
                  <a:srgbClr val="B5BE35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4400">
                <a:latin typeface="Arial Narrow" panose="020B0606020202030204" pitchFamily="34" charset="0"/>
              </a:defRPr>
            </a:lvl2pPr>
            <a:lvl3pPr marL="914400" indent="0" algn="ctr">
              <a:buNone/>
              <a:defRPr sz="4400">
                <a:latin typeface="Arial Narrow" panose="020B0606020202030204" pitchFamily="34" charset="0"/>
              </a:defRPr>
            </a:lvl3pPr>
            <a:lvl4pPr marL="1371600" indent="0" algn="ctr">
              <a:buNone/>
              <a:defRPr sz="4400">
                <a:latin typeface="Arial Narrow" panose="020B0606020202030204" pitchFamily="34" charset="0"/>
              </a:defRPr>
            </a:lvl4pPr>
            <a:lvl5pPr marL="1828800" indent="0" algn="ctr">
              <a:buNone/>
              <a:defRPr sz="44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FI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D083315-E906-435F-A025-5155C308AC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127" y="3341510"/>
            <a:ext cx="10917141" cy="1543311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Speaker Name /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63600DD-A303-4006-B525-95C788341E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781" y="298819"/>
            <a:ext cx="3629820" cy="457537"/>
          </a:xfrm>
        </p:spPr>
        <p:txBody>
          <a:bodyPr>
            <a:no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January 2021</a:t>
            </a:r>
          </a:p>
        </p:txBody>
      </p:sp>
      <p:pic>
        <p:nvPicPr>
          <p:cNvPr id="3" name="Picture 2" descr="A picture containing computer, sitting, computer, dark&#10;&#10;Description automatically generated">
            <a:extLst>
              <a:ext uri="{FF2B5EF4-FFF2-40B4-BE49-F238E27FC236}">
                <a16:creationId xmlns:a16="http://schemas.microsoft.com/office/drawing/2014/main" id="{51A65DC3-84D2-4E7F-AB6B-1F0E4BF2E5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221" y="6119635"/>
            <a:ext cx="2299956" cy="347707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88FA88-842B-4458-9861-6998ED4F2D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17913" y="5922963"/>
            <a:ext cx="2184400" cy="714375"/>
          </a:xfrm>
        </p:spPr>
        <p:txBody>
          <a:bodyPr/>
          <a:lstStyle>
            <a:lvl1pPr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FI logo here</a:t>
            </a:r>
          </a:p>
        </p:txBody>
      </p:sp>
    </p:spTree>
    <p:extLst>
      <p:ext uri="{BB962C8B-B14F-4D97-AF65-F5344CB8AC3E}">
        <p14:creationId xmlns:p14="http://schemas.microsoft.com/office/powerpoint/2010/main" val="296336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59958" y="3348011"/>
            <a:ext cx="10861481" cy="1184275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4400" b="1" cap="all" baseline="0">
                <a:solidFill>
                  <a:srgbClr val="B5BE35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4400">
                <a:latin typeface="Arial Narrow" panose="020B0606020202030204" pitchFamily="34" charset="0"/>
              </a:defRPr>
            </a:lvl2pPr>
            <a:lvl3pPr marL="914400" indent="0" algn="ctr">
              <a:buNone/>
              <a:defRPr sz="4400">
                <a:latin typeface="Arial Narrow" panose="020B0606020202030204" pitchFamily="34" charset="0"/>
              </a:defRPr>
            </a:lvl3pPr>
            <a:lvl4pPr marL="1371600" indent="0" algn="ctr">
              <a:buNone/>
              <a:defRPr sz="4400">
                <a:latin typeface="Arial Narrow" panose="020B0606020202030204" pitchFamily="34" charset="0"/>
              </a:defRPr>
            </a:lvl4pPr>
            <a:lvl5pPr marL="1828800" indent="0" algn="ctr">
              <a:buNone/>
              <a:defRPr sz="44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32127" y="4221425"/>
            <a:ext cx="10917141" cy="91440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Speaker Name / Title</a:t>
            </a:r>
          </a:p>
        </p:txBody>
      </p:sp>
    </p:spTree>
    <p:extLst>
      <p:ext uri="{BB962C8B-B14F-4D97-AF65-F5344CB8AC3E}">
        <p14:creationId xmlns:p14="http://schemas.microsoft.com/office/powerpoint/2010/main" val="67004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7_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52007" y="2648296"/>
            <a:ext cx="10861481" cy="1184275"/>
          </a:xfrm>
        </p:spPr>
        <p:txBody>
          <a:bodyPr>
            <a:noAutofit/>
          </a:bodyPr>
          <a:lstStyle>
            <a:lvl1pPr marL="0" indent="0" algn="ctr">
              <a:buNone/>
              <a:defRPr sz="4400" b="1" cap="all" baseline="0">
                <a:solidFill>
                  <a:srgbClr val="B5BE35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4400">
                <a:latin typeface="Arial Narrow" panose="020B0606020202030204" pitchFamily="34" charset="0"/>
              </a:defRPr>
            </a:lvl2pPr>
            <a:lvl3pPr marL="914400" indent="0" algn="ctr">
              <a:buNone/>
              <a:defRPr sz="4400">
                <a:latin typeface="Arial Narrow" panose="020B0606020202030204" pitchFamily="34" charset="0"/>
              </a:defRPr>
            </a:lvl3pPr>
            <a:lvl4pPr marL="1371600" indent="0" algn="ctr">
              <a:buNone/>
              <a:defRPr sz="4400">
                <a:latin typeface="Arial Narrow" panose="020B0606020202030204" pitchFamily="34" charset="0"/>
              </a:defRPr>
            </a:lvl4pPr>
            <a:lvl5pPr marL="1828800" indent="0" algn="ctr">
              <a:buNone/>
              <a:defRPr sz="44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4176" y="3521710"/>
            <a:ext cx="10917141" cy="91440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Speaker Name /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88CBA68-E1E9-4A58-BAF6-05B6B69E80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90546" y="5928129"/>
            <a:ext cx="2184400" cy="714375"/>
          </a:xfrm>
        </p:spPr>
        <p:txBody>
          <a:bodyPr/>
          <a:lstStyle>
            <a:lvl1pPr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FI logo here</a:t>
            </a:r>
          </a:p>
        </p:txBody>
      </p:sp>
    </p:spTree>
    <p:extLst>
      <p:ext uri="{BB962C8B-B14F-4D97-AF65-F5344CB8AC3E}">
        <p14:creationId xmlns:p14="http://schemas.microsoft.com/office/powerpoint/2010/main" val="163982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75860" y="3459329"/>
            <a:ext cx="10861481" cy="1184275"/>
          </a:xfrm>
        </p:spPr>
        <p:txBody>
          <a:bodyPr>
            <a:noAutofit/>
          </a:bodyPr>
          <a:lstStyle>
            <a:lvl1pPr marL="0" indent="0" algn="ctr">
              <a:buNone/>
              <a:defRPr sz="4400" b="1" cap="all" baseline="0">
                <a:solidFill>
                  <a:srgbClr val="B5BE35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4400">
                <a:latin typeface="Arial Narrow" panose="020B0606020202030204" pitchFamily="34" charset="0"/>
              </a:defRPr>
            </a:lvl2pPr>
            <a:lvl3pPr marL="914400" indent="0" algn="ctr">
              <a:buNone/>
              <a:defRPr sz="4400">
                <a:latin typeface="Arial Narrow" panose="020B0606020202030204" pitchFamily="34" charset="0"/>
              </a:defRPr>
            </a:lvl3pPr>
            <a:lvl4pPr marL="1371600" indent="0" algn="ctr">
              <a:buNone/>
              <a:defRPr sz="4400">
                <a:latin typeface="Arial Narrow" panose="020B0606020202030204" pitchFamily="34" charset="0"/>
              </a:defRPr>
            </a:lvl4pPr>
            <a:lvl5pPr marL="1828800" indent="0" algn="ctr">
              <a:buNone/>
              <a:defRPr sz="44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48029" y="4332743"/>
            <a:ext cx="10917141" cy="91440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Speaker Name / Title</a:t>
            </a:r>
          </a:p>
        </p:txBody>
      </p:sp>
    </p:spTree>
    <p:extLst>
      <p:ext uri="{BB962C8B-B14F-4D97-AF65-F5344CB8AC3E}">
        <p14:creationId xmlns:p14="http://schemas.microsoft.com/office/powerpoint/2010/main" val="3080048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9_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52007" y="2648296"/>
            <a:ext cx="10861481" cy="1184275"/>
          </a:xfrm>
        </p:spPr>
        <p:txBody>
          <a:bodyPr>
            <a:noAutofit/>
          </a:bodyPr>
          <a:lstStyle>
            <a:lvl1pPr marL="0" indent="0" algn="ctr">
              <a:buNone/>
              <a:defRPr sz="4400" b="1" cap="all" baseline="0">
                <a:solidFill>
                  <a:srgbClr val="B5BE35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4400">
                <a:latin typeface="Arial Narrow" panose="020B0606020202030204" pitchFamily="34" charset="0"/>
              </a:defRPr>
            </a:lvl2pPr>
            <a:lvl3pPr marL="914400" indent="0" algn="ctr">
              <a:buNone/>
              <a:defRPr sz="4400">
                <a:latin typeface="Arial Narrow" panose="020B0606020202030204" pitchFamily="34" charset="0"/>
              </a:defRPr>
            </a:lvl3pPr>
            <a:lvl4pPr marL="1371600" indent="0" algn="ctr">
              <a:buNone/>
              <a:defRPr sz="4400">
                <a:latin typeface="Arial Narrow" panose="020B0606020202030204" pitchFamily="34" charset="0"/>
              </a:defRPr>
            </a:lvl4pPr>
            <a:lvl5pPr marL="1828800" indent="0" algn="ctr">
              <a:buNone/>
              <a:defRPr sz="44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4176" y="3521710"/>
            <a:ext cx="10917141" cy="91440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Speaker Name /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067A98CE-14BB-404B-99FE-612D2898B5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3800" y="5912631"/>
            <a:ext cx="2184400" cy="714375"/>
          </a:xfrm>
        </p:spPr>
        <p:txBody>
          <a:bodyPr/>
          <a:lstStyle>
            <a:lvl1pPr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FI logo here</a:t>
            </a:r>
          </a:p>
        </p:txBody>
      </p:sp>
    </p:spTree>
    <p:extLst>
      <p:ext uri="{BB962C8B-B14F-4D97-AF65-F5344CB8AC3E}">
        <p14:creationId xmlns:p14="http://schemas.microsoft.com/office/powerpoint/2010/main" val="2334822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4EE81-07B9-48D0-B9B9-9C0816FB90A7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FF7F6-726C-4063-8105-7780395FA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53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20" r:id="rId7"/>
    <p:sldLayoutId id="2147483721" r:id="rId8"/>
    <p:sldLayoutId id="2147483722" r:id="rId9"/>
    <p:sldLayoutId id="2147483741" r:id="rId10"/>
    <p:sldLayoutId id="2147483723" r:id="rId11"/>
    <p:sldLayoutId id="2147483724" r:id="rId12"/>
    <p:sldLayoutId id="2147483726" r:id="rId13"/>
    <p:sldLayoutId id="2147483727" r:id="rId14"/>
    <p:sldLayoutId id="2147483728" r:id="rId15"/>
    <p:sldLayoutId id="2147483729" r:id="rId16"/>
    <p:sldLayoutId id="2147483742" r:id="rId17"/>
    <p:sldLayoutId id="2147483734" r:id="rId18"/>
    <p:sldLayoutId id="2147483735" r:id="rId19"/>
    <p:sldLayoutId id="2147483730" r:id="rId20"/>
    <p:sldLayoutId id="2147483731" r:id="rId21"/>
    <p:sldLayoutId id="2147483733" r:id="rId22"/>
    <p:sldLayoutId id="2147483736" r:id="rId23"/>
    <p:sldLayoutId id="2147483737" r:id="rId24"/>
    <p:sldLayoutId id="2147483719" r:id="rId25"/>
    <p:sldLayoutId id="2147483749" r:id="rId26"/>
    <p:sldLayoutId id="2147483738" r:id="rId27"/>
    <p:sldLayoutId id="2147483739" r:id="rId28"/>
    <p:sldLayoutId id="2147483750" r:id="rId29"/>
    <p:sldLayoutId id="214748375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rgbClr val="0D1F2C"/>
          </a:solidFill>
          <a:latin typeface="Arial Narrow" panose="020B060602020203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19078-4115-43DD-98F1-05D958CF52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Faster payments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42428-7A56-412F-BE78-4488B3F958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Bruce Hopkins / SVP, Processing Solutions</a:t>
            </a:r>
          </a:p>
          <a:p>
            <a:r>
              <a:rPr lang="en-US" dirty="0"/>
              <a:t>bhopkin@shazam.net</a:t>
            </a:r>
          </a:p>
        </p:txBody>
      </p:sp>
    </p:spTree>
    <p:extLst>
      <p:ext uri="{BB962C8B-B14F-4D97-AF65-F5344CB8AC3E}">
        <p14:creationId xmlns:p14="http://schemas.microsoft.com/office/powerpoint/2010/main" val="4155609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63C90-4446-416A-A6E7-EE714D606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0025"/>
            <a:ext cx="9889375" cy="762096"/>
          </a:xfrm>
        </p:spPr>
        <p:txBody>
          <a:bodyPr/>
          <a:lstStyle/>
          <a:p>
            <a:r>
              <a:rPr lang="en-US" dirty="0"/>
              <a:t>Key attributes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E4828-E905-4764-9F83-2104F5AE44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1677798"/>
            <a:ext cx="10103141" cy="4857226"/>
          </a:xfrm>
        </p:spPr>
        <p:txBody>
          <a:bodyPr>
            <a:normAutofit/>
          </a:bodyPr>
          <a:lstStyle/>
          <a:p>
            <a:r>
              <a:rPr lang="en-US" dirty="0"/>
              <a:t>Financial institution participants</a:t>
            </a:r>
          </a:p>
          <a:p>
            <a:r>
              <a:rPr lang="en-US" dirty="0"/>
              <a:t>Account to account transfer </a:t>
            </a:r>
          </a:p>
          <a:p>
            <a:r>
              <a:rPr lang="en-US" dirty="0"/>
              <a:t>Real-time authorization and posting</a:t>
            </a:r>
          </a:p>
          <a:p>
            <a:r>
              <a:rPr lang="en-US" dirty="0"/>
              <a:t>Real-time gross FI settlement on a per transaction basis</a:t>
            </a:r>
          </a:p>
          <a:p>
            <a:r>
              <a:rPr lang="en-US" dirty="0"/>
              <a:t>Guaranteed, instant funds availability</a:t>
            </a:r>
          </a:p>
          <a:p>
            <a:r>
              <a:rPr lang="en-US" dirty="0"/>
              <a:t>Irrefutable</a:t>
            </a:r>
          </a:p>
          <a:p>
            <a:r>
              <a:rPr lang="en-US" dirty="0"/>
              <a:t>ISO 20022 message set</a:t>
            </a:r>
          </a:p>
          <a:p>
            <a:r>
              <a:rPr lang="en-US" dirty="0"/>
              <a:t>Rich contextual data</a:t>
            </a:r>
          </a:p>
          <a:p>
            <a:r>
              <a:rPr lang="en-US" dirty="0"/>
              <a:t>Large transaction limits ($1 million)</a:t>
            </a:r>
          </a:p>
        </p:txBody>
      </p:sp>
    </p:spTree>
    <p:extLst>
      <p:ext uri="{BB962C8B-B14F-4D97-AF65-F5344CB8AC3E}">
        <p14:creationId xmlns:p14="http://schemas.microsoft.com/office/powerpoint/2010/main" val="327518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 descr="A person working on the computer&#10;&#10;Description automatically generated with medium confidence">
            <a:extLst>
              <a:ext uri="{FF2B5EF4-FFF2-40B4-BE49-F238E27FC236}">
                <a16:creationId xmlns:a16="http://schemas.microsoft.com/office/drawing/2014/main" id="{FFC1C0B0-61BD-4A5B-AC9C-A2A7B950E0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0" r="2730"/>
          <a:stretch/>
        </p:blipFill>
        <p:spPr>
          <a:xfrm flipH="1">
            <a:off x="0" y="0"/>
            <a:ext cx="9118833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16623F-D841-4F05-AA03-9BECAA602ED0}"/>
              </a:ext>
            </a:extLst>
          </p:cNvPr>
          <p:cNvSpPr/>
          <p:nvPr/>
        </p:nvSpPr>
        <p:spPr>
          <a:xfrm>
            <a:off x="1937855" y="0"/>
            <a:ext cx="8844793" cy="6872609"/>
          </a:xfrm>
          <a:prstGeom prst="rect">
            <a:avLst/>
          </a:prstGeom>
          <a:gradFill>
            <a:gsLst>
              <a:gs pos="61000">
                <a:schemeClr val="bg1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2E0CB6-3F6D-49C6-B1CD-0C186FA94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0299" y="654193"/>
            <a:ext cx="6113831" cy="1583125"/>
          </a:xfrm>
        </p:spPr>
        <p:txBody>
          <a:bodyPr>
            <a:normAutofit fontScale="90000"/>
          </a:bodyPr>
          <a:lstStyle/>
          <a:p>
            <a:r>
              <a:rPr lang="en-US" dirty="0"/>
              <a:t>Faster examples in             the market — but not faster payments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D7813-ABF5-468F-BB37-F3E59572EF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90300" y="2448075"/>
            <a:ext cx="6113830" cy="432618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Same day ACH — faster than standard ACH, but not real time</a:t>
            </a:r>
          </a:p>
          <a:p>
            <a:r>
              <a:rPr lang="en-US" dirty="0">
                <a:solidFill>
                  <a:schemeClr val="tx1"/>
                </a:solidFill>
              </a:rPr>
              <a:t>Debit funds transfer credit —      real-time authorization and posting, but not real-time gross settlement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SHAZAM 150 M transactions annually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FEC51B-E860-4F3E-849E-3F0D03E315CD}"/>
              </a:ext>
            </a:extLst>
          </p:cNvPr>
          <p:cNvSpPr/>
          <p:nvPr/>
        </p:nvSpPr>
        <p:spPr>
          <a:xfrm>
            <a:off x="11123802" y="6551802"/>
            <a:ext cx="950752" cy="222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72A51-EB0E-4C83-A07B-0A59349211A2}"/>
              </a:ext>
            </a:extLst>
          </p:cNvPr>
          <p:cNvSpPr txBox="1"/>
          <p:nvPr/>
        </p:nvSpPr>
        <p:spPr>
          <a:xfrm>
            <a:off x="4452731" y="6591725"/>
            <a:ext cx="7673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&amp; Confidential. © 2022 SHAZAM, Inc. All rights reserved. Information is of general applicability and current as of date of presentation. </a:t>
            </a:r>
          </a:p>
          <a:p>
            <a:pPr algn="r"/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269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643E3-8015-445D-B738-E3D2DBEC1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352" y="880682"/>
            <a:ext cx="10097193" cy="762096"/>
          </a:xfrm>
        </p:spPr>
        <p:txBody>
          <a:bodyPr/>
          <a:lstStyle/>
          <a:p>
            <a:r>
              <a:rPr lang="en-US" dirty="0"/>
              <a:t>Faster payments defined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C41BE-926A-4605-83B5-537E952387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354" y="2089051"/>
            <a:ext cx="5112439" cy="3828552"/>
          </a:xfrm>
        </p:spPr>
        <p:txBody>
          <a:bodyPr/>
          <a:lstStyle/>
          <a:p>
            <a:r>
              <a:rPr lang="en-US" dirty="0"/>
              <a:t>The Clearing House RTP</a:t>
            </a:r>
            <a:r>
              <a:rPr lang="en-US" baseline="30000" dirty="0"/>
              <a:t>®</a:t>
            </a:r>
            <a:r>
              <a:rPr lang="en-US" dirty="0"/>
              <a:t> network — owned by the 24 largest FIs in U.S.</a:t>
            </a:r>
          </a:p>
          <a:p>
            <a:pPr lvl="1"/>
            <a:r>
              <a:rPr lang="en-US" dirty="0"/>
              <a:t>Deployed in 2017</a:t>
            </a:r>
          </a:p>
          <a:p>
            <a:pPr lvl="1"/>
            <a:r>
              <a:rPr lang="en-US" dirty="0"/>
              <a:t>238 current participants, reaching approximately 61%  of U.S. DDAs</a:t>
            </a:r>
          </a:p>
          <a:p>
            <a:pPr lvl="1"/>
            <a:r>
              <a:rPr lang="en-US" dirty="0"/>
              <a:t>Includes four SHAZAM participants with one FI pending implementation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85304-AFBC-432B-AC70-4355FF5C42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351" y="1585894"/>
            <a:ext cx="10088563" cy="4238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Current u.s. market availability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35855-9198-46E1-A2B8-E3CC374DF901}"/>
              </a:ext>
            </a:extLst>
          </p:cNvPr>
          <p:cNvSpPr txBox="1"/>
          <p:nvPr/>
        </p:nvSpPr>
        <p:spPr>
          <a:xfrm>
            <a:off x="6853806" y="5802187"/>
            <a:ext cx="47768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Source: https://www.theclearinghouse.org/payment-systems/rtp</a:t>
            </a:r>
          </a:p>
        </p:txBody>
      </p:sp>
      <p:pic>
        <p:nvPicPr>
          <p:cNvPr id="1026" name="Picture 2" descr="RTP Quarterly Payment Activity">
            <a:extLst>
              <a:ext uri="{FF2B5EF4-FFF2-40B4-BE49-F238E27FC236}">
                <a16:creationId xmlns:a16="http://schemas.microsoft.com/office/drawing/2014/main" id="{11BB4F01-B4C7-E98C-1CC9-881C347D6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165" y="2009757"/>
            <a:ext cx="5065584" cy="379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32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C41BE-926A-4605-83B5-537E952387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351" y="2148268"/>
            <a:ext cx="7310357" cy="3829050"/>
          </a:xfrm>
        </p:spPr>
        <p:txBody>
          <a:bodyPr>
            <a:normAutofit/>
          </a:bodyPr>
          <a:lstStyle/>
          <a:p>
            <a:r>
              <a:rPr lang="en-US" dirty="0"/>
              <a:t>FedNow Service — Federal Reserve as           a faster payments network operator</a:t>
            </a:r>
          </a:p>
          <a:p>
            <a:r>
              <a:rPr lang="en-US" dirty="0"/>
              <a:t>FedNow pilot in process</a:t>
            </a:r>
          </a:p>
          <a:p>
            <a:pPr lvl="1"/>
            <a:r>
              <a:rPr lang="en-US" dirty="0"/>
              <a:t>Technical and operational design phase</a:t>
            </a:r>
          </a:p>
          <a:p>
            <a:pPr lvl="1"/>
            <a:r>
              <a:rPr lang="en-US" dirty="0"/>
              <a:t>Moving to implementation phase</a:t>
            </a:r>
          </a:p>
          <a:p>
            <a:pPr lvl="1"/>
            <a:r>
              <a:rPr lang="en-US" dirty="0"/>
              <a:t>Pricing published</a:t>
            </a:r>
          </a:p>
          <a:p>
            <a:pPr lvl="1"/>
            <a:r>
              <a:rPr lang="en-US" dirty="0"/>
              <a:t>SHAZAM participating in pilot</a:t>
            </a:r>
          </a:p>
          <a:p>
            <a:r>
              <a:rPr lang="en-US" dirty="0"/>
              <a:t>First FIs live early 2023</a:t>
            </a:r>
          </a:p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13D362-A6C3-4F31-B9CF-5D540CC24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352" y="880682"/>
            <a:ext cx="10097193" cy="762096"/>
          </a:xfrm>
        </p:spPr>
        <p:txBody>
          <a:bodyPr/>
          <a:lstStyle/>
          <a:p>
            <a:r>
              <a:rPr lang="en-US" dirty="0"/>
              <a:t>Faster payments defined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214D6DA-3164-449E-A6B8-2D0647495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351" y="1585894"/>
            <a:ext cx="10088563" cy="4238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Current u.s. market availability </a:t>
            </a:r>
          </a:p>
        </p:txBody>
      </p:sp>
      <p:pic>
        <p:nvPicPr>
          <p:cNvPr id="16" name="Picture 2" descr="Federal Reserve Launches New Tools and Support to Accelerate Industry  Readiness for Instant Payments | Business Wire">
            <a:extLst>
              <a:ext uri="{FF2B5EF4-FFF2-40B4-BE49-F238E27FC236}">
                <a16:creationId xmlns:a16="http://schemas.microsoft.com/office/drawing/2014/main" id="{96925A9C-D769-4284-B4C1-5085005B2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708" y="2848849"/>
            <a:ext cx="3409952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747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72A687-B7CA-4E15-99F4-E7E45751217D}"/>
              </a:ext>
            </a:extLst>
          </p:cNvPr>
          <p:cNvSpPr txBox="1">
            <a:spLocks/>
          </p:cNvSpPr>
          <p:nvPr/>
        </p:nvSpPr>
        <p:spPr>
          <a:xfrm>
            <a:off x="701130" y="588240"/>
            <a:ext cx="10097193" cy="762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rgbClr val="1D3C6D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B5BE35"/>
                </a:solidFill>
              </a:rPr>
              <a:t>Faster payments use cases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A2D305E-83E0-4FEA-876D-623ABE0969CB}"/>
              </a:ext>
            </a:extLst>
          </p:cNvPr>
          <p:cNvSpPr txBox="1">
            <a:spLocks/>
          </p:cNvSpPr>
          <p:nvPr/>
        </p:nvSpPr>
        <p:spPr>
          <a:xfrm>
            <a:off x="1204128" y="1506856"/>
            <a:ext cx="2928366" cy="4502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C1D5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DISBURSEMENTS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467B453-223B-4E4E-8857-1B3336B8B962}"/>
              </a:ext>
            </a:extLst>
          </p:cNvPr>
          <p:cNvSpPr txBox="1">
            <a:spLocks/>
          </p:cNvSpPr>
          <p:nvPr/>
        </p:nvSpPr>
        <p:spPr>
          <a:xfrm>
            <a:off x="1192679" y="4872300"/>
            <a:ext cx="4306498" cy="450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FF3366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F9E4F"/>
              </a:buClr>
              <a:buSzPct val="10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C1D5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 DDA FROM VIRTUAL ACCOUNT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BE6B1A4-4B9C-4AD8-B57C-13EB286B485B}"/>
              </a:ext>
            </a:extLst>
          </p:cNvPr>
          <p:cNvSpPr txBox="1">
            <a:spLocks/>
          </p:cNvSpPr>
          <p:nvPr/>
        </p:nvSpPr>
        <p:spPr>
          <a:xfrm>
            <a:off x="6853241" y="1499215"/>
            <a:ext cx="4024604" cy="450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FF3366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F9E4F"/>
              </a:buClr>
              <a:buSzPct val="10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C1D5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PAYROLL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49C5B3E-586C-44E0-BBB6-FFA8DD6BAA06}"/>
              </a:ext>
            </a:extLst>
          </p:cNvPr>
          <p:cNvSpPr txBox="1">
            <a:spLocks/>
          </p:cNvSpPr>
          <p:nvPr/>
        </p:nvSpPr>
        <p:spPr>
          <a:xfrm>
            <a:off x="1204128" y="3180163"/>
            <a:ext cx="4024604" cy="450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FF3366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F9E4F"/>
              </a:buClr>
              <a:buSzPct val="10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C1D5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MERCHANT SETTLEMENT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44726F0-D9A5-4084-BEE3-1A196472AAB2}"/>
              </a:ext>
            </a:extLst>
          </p:cNvPr>
          <p:cNvSpPr txBox="1">
            <a:spLocks/>
          </p:cNvSpPr>
          <p:nvPr/>
        </p:nvSpPr>
        <p:spPr>
          <a:xfrm>
            <a:off x="6891238" y="4875041"/>
            <a:ext cx="4013215" cy="450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FF3366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F9E4F"/>
              </a:buClr>
              <a:buSzPct val="10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C1D5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 PAY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340E8D-4F42-4E35-B25F-A0AA79644E13}"/>
              </a:ext>
            </a:extLst>
          </p:cNvPr>
          <p:cNvSpPr/>
          <p:nvPr/>
        </p:nvSpPr>
        <p:spPr>
          <a:xfrm>
            <a:off x="1694045" y="2021328"/>
            <a:ext cx="3643825" cy="971912"/>
          </a:xfrm>
          <a:prstGeom prst="rect">
            <a:avLst/>
          </a:prstGeom>
          <a:noFill/>
          <a:ln>
            <a:solidFill>
              <a:srgbClr val="C1D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EB22A5-D641-4341-BF26-86C18469E049}"/>
              </a:ext>
            </a:extLst>
          </p:cNvPr>
          <p:cNvSpPr txBox="1"/>
          <p:nvPr/>
        </p:nvSpPr>
        <p:spPr>
          <a:xfrm>
            <a:off x="2070145" y="2094740"/>
            <a:ext cx="310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B5BE3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estate closing</a:t>
            </a:r>
          </a:p>
          <a:p>
            <a:pPr marL="285750" indent="-285750">
              <a:buClr>
                <a:srgbClr val="B5BE3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Loan proceeds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FF333C-060E-43C3-B252-69D11FF001DD}"/>
              </a:ext>
            </a:extLst>
          </p:cNvPr>
          <p:cNvSpPr/>
          <p:nvPr/>
        </p:nvSpPr>
        <p:spPr>
          <a:xfrm>
            <a:off x="1692126" y="5379970"/>
            <a:ext cx="3645743" cy="990829"/>
          </a:xfrm>
          <a:prstGeom prst="rect">
            <a:avLst/>
          </a:prstGeom>
          <a:noFill/>
          <a:ln>
            <a:solidFill>
              <a:srgbClr val="C1D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3D62D8-3AB4-47B7-B073-35DE1EECA577}"/>
              </a:ext>
            </a:extLst>
          </p:cNvPr>
          <p:cNvSpPr txBox="1"/>
          <p:nvPr/>
        </p:nvSpPr>
        <p:spPr>
          <a:xfrm>
            <a:off x="7819962" y="5471206"/>
            <a:ext cx="2695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B5BE3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Bill.com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8CE18BA-D3C5-465D-9AAF-F99A00994AC5}"/>
              </a:ext>
            </a:extLst>
          </p:cNvPr>
          <p:cNvSpPr txBox="1">
            <a:spLocks/>
          </p:cNvSpPr>
          <p:nvPr/>
        </p:nvSpPr>
        <p:spPr>
          <a:xfrm>
            <a:off x="6891238" y="3170567"/>
            <a:ext cx="4138618" cy="469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FF3366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FF9E4F"/>
              </a:buClr>
              <a:buSzPct val="10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C1D5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 TO ACCOUNT TRANSFERS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D01A17-3996-402A-9B09-495DEC9BAF67}"/>
              </a:ext>
            </a:extLst>
          </p:cNvPr>
          <p:cNvGrpSpPr/>
          <p:nvPr/>
        </p:nvGrpSpPr>
        <p:grpSpPr>
          <a:xfrm>
            <a:off x="7721922" y="3816037"/>
            <a:ext cx="3683613" cy="1227150"/>
            <a:chOff x="7314466" y="3813568"/>
            <a:chExt cx="3848401" cy="117734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8DFD79-7D15-4720-B52F-05B53EF7602E}"/>
                </a:ext>
              </a:extLst>
            </p:cNvPr>
            <p:cNvSpPr txBox="1"/>
            <p:nvPr/>
          </p:nvSpPr>
          <p:spPr>
            <a:xfrm>
              <a:off x="7314466" y="3813568"/>
              <a:ext cx="2666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3EF241F-04EA-43BB-BC9E-02FD1C8E4AF8}"/>
                </a:ext>
              </a:extLst>
            </p:cNvPr>
            <p:cNvSpPr txBox="1"/>
            <p:nvPr/>
          </p:nvSpPr>
          <p:spPr>
            <a:xfrm>
              <a:off x="7417457" y="3839300"/>
              <a:ext cx="3745410" cy="1151617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285750" indent="-285750">
                <a:buClr>
                  <a:srgbClr val="B5BE35"/>
                </a:buClr>
                <a:buFont typeface="Wingdings" panose="05000000000000000000" pitchFamily="2" charset="2"/>
                <a:buChar char="§"/>
              </a:pP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BofA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Clr>
                  <a:srgbClr val="B5BE35"/>
                </a:buClr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CBW Bank</a:t>
              </a:r>
            </a:p>
            <a:p>
              <a:pPr marL="285750" indent="-285750">
                <a:buClr>
                  <a:srgbClr val="B5BE35"/>
                </a:buClr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Fifth Third</a:t>
              </a:r>
            </a:p>
            <a:p>
              <a:pPr marL="285750" indent="-285750">
                <a:buClr>
                  <a:srgbClr val="B5BE35"/>
                </a:buClr>
                <a:buFont typeface="Wingdings" panose="05000000000000000000" pitchFamily="2" charset="2"/>
                <a:buChar char="§"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Clr>
                  <a:srgbClr val="B5BE35"/>
                </a:buClr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JPMC</a:t>
              </a:r>
            </a:p>
            <a:p>
              <a:pPr marL="285750" indent="-285750">
                <a:buClr>
                  <a:srgbClr val="B5BE35"/>
                </a:buClr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PNC</a:t>
              </a:r>
            </a:p>
            <a:p>
              <a:pPr marL="285750" indent="-285750">
                <a:buClr>
                  <a:srgbClr val="B5BE35"/>
                </a:buClr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Wells Fargo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65FD711-B0AB-400C-85E1-416E98D0E58A}"/>
              </a:ext>
            </a:extLst>
          </p:cNvPr>
          <p:cNvSpPr/>
          <p:nvPr/>
        </p:nvSpPr>
        <p:spPr>
          <a:xfrm>
            <a:off x="1692126" y="3712867"/>
            <a:ext cx="3629555" cy="971912"/>
          </a:xfrm>
          <a:prstGeom prst="rect">
            <a:avLst/>
          </a:prstGeom>
          <a:noFill/>
          <a:ln>
            <a:solidFill>
              <a:srgbClr val="C1D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A83247-3F55-4D0C-9342-9A5C3BD4E54D}"/>
              </a:ext>
            </a:extLst>
          </p:cNvPr>
          <p:cNvSpPr/>
          <p:nvPr/>
        </p:nvSpPr>
        <p:spPr>
          <a:xfrm>
            <a:off x="1026473" y="3795823"/>
            <a:ext cx="954947" cy="790728"/>
          </a:xfrm>
          <a:prstGeom prst="rect">
            <a:avLst/>
          </a:prstGeom>
          <a:solidFill>
            <a:srgbClr val="0D1F2C"/>
          </a:solidFill>
          <a:ln>
            <a:solidFill>
              <a:srgbClr val="C1D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4097F5-0780-4A8D-9BF0-3AF1531DEF47}"/>
              </a:ext>
            </a:extLst>
          </p:cNvPr>
          <p:cNvSpPr txBox="1"/>
          <p:nvPr/>
        </p:nvSpPr>
        <p:spPr>
          <a:xfrm>
            <a:off x="2068625" y="3786279"/>
            <a:ext cx="299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B5BE3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87C22E-68EF-425E-B872-E6D72773D09B}"/>
              </a:ext>
            </a:extLst>
          </p:cNvPr>
          <p:cNvSpPr txBox="1"/>
          <p:nvPr/>
        </p:nvSpPr>
        <p:spPr>
          <a:xfrm>
            <a:off x="7820503" y="2094740"/>
            <a:ext cx="3495719" cy="64633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Clr>
                <a:srgbClr val="B5BE3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Paychex</a:t>
            </a:r>
          </a:p>
          <a:p>
            <a:pPr marL="285750" indent="-285750">
              <a:buClr>
                <a:srgbClr val="B5BE3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Pay</a:t>
            </a:r>
          </a:p>
          <a:p>
            <a:pPr marL="285750" indent="-285750">
              <a:buClr>
                <a:srgbClr val="B5BE35"/>
              </a:buClr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Earnin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B5BE35"/>
              </a:buClr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GrubHub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189C90-625B-4C51-9CDE-870BB4113632}"/>
              </a:ext>
            </a:extLst>
          </p:cNvPr>
          <p:cNvSpPr/>
          <p:nvPr/>
        </p:nvSpPr>
        <p:spPr>
          <a:xfrm>
            <a:off x="7420996" y="2021328"/>
            <a:ext cx="3878155" cy="971912"/>
          </a:xfrm>
          <a:prstGeom prst="rect">
            <a:avLst/>
          </a:prstGeom>
          <a:noFill/>
          <a:ln>
            <a:solidFill>
              <a:srgbClr val="C1D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8F09C0-31A2-49A0-85CF-22B05F96C27A}"/>
              </a:ext>
            </a:extLst>
          </p:cNvPr>
          <p:cNvSpPr/>
          <p:nvPr/>
        </p:nvSpPr>
        <p:spPr>
          <a:xfrm>
            <a:off x="7438067" y="3713138"/>
            <a:ext cx="3878155" cy="971912"/>
          </a:xfrm>
          <a:prstGeom prst="rect">
            <a:avLst/>
          </a:prstGeom>
          <a:noFill/>
          <a:ln>
            <a:solidFill>
              <a:srgbClr val="C1D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F397212-92B2-4728-974D-95864224B179}"/>
              </a:ext>
            </a:extLst>
          </p:cNvPr>
          <p:cNvSpPr/>
          <p:nvPr/>
        </p:nvSpPr>
        <p:spPr>
          <a:xfrm>
            <a:off x="7438067" y="5398553"/>
            <a:ext cx="3861084" cy="971912"/>
          </a:xfrm>
          <a:prstGeom prst="rect">
            <a:avLst/>
          </a:prstGeom>
          <a:noFill/>
          <a:ln>
            <a:solidFill>
              <a:srgbClr val="C1D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641099-D6E2-4043-8728-9F364EA23D6C}"/>
              </a:ext>
            </a:extLst>
          </p:cNvPr>
          <p:cNvSpPr txBox="1"/>
          <p:nvPr/>
        </p:nvSpPr>
        <p:spPr>
          <a:xfrm>
            <a:off x="2128416" y="5455854"/>
            <a:ext cx="3098159" cy="12003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Clr>
                <a:srgbClr val="B5BE3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Venmo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B5BE3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PayPal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  <a:p>
            <a:pPr marL="285750" indent="-285750">
              <a:buClr>
                <a:srgbClr val="B5BE35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B5BE35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B5BE3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Coinbase</a:t>
            </a:r>
          </a:p>
          <a:p>
            <a:pPr marL="285750" indent="-285750">
              <a:buClr>
                <a:srgbClr val="B5BE3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C4C2C9-9C6D-4585-8B74-985107273773}"/>
              </a:ext>
            </a:extLst>
          </p:cNvPr>
          <p:cNvSpPr/>
          <p:nvPr/>
        </p:nvSpPr>
        <p:spPr>
          <a:xfrm>
            <a:off x="1030735" y="2111753"/>
            <a:ext cx="954947" cy="790728"/>
          </a:xfrm>
          <a:prstGeom prst="rect">
            <a:avLst/>
          </a:prstGeom>
          <a:solidFill>
            <a:srgbClr val="0D1F2C"/>
          </a:solidFill>
          <a:ln>
            <a:solidFill>
              <a:srgbClr val="C1D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99B0E1-748A-4C53-926A-DAF32CBFFBD8}"/>
              </a:ext>
            </a:extLst>
          </p:cNvPr>
          <p:cNvSpPr/>
          <p:nvPr/>
        </p:nvSpPr>
        <p:spPr>
          <a:xfrm>
            <a:off x="1033786" y="5481559"/>
            <a:ext cx="954947" cy="790728"/>
          </a:xfrm>
          <a:prstGeom prst="rect">
            <a:avLst/>
          </a:prstGeom>
          <a:solidFill>
            <a:srgbClr val="0D1F2C"/>
          </a:solidFill>
          <a:ln>
            <a:solidFill>
              <a:srgbClr val="C1D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AFCCC53-4564-4070-99E1-0E94A1423AC9}"/>
              </a:ext>
            </a:extLst>
          </p:cNvPr>
          <p:cNvSpPr/>
          <p:nvPr/>
        </p:nvSpPr>
        <p:spPr>
          <a:xfrm>
            <a:off x="6781250" y="2115966"/>
            <a:ext cx="954947" cy="790728"/>
          </a:xfrm>
          <a:prstGeom prst="rect">
            <a:avLst/>
          </a:prstGeom>
          <a:solidFill>
            <a:srgbClr val="0D1F2C"/>
          </a:solidFill>
          <a:ln>
            <a:solidFill>
              <a:srgbClr val="C1D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C475B9-7836-41B8-AA1A-D2D01BAC43C3}"/>
              </a:ext>
            </a:extLst>
          </p:cNvPr>
          <p:cNvSpPr/>
          <p:nvPr/>
        </p:nvSpPr>
        <p:spPr>
          <a:xfrm>
            <a:off x="6781250" y="3802445"/>
            <a:ext cx="954947" cy="790728"/>
          </a:xfrm>
          <a:prstGeom prst="rect">
            <a:avLst/>
          </a:prstGeom>
          <a:solidFill>
            <a:srgbClr val="0D1F2C"/>
          </a:solidFill>
          <a:ln>
            <a:solidFill>
              <a:srgbClr val="C1D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D420CD-4ECC-49B2-BF79-ACF9196B195C}"/>
              </a:ext>
            </a:extLst>
          </p:cNvPr>
          <p:cNvSpPr/>
          <p:nvPr/>
        </p:nvSpPr>
        <p:spPr>
          <a:xfrm>
            <a:off x="6775304" y="5487987"/>
            <a:ext cx="954947" cy="790728"/>
          </a:xfrm>
          <a:prstGeom prst="rect">
            <a:avLst/>
          </a:prstGeom>
          <a:solidFill>
            <a:srgbClr val="0D1F2C"/>
          </a:solidFill>
          <a:ln>
            <a:solidFill>
              <a:srgbClr val="C1D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556ED7B-DA8D-46FA-84BA-248FB8D94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09" y="5494284"/>
            <a:ext cx="734340" cy="762200"/>
          </a:xfrm>
          <a:prstGeom prst="rect">
            <a:avLst/>
          </a:prstGeom>
        </p:spPr>
      </p:pic>
      <p:pic>
        <p:nvPicPr>
          <p:cNvPr id="28" name="Picture 27" descr="A picture containing icon&#10;&#10;Description automatically generated">
            <a:extLst>
              <a:ext uri="{FF2B5EF4-FFF2-40B4-BE49-F238E27FC236}">
                <a16:creationId xmlns:a16="http://schemas.microsoft.com/office/drawing/2014/main" id="{F4AA09B2-9624-45E9-93BB-85BBF74D0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3" y="2039560"/>
            <a:ext cx="840645" cy="872538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429E96B1-5FCE-4C58-9C44-2F06D3C6E4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82" y="3835832"/>
            <a:ext cx="682649" cy="708547"/>
          </a:xfrm>
          <a:prstGeom prst="rect">
            <a:avLst/>
          </a:prstGeom>
        </p:spPr>
      </p:pic>
      <p:pic>
        <p:nvPicPr>
          <p:cNvPr id="38" name="Picture 37" descr="Qr code&#10;&#10;Description automatically generated">
            <a:extLst>
              <a:ext uri="{FF2B5EF4-FFF2-40B4-BE49-F238E27FC236}">
                <a16:creationId xmlns:a16="http://schemas.microsoft.com/office/drawing/2014/main" id="{30B98DE8-EDEE-4EBA-8E1F-ECC3EDB900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779" y="2094740"/>
            <a:ext cx="800342" cy="830706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493C5039-2E89-4D68-8207-3A73633F45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383" y="5450689"/>
            <a:ext cx="817757" cy="849389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E0BCF56E-DFB3-438B-9061-CB5422C694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017" y="3817154"/>
            <a:ext cx="746546" cy="77486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C91CC01-1220-4771-9A5D-E7D6EEBDAE81}"/>
              </a:ext>
            </a:extLst>
          </p:cNvPr>
          <p:cNvSpPr txBox="1"/>
          <p:nvPr/>
        </p:nvSpPr>
        <p:spPr>
          <a:xfrm>
            <a:off x="4452731" y="6591725"/>
            <a:ext cx="7673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&amp; Confidential. © 2022 SHAZAM, Inc. All rights reserved. Information is of general applicability and current as of date of presentation. </a:t>
            </a:r>
          </a:p>
          <a:p>
            <a:pPr algn="r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2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4" grpId="0" animBg="1"/>
      <p:bldP spid="15" grpId="0"/>
      <p:bldP spid="16" grpId="0"/>
      <p:bldP spid="20" grpId="0" animBg="1"/>
      <p:bldP spid="21" grpId="0" animBg="1"/>
      <p:bldP spid="22" grpId="0"/>
      <p:bldP spid="23" grpId="0"/>
      <p:bldP spid="24" grpId="0" animBg="1"/>
      <p:bldP spid="25" grpId="0" animBg="1"/>
      <p:bldP spid="26" grpId="0" animBg="1"/>
      <p:bldP spid="27" grpId="0"/>
      <p:bldP spid="29" grpId="0" animBg="1"/>
      <p:bldP spid="30" grpId="0" animBg="1"/>
      <p:bldP spid="32" grpId="0" animBg="1"/>
      <p:bldP spid="33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E1B7F-E04B-42FA-AF9B-AAB55A29A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4224"/>
            <a:ext cx="12191999" cy="13727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Faster payments operational environment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FECA888-35D5-428B-A90B-3E6C57C68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495" y="2437570"/>
            <a:ext cx="1201588" cy="11284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ACB4CB-A1F4-4B45-9FF4-C79A0582F40A}"/>
              </a:ext>
            </a:extLst>
          </p:cNvPr>
          <p:cNvSpPr txBox="1"/>
          <p:nvPr/>
        </p:nvSpPr>
        <p:spPr>
          <a:xfrm>
            <a:off x="1235516" y="3745905"/>
            <a:ext cx="206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Sending FI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C4ACE-B412-4568-B5DE-E6F0496ABD5B}"/>
              </a:ext>
            </a:extLst>
          </p:cNvPr>
          <p:cNvSpPr txBox="1"/>
          <p:nvPr/>
        </p:nvSpPr>
        <p:spPr>
          <a:xfrm>
            <a:off x="9014481" y="3801622"/>
            <a:ext cx="1676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Receiving FI</a:t>
            </a:r>
          </a:p>
        </p:txBody>
      </p:sp>
      <p:pic>
        <p:nvPicPr>
          <p:cNvPr id="7" name="Picture 4" descr="Fed creates pilot program for FedNow instant payments | 2020-10-21 | CUNA  News">
            <a:extLst>
              <a:ext uri="{FF2B5EF4-FFF2-40B4-BE49-F238E27FC236}">
                <a16:creationId xmlns:a16="http://schemas.microsoft.com/office/drawing/2014/main" id="{A610309B-248D-4A72-814E-3C57E72E7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32" y="2876934"/>
            <a:ext cx="1775173" cy="92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90023A-DC32-4330-A747-8DE20373E8DF}"/>
              </a:ext>
            </a:extLst>
          </p:cNvPr>
          <p:cNvSpPr txBox="1"/>
          <p:nvPr/>
        </p:nvSpPr>
        <p:spPr>
          <a:xfrm>
            <a:off x="3140704" y="3745905"/>
            <a:ext cx="1775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TPSP 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Sending FI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0B89E5-0738-4A92-83EB-5D96031FB6D8}"/>
              </a:ext>
            </a:extLst>
          </p:cNvPr>
          <p:cNvSpPr txBox="1"/>
          <p:nvPr/>
        </p:nvSpPr>
        <p:spPr>
          <a:xfrm>
            <a:off x="7059591" y="3785683"/>
            <a:ext cx="1738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TPSP 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Receiving FI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92322F-D838-4598-BC36-1C7377EE4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395" y="2187897"/>
            <a:ext cx="1545484" cy="8160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79F2F7-11C7-4181-BBF7-EA499C98F95F}"/>
              </a:ext>
            </a:extLst>
          </p:cNvPr>
          <p:cNvSpPr txBox="1"/>
          <p:nvPr/>
        </p:nvSpPr>
        <p:spPr>
          <a:xfrm>
            <a:off x="149822" y="3745905"/>
            <a:ext cx="12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Sender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41B300-40E3-456F-B582-F87A04C5AC9B}"/>
              </a:ext>
            </a:extLst>
          </p:cNvPr>
          <p:cNvSpPr txBox="1"/>
          <p:nvPr/>
        </p:nvSpPr>
        <p:spPr>
          <a:xfrm>
            <a:off x="10636360" y="3803517"/>
            <a:ext cx="1295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Receiver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5817E645-E9A2-4780-967D-A17FED5C28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785" y="2274546"/>
            <a:ext cx="953138" cy="1348780"/>
          </a:xfrm>
          <a:prstGeom prst="rect">
            <a:avLst/>
          </a:prstGeom>
        </p:spPr>
      </p:pic>
      <p:pic>
        <p:nvPicPr>
          <p:cNvPr id="14" name="Graphic 13" descr="Building">
            <a:extLst>
              <a:ext uri="{FF2B5EF4-FFF2-40B4-BE49-F238E27FC236}">
                <a16:creationId xmlns:a16="http://schemas.microsoft.com/office/drawing/2014/main" id="{B01BE2F5-58DB-44C3-B6BF-AF67AD023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4298" y="2344396"/>
            <a:ext cx="1221655" cy="1221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72CE29-2ECF-4F11-BA3F-78807A8FF83C}"/>
              </a:ext>
            </a:extLst>
          </p:cNvPr>
          <p:cNvSpPr txBox="1"/>
          <p:nvPr/>
        </p:nvSpPr>
        <p:spPr>
          <a:xfrm>
            <a:off x="5204246" y="3785683"/>
            <a:ext cx="1610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RTP Network Operators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87B9024E-43DC-40E8-9A1E-02CB3641C5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65" y="2153164"/>
            <a:ext cx="1545484" cy="160411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8171250-9D3A-4DCD-B096-F0222C033E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088" y="2164513"/>
            <a:ext cx="1545484" cy="1604117"/>
          </a:xfrm>
          <a:prstGeom prst="rect">
            <a:avLst/>
          </a:prstGeom>
        </p:spPr>
      </p:pic>
      <p:pic>
        <p:nvPicPr>
          <p:cNvPr id="18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5B4A1B3-F350-4F0B-9C01-C264B2ED15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15" y="2508076"/>
            <a:ext cx="1201588" cy="112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35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looking at the phone&#10;&#10;Description automatically generated with medium confidence">
            <a:extLst>
              <a:ext uri="{FF2B5EF4-FFF2-40B4-BE49-F238E27FC236}">
                <a16:creationId xmlns:a16="http://schemas.microsoft.com/office/drawing/2014/main" id="{F81DE480-80FE-4E3B-9910-9106A6B99D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r="5863"/>
          <a:stretch>
            <a:fillRect/>
          </a:stretch>
        </p:blipFill>
        <p:spPr>
          <a:xfrm>
            <a:off x="3113088" y="0"/>
            <a:ext cx="9078912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B38B61-BC8A-471B-996B-203DB5781772}"/>
              </a:ext>
            </a:extLst>
          </p:cNvPr>
          <p:cNvSpPr/>
          <p:nvPr/>
        </p:nvSpPr>
        <p:spPr>
          <a:xfrm flipH="1">
            <a:off x="1808777" y="0"/>
            <a:ext cx="8844793" cy="6872609"/>
          </a:xfrm>
          <a:prstGeom prst="rect">
            <a:avLst/>
          </a:prstGeom>
          <a:gradFill>
            <a:gsLst>
              <a:gs pos="61000">
                <a:schemeClr val="bg1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BEDEBE-9308-452C-8891-3B42562757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9572" y="709090"/>
            <a:ext cx="4911256" cy="1292972"/>
          </a:xfrm>
        </p:spPr>
        <p:txBody>
          <a:bodyPr>
            <a:normAutofit fontScale="90000"/>
          </a:bodyPr>
          <a:lstStyle/>
          <a:p>
            <a:r>
              <a:rPr lang="en-US" dirty="0"/>
              <a:t>Faster payments transactions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95280F-D0A6-48C2-8F81-2A7004FEBD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9572" y="2212819"/>
            <a:ext cx="4911255" cy="4007361"/>
          </a:xfrm>
        </p:spPr>
        <p:txBody>
          <a:bodyPr/>
          <a:lstStyle/>
          <a:p>
            <a:r>
              <a:rPr lang="en-US" dirty="0"/>
              <a:t>Credit Transfer</a:t>
            </a:r>
          </a:p>
          <a:p>
            <a:pPr lvl="1"/>
            <a:r>
              <a:rPr lang="en-US" dirty="0"/>
              <a:t>Sender </a:t>
            </a:r>
            <a:r>
              <a:rPr lang="en-US" dirty="0">
                <a:sym typeface="Wingdings" panose="05000000000000000000" pitchFamily="2" charset="2"/>
              </a:rPr>
              <a:t>initiates payment to R</a:t>
            </a:r>
            <a:r>
              <a:rPr lang="en-US" dirty="0"/>
              <a:t>eceiver</a:t>
            </a:r>
          </a:p>
          <a:p>
            <a:r>
              <a:rPr lang="en-US" dirty="0"/>
              <a:t>Request for Pay</a:t>
            </a:r>
          </a:p>
          <a:p>
            <a:pPr lvl="1"/>
            <a:r>
              <a:rPr lang="en-US" dirty="0"/>
              <a:t>Receiver makes request</a:t>
            </a:r>
          </a:p>
          <a:p>
            <a:pPr lvl="1"/>
            <a:r>
              <a:rPr lang="en-US" dirty="0"/>
              <a:t>Sender acknowledges request and </a:t>
            </a:r>
            <a:r>
              <a:rPr lang="en-US" dirty="0">
                <a:sym typeface="Wingdings" panose="05000000000000000000" pitchFamily="2" charset="2"/>
              </a:rPr>
              <a:t>initiates payment to </a:t>
            </a:r>
            <a:r>
              <a:rPr lang="en-US" dirty="0"/>
              <a:t>Receiver </a:t>
            </a:r>
          </a:p>
          <a:p>
            <a:pPr lvl="1"/>
            <a:r>
              <a:rPr lang="en-US" dirty="0"/>
              <a:t>Payment becomes a Credit Transfer</a:t>
            </a:r>
          </a:p>
        </p:txBody>
      </p:sp>
    </p:spTree>
    <p:extLst>
      <p:ext uri="{BB962C8B-B14F-4D97-AF65-F5344CB8AC3E}">
        <p14:creationId xmlns:p14="http://schemas.microsoft.com/office/powerpoint/2010/main" val="2937157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0236-AD19-4D0F-BE08-70EBD58C7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4617"/>
            <a:ext cx="12192000" cy="90294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Use cases being developed/deployed</a:t>
            </a:r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1534443B-1A0A-4231-87C0-EDD583A59C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" b="1335"/>
          <a:stretch/>
        </p:blipFill>
        <p:spPr>
          <a:xfrm>
            <a:off x="2349247" y="1550975"/>
            <a:ext cx="7006803" cy="4588963"/>
          </a:xfrm>
          <a:prstGeom prst="rect">
            <a:avLst/>
          </a:prstGeom>
        </p:spPr>
      </p:pic>
      <p:pic>
        <p:nvPicPr>
          <p:cNvPr id="5" name="Picture Placeholder 7" descr="A picture containing window, orange&#10;&#10;Description automatically generated">
            <a:extLst>
              <a:ext uri="{FF2B5EF4-FFF2-40B4-BE49-F238E27FC236}">
                <a16:creationId xmlns:a16="http://schemas.microsoft.com/office/drawing/2014/main" id="{B907E267-DDBB-484C-B70E-A2A7280D3F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" b="1326"/>
          <a:stretch/>
        </p:blipFill>
        <p:spPr>
          <a:xfrm>
            <a:off x="2349246" y="1550974"/>
            <a:ext cx="7006803" cy="4588963"/>
          </a:xfrm>
          <a:prstGeom prst="rect">
            <a:avLst/>
          </a:prstGeom>
        </p:spPr>
      </p:pic>
      <p:pic>
        <p:nvPicPr>
          <p:cNvPr id="6" name="Picture 5" descr="A person standing behind a counter&#10;&#10;Description automatically generated with low confidence">
            <a:extLst>
              <a:ext uri="{FF2B5EF4-FFF2-40B4-BE49-F238E27FC236}">
                <a16:creationId xmlns:a16="http://schemas.microsoft.com/office/drawing/2014/main" id="{911A36A7-4EDB-4E64-B868-F356FB4E30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6" y="1550973"/>
            <a:ext cx="7006803" cy="458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3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1C7036-3BCE-454D-99AA-A2443C098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848" y="583256"/>
            <a:ext cx="7985371" cy="1292972"/>
          </a:xfrm>
        </p:spPr>
        <p:txBody>
          <a:bodyPr anchor="t">
            <a:normAutofit/>
          </a:bodyPr>
          <a:lstStyle/>
          <a:p>
            <a:r>
              <a:rPr lang="en-US" dirty="0"/>
              <a:t>Real-time gross settlement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F208F3-69BC-48E4-B4A7-7750C3AF67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1890" y="1482473"/>
            <a:ext cx="5738026" cy="4893159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Interbank settlement occurs in real time between Master Accounts at the Federal Reserve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Funding agent can act on behalf of FI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Bankers’ banks are currently providing funding agent services</a:t>
            </a:r>
          </a:p>
          <a:p>
            <a:pPr>
              <a:lnSpc>
                <a:spcPct val="110000"/>
              </a:lnSpc>
            </a:pPr>
            <a:r>
              <a:rPr lang="en-US" dirty="0"/>
              <a:t>Funds move at the Fed in real time on a per transaction basis between Senders’ and Receivers’ accounts</a:t>
            </a:r>
          </a:p>
          <a:p>
            <a:pPr>
              <a:lnSpc>
                <a:spcPct val="110000"/>
              </a:lnSpc>
            </a:pPr>
            <a:r>
              <a:rPr lang="en-US" dirty="0"/>
              <a:t>Liquidity management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D1BC7-99D1-4075-ADA8-FB9EE0BA468F}"/>
              </a:ext>
            </a:extLst>
          </p:cNvPr>
          <p:cNvGrpSpPr/>
          <p:nvPr/>
        </p:nvGrpSpPr>
        <p:grpSpPr>
          <a:xfrm>
            <a:off x="7570570" y="1482474"/>
            <a:ext cx="3550657" cy="5031578"/>
            <a:chOff x="7310511" y="904388"/>
            <a:chExt cx="3795800" cy="53789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2EF6E9-6CAE-4016-A962-553C15485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361" r="3438" b="22779"/>
            <a:stretch/>
          </p:blipFill>
          <p:spPr>
            <a:xfrm>
              <a:off x="7310511" y="3998329"/>
              <a:ext cx="3795800" cy="22850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75AB42-13F9-4C87-B0AA-8B18EBF47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95" r="55438"/>
            <a:stretch/>
          </p:blipFill>
          <p:spPr>
            <a:xfrm>
              <a:off x="7310511" y="904388"/>
              <a:ext cx="3771346" cy="2812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6652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person, standing, suit&#10;&#10;Description automatically generated">
            <a:extLst>
              <a:ext uri="{FF2B5EF4-FFF2-40B4-BE49-F238E27FC236}">
                <a16:creationId xmlns:a16="http://schemas.microsoft.com/office/drawing/2014/main" id="{E0786E55-237F-4888-9E43-C86AEB91806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3" r="10973"/>
          <a:stretch>
            <a:fillRect/>
          </a:stretch>
        </p:blipFill>
        <p:spPr>
          <a:xfrm flipH="1">
            <a:off x="0" y="0"/>
            <a:ext cx="802005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2DB90B-D1A8-4BC2-B232-36111264FE9A}"/>
              </a:ext>
            </a:extLst>
          </p:cNvPr>
          <p:cNvSpPr/>
          <p:nvPr/>
        </p:nvSpPr>
        <p:spPr>
          <a:xfrm>
            <a:off x="1673603" y="-14609"/>
            <a:ext cx="8844793" cy="6872609"/>
          </a:xfrm>
          <a:prstGeom prst="rect">
            <a:avLst/>
          </a:prstGeom>
          <a:gradFill>
            <a:gsLst>
              <a:gs pos="61000">
                <a:schemeClr val="bg1"/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7D768E-18FA-4F5A-A518-399D6F8C76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Access to faster payments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7F195-51E2-46AC-920C-A6840E452B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SHAZAM Core enabled</a:t>
            </a:r>
          </a:p>
          <a:p>
            <a:r>
              <a:rPr lang="en-US" dirty="0">
                <a:solidFill>
                  <a:schemeClr val="tx1"/>
                </a:solidFill>
              </a:rPr>
              <a:t>SHAZAM Faster Payments gateway to third-party cores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Integration opportunity</a:t>
            </a:r>
          </a:p>
          <a:p>
            <a:r>
              <a:rPr lang="en-US" dirty="0">
                <a:solidFill>
                  <a:schemeClr val="tx1"/>
                </a:solidFill>
              </a:rPr>
              <a:t>Third-party cores enabled via SHAZAM APIs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300B22-E645-44BA-A902-C1D5AC440ABA}"/>
              </a:ext>
            </a:extLst>
          </p:cNvPr>
          <p:cNvSpPr/>
          <p:nvPr/>
        </p:nvSpPr>
        <p:spPr>
          <a:xfrm>
            <a:off x="11123802" y="6551802"/>
            <a:ext cx="950752" cy="222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D8163D-ED94-4DBD-BB9A-844798D9367F}"/>
              </a:ext>
            </a:extLst>
          </p:cNvPr>
          <p:cNvSpPr txBox="1"/>
          <p:nvPr/>
        </p:nvSpPr>
        <p:spPr>
          <a:xfrm>
            <a:off x="4452731" y="6591725"/>
            <a:ext cx="7673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&amp; Confidential. © 2022 SHAZAM, Inc. All rights reserved. Information is of general applicability and current as of date of presentation. </a:t>
            </a:r>
          </a:p>
          <a:p>
            <a:pPr algn="r"/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196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45E3847-E8E0-46AE-9968-EBED91826EDD}"/>
              </a:ext>
            </a:extLst>
          </p:cNvPr>
          <p:cNvSpPr txBox="1">
            <a:spLocks/>
          </p:cNvSpPr>
          <p:nvPr/>
        </p:nvSpPr>
        <p:spPr>
          <a:xfrm>
            <a:off x="1524000" y="2162850"/>
            <a:ext cx="9144000" cy="4007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5BE35"/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5BE35"/>
              </a:buClr>
              <a:buSzPct val="80000"/>
              <a:buFont typeface="Wingdings" panose="05000000000000000000" pitchFamily="2" charset="2"/>
              <a:buChar char="Ø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5BE35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presentation and the information contained herein are classified as proprietary and confidential and shall not be divulged, copied, recorded, or distributed without the express prior written consent of SHAZAM.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5BE35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5BE35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content is subject to copyright and may not be reproduced. The use of any SHAZAM trademarks displayed herein is strictly prohibited.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5BE35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5BE35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presentation is based on industry and financial information available at the time of its creation; this information may be subject to change at any time.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5BE35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88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068B89-5412-4ED3-BA75-E32DB3A59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9571" y="818147"/>
            <a:ext cx="7356197" cy="742205"/>
          </a:xfrm>
        </p:spPr>
        <p:txBody>
          <a:bodyPr anchor="t">
            <a:normAutofit/>
          </a:bodyPr>
          <a:lstStyle/>
          <a:p>
            <a:r>
              <a:rPr lang="en-US" dirty="0"/>
              <a:t>Community fi opportunity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A92D2F-BBF5-4435-AE7E-6762465D39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9571" y="2112152"/>
            <a:ext cx="5242172" cy="400736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Improve customer experience receiving credit payments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Compete on par with                     largest banks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Accountholder retention strategy</a:t>
            </a:r>
          </a:p>
          <a:p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34EBD2E-4B22-4EDE-978A-6B9A3CC987ED}"/>
              </a:ext>
            </a:extLst>
          </p:cNvPr>
          <p:cNvSpPr txBox="1">
            <a:spLocks/>
          </p:cNvSpPr>
          <p:nvPr/>
        </p:nvSpPr>
        <p:spPr>
          <a:xfrm>
            <a:off x="1049571" y="1431941"/>
            <a:ext cx="8102819" cy="742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rgbClr val="1D3C6D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0D1F2C"/>
                </a:solidFill>
              </a:rPr>
              <a:t>Entry point for participation is receive-only</a:t>
            </a:r>
          </a:p>
        </p:txBody>
      </p:sp>
      <p:pic>
        <p:nvPicPr>
          <p:cNvPr id="6" name="Picture Placeholder 4" descr="A picture containing tree, outdoor, person, person&#10;&#10;Description automatically generated">
            <a:extLst>
              <a:ext uri="{FF2B5EF4-FFF2-40B4-BE49-F238E27FC236}">
                <a16:creationId xmlns:a16="http://schemas.microsoft.com/office/drawing/2014/main" id="{5664584C-12C0-4000-87ED-B973F6A95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r="4468"/>
          <a:stretch>
            <a:fillRect/>
          </a:stretch>
        </p:blipFill>
        <p:spPr>
          <a:xfrm>
            <a:off x="6546052" y="2269067"/>
            <a:ext cx="5045203" cy="369352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4411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068B89-5412-4ED3-BA75-E32DB3A59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9571" y="818147"/>
            <a:ext cx="7356197" cy="742205"/>
          </a:xfrm>
        </p:spPr>
        <p:txBody>
          <a:bodyPr anchor="t">
            <a:normAutofit/>
          </a:bodyPr>
          <a:lstStyle/>
          <a:p>
            <a:r>
              <a:rPr lang="en-US" dirty="0"/>
              <a:t>Community fi opportunity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A92D2F-BBF5-4435-AE7E-6762465D39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9571" y="2112152"/>
            <a:ext cx="5242172" cy="4007361"/>
          </a:xfrm>
        </p:spPr>
        <p:txBody>
          <a:bodyPr>
            <a:normAutofit/>
          </a:bodyPr>
          <a:lstStyle/>
          <a:p>
            <a:r>
              <a:rPr lang="en-US" dirty="0"/>
              <a:t>Bill pay via electronic invoicing will be used by large business initiators</a:t>
            </a:r>
          </a:p>
          <a:p>
            <a:r>
              <a:rPr lang="en-US" dirty="0"/>
              <a:t>Sending FI is responsible for:</a:t>
            </a:r>
          </a:p>
          <a:p>
            <a:pPr lvl="1"/>
            <a:r>
              <a:rPr lang="en-US" dirty="0"/>
              <a:t>Verifying the identity of the sender </a:t>
            </a:r>
          </a:p>
          <a:p>
            <a:pPr lvl="1"/>
            <a:r>
              <a:rPr lang="en-US" dirty="0"/>
              <a:t>Preventing fraudulent, illegal, or non-compliant transactions from entering the system </a:t>
            </a:r>
          </a:p>
          <a:p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34EBD2E-4B22-4EDE-978A-6B9A3CC987ED}"/>
              </a:ext>
            </a:extLst>
          </p:cNvPr>
          <p:cNvSpPr txBox="1">
            <a:spLocks/>
          </p:cNvSpPr>
          <p:nvPr/>
        </p:nvSpPr>
        <p:spPr>
          <a:xfrm>
            <a:off x="1049571" y="1431941"/>
            <a:ext cx="9805783" cy="742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rgbClr val="1D3C6D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0D1F2C"/>
                </a:solidFill>
              </a:rPr>
              <a:t>Commercial banking/disburser clients send capability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E50ABB-2130-4318-870D-49FE16F77C06}"/>
              </a:ext>
            </a:extLst>
          </p:cNvPr>
          <p:cNvGrpSpPr/>
          <p:nvPr/>
        </p:nvGrpSpPr>
        <p:grpSpPr>
          <a:xfrm>
            <a:off x="6852330" y="2112152"/>
            <a:ext cx="4781182" cy="3897114"/>
            <a:chOff x="6528503" y="2098548"/>
            <a:chExt cx="4781182" cy="38971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617B5D-6B73-496F-A218-C62B161C8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8503" y="2098548"/>
              <a:ext cx="4781182" cy="38971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12CC4A-CD95-4C07-9017-9234EA457204}"/>
                </a:ext>
              </a:extLst>
            </p:cNvPr>
            <p:cNvSpPr/>
            <p:nvPr/>
          </p:nvSpPr>
          <p:spPr>
            <a:xfrm>
              <a:off x="10427110" y="3104536"/>
              <a:ext cx="875201" cy="282431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60C337D-364C-4023-8E26-47210BC743E0}"/>
              </a:ext>
            </a:extLst>
          </p:cNvPr>
          <p:cNvSpPr txBox="1"/>
          <p:nvPr/>
        </p:nvSpPr>
        <p:spPr>
          <a:xfrm>
            <a:off x="10393216" y="6021594"/>
            <a:ext cx="149842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rgbClr val="0D1F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www.usbank.com</a:t>
            </a:r>
          </a:p>
        </p:txBody>
      </p:sp>
    </p:spTree>
    <p:extLst>
      <p:ext uri="{BB962C8B-B14F-4D97-AF65-F5344CB8AC3E}">
        <p14:creationId xmlns:p14="http://schemas.microsoft.com/office/powerpoint/2010/main" val="1293301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8EDAC-71BB-4EE4-B33A-995E5917EA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Faster payments awareness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3EEE2-0743-4C3C-91CE-41BCF2908F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2028626"/>
            <a:ext cx="9889375" cy="40073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Existing models don’t compensate FI for access to the DDA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Debit model/interchange: Merchant pays / issuer earns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Same day ACH: Receiving FI earns </a:t>
            </a:r>
            <a:r>
              <a:rPr lang="en-US"/>
              <a:t>$.052 / transaction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Risk of debit interchange cannibalization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Where cardholder does not control the method of payment</a:t>
            </a:r>
          </a:p>
          <a:p>
            <a:pPr>
              <a:lnSpc>
                <a:spcPct val="100000"/>
              </a:lnSpc>
            </a:pPr>
            <a:r>
              <a:rPr lang="en-US" dirty="0"/>
              <a:t>Processing expense to the FI</a:t>
            </a:r>
          </a:p>
          <a:p>
            <a:pPr>
              <a:lnSpc>
                <a:spcPct val="100000"/>
              </a:lnSpc>
            </a:pPr>
            <a:r>
              <a:rPr lang="en-US" dirty="0"/>
              <a:t>SHAZAM is evaluating models that compensate receiving FIs for access to the DDA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73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8F2E9-AEB5-4D0A-B589-003CECB64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6070" y="568689"/>
            <a:ext cx="7854220" cy="762096"/>
          </a:xfrm>
        </p:spPr>
        <p:txBody>
          <a:bodyPr/>
          <a:lstStyle/>
          <a:p>
            <a:r>
              <a:rPr lang="en-US" dirty="0"/>
              <a:t>Credit receive live clients</a:t>
            </a:r>
          </a:p>
        </p:txBody>
      </p:sp>
      <p:pic>
        <p:nvPicPr>
          <p:cNvPr id="4" name="Picture 3" descr="A picture containing dark&#10;&#10;Description automatically generated">
            <a:extLst>
              <a:ext uri="{FF2B5EF4-FFF2-40B4-BE49-F238E27FC236}">
                <a16:creationId xmlns:a16="http://schemas.microsoft.com/office/drawing/2014/main" id="{8502FBB5-F7D1-4207-B670-5D55392C7C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006" y="1557345"/>
            <a:ext cx="9214339" cy="5183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7B0F71-6B30-4FC4-BFB1-C3D759C897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9" t="68497" r="19848" b="4332"/>
          <a:stretch/>
        </p:blipFill>
        <p:spPr>
          <a:xfrm>
            <a:off x="7286582" y="5107554"/>
            <a:ext cx="1446962" cy="1408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12D669-6B25-4CF4-A874-AF60787E483E}"/>
              </a:ext>
            </a:extLst>
          </p:cNvPr>
          <p:cNvSpPr txBox="1"/>
          <p:nvPr/>
        </p:nvSpPr>
        <p:spPr>
          <a:xfrm>
            <a:off x="9003156" y="5402023"/>
            <a:ext cx="122928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$650+ M 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assets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726EE34-AF71-4FEF-9A99-F81339EAFC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0" t="19877" r="13873" b="68409"/>
          <a:stretch/>
        </p:blipFill>
        <p:spPr>
          <a:xfrm>
            <a:off x="8733544" y="2557797"/>
            <a:ext cx="573492" cy="664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4364AC-749D-459C-B513-C3808D7BD0C1}"/>
              </a:ext>
            </a:extLst>
          </p:cNvPr>
          <p:cNvSpPr txBox="1"/>
          <p:nvPr/>
        </p:nvSpPr>
        <p:spPr>
          <a:xfrm>
            <a:off x="9020290" y="3981105"/>
            <a:ext cx="122928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$200+ M 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assets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CDD755-2F1F-41B1-819E-8259E25638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5" t="31208" r="39868" b="55312"/>
          <a:stretch/>
        </p:blipFill>
        <p:spPr>
          <a:xfrm>
            <a:off x="5914350" y="3168544"/>
            <a:ext cx="970299" cy="702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29985E-86A0-4AA9-B3F2-899B04A3F403}"/>
              </a:ext>
            </a:extLst>
          </p:cNvPr>
          <p:cNvSpPr txBox="1"/>
          <p:nvPr/>
        </p:nvSpPr>
        <p:spPr>
          <a:xfrm>
            <a:off x="5657904" y="1428013"/>
            <a:ext cx="13177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$100+ M 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assets</a:t>
            </a:r>
          </a:p>
        </p:txBody>
      </p:sp>
      <p:pic>
        <p:nvPicPr>
          <p:cNvPr id="11" name="Picture 10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68606629-B63A-4AF5-A8F8-3CE84478EE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1" t="35582" r="35467" b="43883"/>
          <a:stretch/>
        </p:blipFill>
        <p:spPr>
          <a:xfrm>
            <a:off x="6554763" y="3389286"/>
            <a:ext cx="741867" cy="1083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13EE5E-F371-424E-938C-87076C368410}"/>
              </a:ext>
            </a:extLst>
          </p:cNvPr>
          <p:cNvSpPr txBox="1"/>
          <p:nvPr/>
        </p:nvSpPr>
        <p:spPr>
          <a:xfrm>
            <a:off x="7258582" y="1428013"/>
            <a:ext cx="12009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$400+ M 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assets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AF3786-3F19-41BA-B459-4A04809B3759}"/>
              </a:ext>
            </a:extLst>
          </p:cNvPr>
          <p:cNvCxnSpPr>
            <a:cxnSpLocks/>
          </p:cNvCxnSpPr>
          <p:nvPr/>
        </p:nvCxnSpPr>
        <p:spPr>
          <a:xfrm flipH="1" flipV="1">
            <a:off x="6320279" y="1951233"/>
            <a:ext cx="47518" cy="1529328"/>
          </a:xfrm>
          <a:prstGeom prst="straightConnector1">
            <a:avLst/>
          </a:prstGeom>
          <a:ln>
            <a:solidFill>
              <a:srgbClr val="0D1F2C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D452DF8-100D-4381-A9E5-EF2576534A78}"/>
              </a:ext>
            </a:extLst>
          </p:cNvPr>
          <p:cNvCxnSpPr/>
          <p:nvPr/>
        </p:nvCxnSpPr>
        <p:spPr>
          <a:xfrm flipV="1">
            <a:off x="7004254" y="1951233"/>
            <a:ext cx="767751" cy="1839879"/>
          </a:xfrm>
          <a:prstGeom prst="straightConnector1">
            <a:avLst/>
          </a:prstGeom>
          <a:ln>
            <a:solidFill>
              <a:srgbClr val="0D1F2C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DA9C1A-E9BA-4F33-B5D1-F785397C3188}"/>
              </a:ext>
            </a:extLst>
          </p:cNvPr>
          <p:cNvCxnSpPr>
            <a:cxnSpLocks/>
          </p:cNvCxnSpPr>
          <p:nvPr/>
        </p:nvCxnSpPr>
        <p:spPr>
          <a:xfrm>
            <a:off x="9020290" y="2754093"/>
            <a:ext cx="468371" cy="1227012"/>
          </a:xfrm>
          <a:prstGeom prst="straightConnector1">
            <a:avLst/>
          </a:prstGeom>
          <a:ln>
            <a:solidFill>
              <a:srgbClr val="0D1F2C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350499-749E-43C3-BC33-ADA495892C1A}"/>
              </a:ext>
            </a:extLst>
          </p:cNvPr>
          <p:cNvCxnSpPr/>
          <p:nvPr/>
        </p:nvCxnSpPr>
        <p:spPr>
          <a:xfrm>
            <a:off x="8165474" y="5619437"/>
            <a:ext cx="952251" cy="0"/>
          </a:xfrm>
          <a:prstGeom prst="straightConnector1">
            <a:avLst/>
          </a:prstGeom>
          <a:ln>
            <a:solidFill>
              <a:srgbClr val="0D1F2C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25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5C39E5-63B2-4E81-9350-66E8D27AD805}"/>
              </a:ext>
            </a:extLst>
          </p:cNvPr>
          <p:cNvSpPr txBox="1">
            <a:spLocks/>
          </p:cNvSpPr>
          <p:nvPr/>
        </p:nvSpPr>
        <p:spPr>
          <a:xfrm>
            <a:off x="178517" y="601374"/>
            <a:ext cx="10393959" cy="762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rgbClr val="1D3C6D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SHAZAM FASTER PAYMENTS EXPERIENCE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C099110-BF55-416A-8609-C774D1302B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254712"/>
              </p:ext>
            </p:extLst>
          </p:nvPr>
        </p:nvGraphicFramePr>
        <p:xfrm>
          <a:off x="1208157" y="2033104"/>
          <a:ext cx="8127999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833">
                  <a:extLst>
                    <a:ext uri="{9D8B030D-6E8A-4147-A177-3AD203B41FA5}">
                      <a16:colId xmlns:a16="http://schemas.microsoft.com/office/drawing/2014/main" val="4267169536"/>
                    </a:ext>
                  </a:extLst>
                </a:gridCol>
                <a:gridCol w="3661170">
                  <a:extLst>
                    <a:ext uri="{9D8B030D-6E8A-4147-A177-3AD203B41FA5}">
                      <a16:colId xmlns:a16="http://schemas.microsoft.com/office/drawing/2014/main" val="2006107539"/>
                    </a:ext>
                  </a:extLst>
                </a:gridCol>
                <a:gridCol w="938996">
                  <a:extLst>
                    <a:ext uri="{9D8B030D-6E8A-4147-A177-3AD203B41FA5}">
                      <a16:colId xmlns:a16="http://schemas.microsoft.com/office/drawing/2014/main" val="580979303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CASES ACROSS ALL SHAZAM LIVE FIs</a:t>
                      </a:r>
                    </a:p>
                  </a:txBody>
                  <a:tcPr>
                    <a:solidFill>
                      <a:srgbClr val="1D3C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850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 DDA from virtual account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PayPal, Venmo, Digit, Coinbase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381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Merchant settlement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306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Payroll disbursement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Paychex, DailyPay,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Earnin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GrubHub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706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Account to account transfer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           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878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Loan proceed disbursements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Amrock, BMG Money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57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Bill payment/invoicing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Bill.com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309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Gambling proceeds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Mazooma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53415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8F9978-D714-41D7-AE5B-1D0B397FCBCC}"/>
              </a:ext>
            </a:extLst>
          </p:cNvPr>
          <p:cNvCxnSpPr/>
          <p:nvPr/>
        </p:nvCxnSpPr>
        <p:spPr>
          <a:xfrm>
            <a:off x="5106034" y="3687500"/>
            <a:ext cx="413886" cy="0"/>
          </a:xfrm>
          <a:prstGeom prst="straightConnector1">
            <a:avLst/>
          </a:prstGeom>
          <a:ln>
            <a:solidFill>
              <a:srgbClr val="0D1F2C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37101F0-52D6-2FF8-B495-2032F2D7D804}"/>
              </a:ext>
            </a:extLst>
          </p:cNvPr>
          <p:cNvSpPr txBox="1"/>
          <p:nvPr/>
        </p:nvSpPr>
        <p:spPr>
          <a:xfrm>
            <a:off x="3133390" y="5341897"/>
            <a:ext cx="427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Average transaction amount = $354</a:t>
            </a:r>
          </a:p>
        </p:txBody>
      </p:sp>
    </p:spTree>
    <p:extLst>
      <p:ext uri="{BB962C8B-B14F-4D97-AF65-F5344CB8AC3E}">
        <p14:creationId xmlns:p14="http://schemas.microsoft.com/office/powerpoint/2010/main" val="2068830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5C39E5-63B2-4E81-9350-66E8D27AD805}"/>
              </a:ext>
            </a:extLst>
          </p:cNvPr>
          <p:cNvSpPr txBox="1">
            <a:spLocks/>
          </p:cNvSpPr>
          <p:nvPr/>
        </p:nvSpPr>
        <p:spPr>
          <a:xfrm>
            <a:off x="178517" y="601374"/>
            <a:ext cx="10393959" cy="762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rgbClr val="1D3C6D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SHAZAM FASTER PAYMENTS EXPERIENCE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F3FC290-F432-4E3F-9B6A-95C42E6C4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646325"/>
              </p:ext>
            </p:extLst>
          </p:nvPr>
        </p:nvGraphicFramePr>
        <p:xfrm>
          <a:off x="2679642" y="1996631"/>
          <a:ext cx="4563884" cy="3531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1278">
                  <a:extLst>
                    <a:ext uri="{9D8B030D-6E8A-4147-A177-3AD203B41FA5}">
                      <a16:colId xmlns:a16="http://schemas.microsoft.com/office/drawing/2014/main" val="738839491"/>
                    </a:ext>
                  </a:extLst>
                </a:gridCol>
                <a:gridCol w="1322606">
                  <a:extLst>
                    <a:ext uri="{9D8B030D-6E8A-4147-A177-3AD203B41FA5}">
                      <a16:colId xmlns:a16="http://schemas.microsoft.com/office/drawing/2014/main" val="2947528375"/>
                    </a:ext>
                  </a:extLst>
                </a:gridCol>
              </a:tblGrid>
              <a:tr h="50452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SENDING FIs</a:t>
                      </a:r>
                      <a:endParaRPr lang="en-US" sz="2400" cap="all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295" marR="88295" marT="44148" marB="44148">
                    <a:solidFill>
                      <a:srgbClr val="1D3C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762289"/>
                  </a:ext>
                </a:extLst>
              </a:tr>
              <a:tr h="504525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JPMorgan Chase</a:t>
                      </a:r>
                    </a:p>
                  </a:txBody>
                  <a:tcPr marL="124404" marR="124404" marT="62201" marB="622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83%</a:t>
                      </a:r>
                    </a:p>
                  </a:txBody>
                  <a:tcPr marL="124404" marR="124404" marT="62201" marB="62201"/>
                </a:tc>
                <a:extLst>
                  <a:ext uri="{0D108BD9-81ED-4DB2-BD59-A6C34878D82A}">
                    <a16:rowId xmlns:a16="http://schemas.microsoft.com/office/drawing/2014/main" val="1447467689"/>
                  </a:ext>
                </a:extLst>
              </a:tr>
              <a:tr h="504525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PNC</a:t>
                      </a:r>
                    </a:p>
                  </a:txBody>
                  <a:tcPr marL="124404" marR="124404" marT="62201" marB="622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16%</a:t>
                      </a:r>
                    </a:p>
                  </a:txBody>
                  <a:tcPr marL="124404" marR="124404" marT="62201" marB="62201"/>
                </a:tc>
                <a:extLst>
                  <a:ext uri="{0D108BD9-81ED-4DB2-BD59-A6C34878D82A}">
                    <a16:rowId xmlns:a16="http://schemas.microsoft.com/office/drawing/2014/main" val="4076416508"/>
                  </a:ext>
                </a:extLst>
              </a:tr>
              <a:tr h="504525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CBW Bank</a:t>
                      </a:r>
                    </a:p>
                  </a:txBody>
                  <a:tcPr marL="124404" marR="124404" marT="62201" marB="622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1%</a:t>
                      </a:r>
                    </a:p>
                  </a:txBody>
                  <a:tcPr marL="124404" marR="124404" marT="62201" marB="62201"/>
                </a:tc>
                <a:extLst>
                  <a:ext uri="{0D108BD9-81ED-4DB2-BD59-A6C34878D82A}">
                    <a16:rowId xmlns:a16="http://schemas.microsoft.com/office/drawing/2014/main" val="1927710634"/>
                  </a:ext>
                </a:extLst>
              </a:tr>
              <a:tr h="504525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Bank of America</a:t>
                      </a:r>
                    </a:p>
                  </a:txBody>
                  <a:tcPr marL="124404" marR="124404" marT="62201" marB="622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1%</a:t>
                      </a:r>
                    </a:p>
                  </a:txBody>
                  <a:tcPr marL="124404" marR="124404" marT="62201" marB="62201"/>
                </a:tc>
                <a:extLst>
                  <a:ext uri="{0D108BD9-81ED-4DB2-BD59-A6C34878D82A}">
                    <a16:rowId xmlns:a16="http://schemas.microsoft.com/office/drawing/2014/main" val="3595464464"/>
                  </a:ext>
                </a:extLst>
              </a:tr>
              <a:tr h="504525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Fifth Third</a:t>
                      </a:r>
                    </a:p>
                  </a:txBody>
                  <a:tcPr marL="124404" marR="124404" marT="62201" marB="622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1%</a:t>
                      </a:r>
                    </a:p>
                  </a:txBody>
                  <a:tcPr marL="124404" marR="124404" marT="62201" marB="62201"/>
                </a:tc>
                <a:extLst>
                  <a:ext uri="{0D108BD9-81ED-4DB2-BD59-A6C34878D82A}">
                    <a16:rowId xmlns:a16="http://schemas.microsoft.com/office/drawing/2014/main" val="715976894"/>
                  </a:ext>
                </a:extLst>
              </a:tr>
              <a:tr h="504525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Wells Fargo</a:t>
                      </a:r>
                    </a:p>
                  </a:txBody>
                  <a:tcPr marL="124404" marR="124404" marT="62201" marB="622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1%</a:t>
                      </a:r>
                    </a:p>
                  </a:txBody>
                  <a:tcPr marL="124404" marR="124404" marT="62201" marB="62201"/>
                </a:tc>
                <a:extLst>
                  <a:ext uri="{0D108BD9-81ED-4DB2-BD59-A6C34878D82A}">
                    <a16:rowId xmlns:a16="http://schemas.microsoft.com/office/drawing/2014/main" val="3223350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3495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978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144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8955" y="770706"/>
            <a:ext cx="10909024" cy="53775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4038600" y="6404901"/>
            <a:ext cx="4114800" cy="268022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Proprietary</a:t>
            </a:r>
            <a:r>
              <a:rPr spc="270" dirty="0"/>
              <a:t> </a:t>
            </a:r>
            <a:r>
              <a:rPr dirty="0"/>
              <a:t>&amp;</a:t>
            </a:r>
            <a:r>
              <a:rPr spc="10" dirty="0"/>
              <a:t> </a:t>
            </a:r>
            <a:r>
              <a:rPr dirty="0"/>
              <a:t>Confidential.</a:t>
            </a:r>
            <a:r>
              <a:rPr spc="275" dirty="0"/>
              <a:t> </a:t>
            </a:r>
            <a:r>
              <a:rPr dirty="0"/>
              <a:t>©</a:t>
            </a:r>
            <a:r>
              <a:rPr spc="100" dirty="0"/>
              <a:t> </a:t>
            </a:r>
            <a:r>
              <a:rPr dirty="0"/>
              <a:t>202</a:t>
            </a:r>
            <a:r>
              <a:rPr lang="en-US" dirty="0"/>
              <a:t>2</a:t>
            </a:r>
            <a:r>
              <a:rPr spc="135" dirty="0"/>
              <a:t> </a:t>
            </a:r>
            <a:r>
              <a:rPr dirty="0"/>
              <a:t>SHAZAM,</a:t>
            </a:r>
            <a:r>
              <a:rPr spc="110" dirty="0"/>
              <a:t> </a:t>
            </a:r>
            <a:r>
              <a:rPr dirty="0"/>
              <a:t>Inc.</a:t>
            </a:r>
            <a:r>
              <a:rPr spc="30" dirty="0"/>
              <a:t> </a:t>
            </a:r>
            <a:r>
              <a:rPr dirty="0"/>
              <a:t>All</a:t>
            </a:r>
            <a:r>
              <a:rPr spc="95" dirty="0"/>
              <a:t> </a:t>
            </a:r>
            <a:r>
              <a:rPr dirty="0"/>
              <a:t>rights</a:t>
            </a:r>
            <a:r>
              <a:rPr spc="110" dirty="0"/>
              <a:t> </a:t>
            </a:r>
            <a:r>
              <a:rPr dirty="0"/>
              <a:t>reserved.</a:t>
            </a:r>
            <a:r>
              <a:rPr spc="190" dirty="0"/>
              <a:t> </a:t>
            </a:r>
            <a:r>
              <a:rPr dirty="0"/>
              <a:t>Information</a:t>
            </a:r>
            <a:r>
              <a:rPr spc="215" dirty="0"/>
              <a:t> </a:t>
            </a:r>
            <a:r>
              <a:rPr dirty="0"/>
              <a:t>is</a:t>
            </a:r>
            <a:r>
              <a:rPr spc="35" dirty="0"/>
              <a:t> </a:t>
            </a:r>
            <a:r>
              <a:rPr dirty="0"/>
              <a:t>of</a:t>
            </a:r>
            <a:r>
              <a:rPr spc="110" dirty="0"/>
              <a:t> </a:t>
            </a:r>
            <a:r>
              <a:rPr dirty="0"/>
              <a:t>general</a:t>
            </a:r>
            <a:r>
              <a:rPr spc="254" dirty="0"/>
              <a:t> </a:t>
            </a:r>
            <a:r>
              <a:rPr dirty="0"/>
              <a:t>applicability</a:t>
            </a:r>
            <a:r>
              <a:rPr spc="190" dirty="0"/>
              <a:t> </a:t>
            </a:r>
            <a:r>
              <a:rPr dirty="0"/>
              <a:t>and</a:t>
            </a:r>
            <a:r>
              <a:rPr spc="135" dirty="0"/>
              <a:t> </a:t>
            </a:r>
            <a:r>
              <a:rPr dirty="0"/>
              <a:t>current</a:t>
            </a:r>
            <a:r>
              <a:rPr spc="190" dirty="0"/>
              <a:t> </a:t>
            </a:r>
            <a:r>
              <a:rPr dirty="0"/>
              <a:t>as</a:t>
            </a:r>
            <a:r>
              <a:rPr spc="114" dirty="0"/>
              <a:t> </a:t>
            </a:r>
            <a:r>
              <a:rPr spc="60" dirty="0"/>
              <a:t>of</a:t>
            </a:r>
            <a:r>
              <a:rPr spc="25" dirty="0"/>
              <a:t> </a:t>
            </a:r>
            <a:r>
              <a:rPr dirty="0"/>
              <a:t>date</a:t>
            </a:r>
            <a:r>
              <a:rPr spc="135" dirty="0"/>
              <a:t> </a:t>
            </a:r>
            <a:r>
              <a:rPr dirty="0"/>
              <a:t>of</a:t>
            </a:r>
            <a:r>
              <a:rPr spc="114" dirty="0"/>
              <a:t> </a:t>
            </a:r>
            <a:r>
              <a:rPr spc="-10" dirty="0"/>
              <a:t>presentation.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5"/>
          <a:stretch/>
        </p:blipFill>
        <p:spPr>
          <a:xfrm>
            <a:off x="-1" y="0"/>
            <a:ext cx="12188952" cy="7226300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 rot="10800000">
            <a:off x="-1" y="-1"/>
            <a:ext cx="12188951" cy="7210941"/>
          </a:xfrm>
          <a:prstGeom prst="rect">
            <a:avLst/>
          </a:prstGeom>
          <a:gradFill flip="none" rotWithShape="1">
            <a:gsLst>
              <a:gs pos="32000">
                <a:srgbClr val="0D1F2C">
                  <a:alpha val="50000"/>
                </a:srgbClr>
              </a:gs>
              <a:gs pos="18758">
                <a:srgbClr val="0D1F2C">
                  <a:alpha val="80000"/>
                </a:srgbClr>
              </a:gs>
              <a:gs pos="0">
                <a:srgbClr val="1D3C6D">
                  <a:alpha val="10000"/>
                </a:srgbClr>
              </a:gs>
              <a:gs pos="2000">
                <a:srgbClr val="0D1F2C">
                  <a:alpha val="90000"/>
                </a:srgbClr>
              </a:gs>
              <a:gs pos="99000">
                <a:srgbClr val="0D1F2C">
                  <a:tint val="23500"/>
                  <a:satMod val="160000"/>
                  <a:alpha val="0"/>
                </a:srgb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99827" y="4408849"/>
            <a:ext cx="4911256" cy="762096"/>
          </a:xfrm>
        </p:spPr>
        <p:txBody>
          <a:bodyPr/>
          <a:lstStyle/>
          <a:p>
            <a:r>
              <a:rPr lang="en-US" dirty="0">
                <a:solidFill>
                  <a:srgbClr val="B5BE35"/>
                </a:solidFill>
              </a:rPr>
              <a:t>SHAZAM’S MISSION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924017" y="5170945"/>
            <a:ext cx="4664765" cy="1458465"/>
          </a:xfrm>
        </p:spPr>
        <p:txBody>
          <a:bodyPr anchor="ctr">
            <a:noAutofit/>
          </a:bodyPr>
          <a:lstStyle/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</a:rPr>
              <a:t>Strengthening community financial institutions</a:t>
            </a:r>
          </a:p>
          <a:p>
            <a:pPr marL="0" indent="0" algn="r"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2731" y="6591725"/>
            <a:ext cx="7673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Proprietary &amp; Confidential. © 2021 SHAZAM, Inc. All rights reserved.  Information is of general applicability and current as of date of presentation.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376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SHAZAM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FA33FC-5C5F-45FB-95D1-55925E67DA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2262971"/>
            <a:ext cx="9144000" cy="4083222"/>
          </a:xfrm>
        </p:spPr>
        <p:txBody>
          <a:bodyPr>
            <a:normAutofit/>
          </a:bodyPr>
          <a:lstStyle/>
          <a:p>
            <a:r>
              <a:rPr lang="en-US" dirty="0"/>
              <a:t>Founded 1976</a:t>
            </a:r>
          </a:p>
          <a:p>
            <a:r>
              <a:rPr lang="en-US" dirty="0"/>
              <a:t>Nationwide financial services processor</a:t>
            </a:r>
          </a:p>
          <a:p>
            <a:r>
              <a:rPr lang="en-US" dirty="0"/>
              <a:t>Based in Des Moines, IA</a:t>
            </a:r>
          </a:p>
          <a:p>
            <a:r>
              <a:rPr lang="en-US" dirty="0"/>
              <a:t>1,000 financial institution customers</a:t>
            </a:r>
          </a:p>
          <a:p>
            <a:r>
              <a:rPr lang="en-US"/>
              <a:t>570 </a:t>
            </a:r>
            <a:r>
              <a:rPr lang="en-US" dirty="0"/>
              <a:t>employees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CFA33FC-5C5F-45FB-95D1-55925E67DAD8}"/>
              </a:ext>
            </a:extLst>
          </p:cNvPr>
          <p:cNvSpPr txBox="1">
            <a:spLocks/>
          </p:cNvSpPr>
          <p:nvPr/>
        </p:nvSpPr>
        <p:spPr>
          <a:xfrm>
            <a:off x="3966624" y="4304582"/>
            <a:ext cx="4694297" cy="586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5BE35"/>
              </a:buClr>
              <a:buSzPct val="80000"/>
              <a:buFont typeface="Wingdings" panose="05000000000000000000" pitchFamily="2" charset="2"/>
              <a:buChar char="§"/>
              <a:defRPr lang="en-US"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5BE35"/>
              </a:buClr>
              <a:buSzPct val="80000"/>
              <a:buFont typeface="Wingdings" panose="05000000000000000000" pitchFamily="2" charset="2"/>
              <a:buChar char="Ø"/>
              <a:defRPr lang="en-US"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188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SHAZAM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FA33FC-5C5F-45FB-95D1-55925E67DA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2162850"/>
            <a:ext cx="9144000" cy="221320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One of only three companies in the debit payments industry that owns and operates our own software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Debit Network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Debit Processor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Core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Digital Banking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CFA33FC-5C5F-45FB-95D1-55925E67DAD8}"/>
              </a:ext>
            </a:extLst>
          </p:cNvPr>
          <p:cNvSpPr txBox="1">
            <a:spLocks/>
          </p:cNvSpPr>
          <p:nvPr/>
        </p:nvSpPr>
        <p:spPr>
          <a:xfrm>
            <a:off x="3966624" y="4304582"/>
            <a:ext cx="4694297" cy="586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5BE35"/>
              </a:buClr>
              <a:buSzPct val="80000"/>
              <a:buFont typeface="Wingdings" panose="05000000000000000000" pitchFamily="2" charset="2"/>
              <a:buChar char="§"/>
              <a:defRPr lang="en-US"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5BE35"/>
              </a:buClr>
              <a:buSzPct val="80000"/>
              <a:buFont typeface="Wingdings" panose="05000000000000000000" pitchFamily="2" charset="2"/>
              <a:buChar char="Ø"/>
              <a:defRPr lang="en-US"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CFA33FC-5C5F-45FB-95D1-55925E67DAD8}"/>
              </a:ext>
            </a:extLst>
          </p:cNvPr>
          <p:cNvSpPr txBox="1">
            <a:spLocks/>
          </p:cNvSpPr>
          <p:nvPr/>
        </p:nvSpPr>
        <p:spPr>
          <a:xfrm>
            <a:off x="1524000" y="4654449"/>
            <a:ext cx="9144000" cy="738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5BE35"/>
              </a:buClr>
              <a:buSzPct val="80000"/>
              <a:buFont typeface="Wingdings" panose="05000000000000000000" pitchFamily="2" charset="2"/>
              <a:buChar char="§"/>
              <a:defRPr lang="en-US"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5BE35"/>
              </a:buClr>
              <a:buSzPct val="80000"/>
              <a:buFont typeface="Wingdings" panose="05000000000000000000" pitchFamily="2" charset="2"/>
              <a:buChar char="Ø"/>
              <a:defRPr lang="en-US"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SHAZAM, FIS</a:t>
            </a:r>
            <a:r>
              <a:rPr lang="en-US" baseline="30000" dirty="0"/>
              <a:t>®</a:t>
            </a:r>
            <a:r>
              <a:rPr lang="en-US" dirty="0"/>
              <a:t>, Fiserv</a:t>
            </a:r>
            <a:r>
              <a:rPr lang="en-US" baseline="30000" dirty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583854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SHAZAM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FA33FC-5C5F-45FB-95D1-55925E67DA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2162850"/>
            <a:ext cx="9516894" cy="4007361"/>
          </a:xfrm>
        </p:spPr>
        <p:txBody>
          <a:bodyPr/>
          <a:lstStyle/>
          <a:p>
            <a:r>
              <a:rPr lang="en-US" dirty="0"/>
              <a:t>Member-owned, member-controlled, nonprofit financial services provider</a:t>
            </a:r>
          </a:p>
          <a:p>
            <a:pPr lvl="1"/>
            <a:r>
              <a:rPr lang="en-US" dirty="0"/>
              <a:t>Owned by the financial institutions that we serve</a:t>
            </a:r>
          </a:p>
          <a:p>
            <a:pPr lvl="1"/>
            <a:r>
              <a:rPr lang="en-US" dirty="0"/>
              <a:t>Board of Directors made up of our financial institution clients</a:t>
            </a:r>
          </a:p>
          <a:p>
            <a:pPr lvl="1"/>
            <a:r>
              <a:rPr lang="en-US" dirty="0"/>
              <a:t>Nonprofit structure keeps our fees low</a:t>
            </a:r>
          </a:p>
        </p:txBody>
      </p:sp>
    </p:spTree>
    <p:extLst>
      <p:ext uri="{BB962C8B-B14F-4D97-AF65-F5344CB8AC3E}">
        <p14:creationId xmlns:p14="http://schemas.microsoft.com/office/powerpoint/2010/main" val="3471697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SHAZAM &amp; Bankers Associations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FA33FC-5C5F-45FB-95D1-55925E67DA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1884460"/>
            <a:ext cx="9818451" cy="4285752"/>
          </a:xfrm>
        </p:spPr>
        <p:txBody>
          <a:bodyPr>
            <a:normAutofit/>
          </a:bodyPr>
          <a:lstStyle/>
          <a:p>
            <a:r>
              <a:rPr lang="en-US" dirty="0"/>
              <a:t>SHAZAM endorsed by 20 banking associations in the U.S.</a:t>
            </a:r>
          </a:p>
          <a:p>
            <a:pPr lvl="1">
              <a:lnSpc>
                <a:spcPct val="100000"/>
              </a:lnSpc>
            </a:pPr>
            <a:endParaRPr lang="en-US" sz="1300" dirty="0"/>
          </a:p>
          <a:p>
            <a:pPr lvl="1">
              <a:lnSpc>
                <a:spcPct val="100000"/>
              </a:lnSpc>
            </a:pPr>
            <a:r>
              <a:rPr lang="en-US" sz="1400" dirty="0"/>
              <a:t>Alabama Bankers Association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Arkansas Community Bankers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Bluegrass Bankers Association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Community Bankers Association of Georgia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Community Bankers Association of Illinois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Community Bankers Association of Kansas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Community Bankers Association of Ohio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Community Bankers Association of Oklahoma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Community Bankers of Iowa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Community Bankers of Michigan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DBA350-4D8B-4AC8-B87E-DDAF2CE43869}"/>
              </a:ext>
            </a:extLst>
          </p:cNvPr>
          <p:cNvSpPr txBox="1"/>
          <p:nvPr/>
        </p:nvSpPr>
        <p:spPr>
          <a:xfrm>
            <a:off x="5637178" y="300584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D5D8B-A0C2-4588-BEB1-BD9AA6EEF5FC}"/>
              </a:ext>
            </a:extLst>
          </p:cNvPr>
          <p:cNvSpPr txBox="1"/>
          <p:nvPr/>
        </p:nvSpPr>
        <p:spPr>
          <a:xfrm>
            <a:off x="5637178" y="2592819"/>
            <a:ext cx="6009992" cy="282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2286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Florida Bankers Association</a:t>
            </a:r>
          </a:p>
          <a:p>
            <a:pPr marL="685800" indent="-2286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Independent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Banks of South Carolina</a:t>
            </a:r>
          </a:p>
          <a:p>
            <a:pPr marL="685800" indent="-2286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Independent Community Bankers Association of New Mexico</a:t>
            </a:r>
          </a:p>
          <a:p>
            <a:pPr marL="685800" indent="-2286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Independent Community Bankers of Minnesota</a:t>
            </a:r>
          </a:p>
          <a:p>
            <a:pPr marL="685800" indent="-2286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Iowa Bankers Association</a:t>
            </a:r>
          </a:p>
          <a:p>
            <a:pPr marL="685800" indent="-2286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Kentucky Bankers Association</a:t>
            </a:r>
          </a:p>
          <a:p>
            <a:pPr marL="685800" indent="-2286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Missouri Independent Bankers Association</a:t>
            </a:r>
          </a:p>
          <a:p>
            <a:pPr marL="685800" indent="-2286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Nebraska Independent Community Bankers</a:t>
            </a:r>
          </a:p>
          <a:p>
            <a:pPr marL="685800" indent="-2286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Pennsylvania Association of Community Bankers</a:t>
            </a:r>
          </a:p>
          <a:p>
            <a:pPr marL="685800" indent="-2286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Virginia Association of Community Banks</a:t>
            </a:r>
          </a:p>
        </p:txBody>
      </p:sp>
    </p:spTree>
    <p:extLst>
      <p:ext uri="{BB962C8B-B14F-4D97-AF65-F5344CB8AC3E}">
        <p14:creationId xmlns:p14="http://schemas.microsoft.com/office/powerpoint/2010/main" val="3995519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19078-4115-43DD-98F1-05D958CF52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Faster payments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42428-7A56-412F-BE78-4488B3F958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385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3045C-3115-4406-BD7F-60D212B74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8300" y="1016134"/>
            <a:ext cx="6455525" cy="7620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Faster payments defined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9646DD-93C6-42BD-826E-10A1190670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A payment in which the transmission of the payment message and the availability of final funds to the payee occur in real time or near-real time on a 24-hour and seven-day (24/7) basis.</a:t>
            </a:r>
          </a:p>
          <a:p>
            <a:pPr marL="0" indent="0" algn="r">
              <a:buNone/>
            </a:pPr>
            <a:r>
              <a:rPr lang="en-US" sz="2400" i="1" dirty="0">
                <a:solidFill>
                  <a:srgbClr val="B5BE35"/>
                </a:solidFill>
              </a:rPr>
              <a:t>- Faster Payments Council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80C21271-D369-4835-A1D3-F50F3106C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5" y="1397182"/>
            <a:ext cx="4196190" cy="40073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7238374"/>
      </p:ext>
    </p:extLst>
  </p:cSld>
  <p:clrMapOvr>
    <a:masterClrMapping/>
  </p:clrMapOvr>
</p:sld>
</file>

<file path=ppt/theme/theme1.xml><?xml version="1.0" encoding="utf-8"?>
<a:theme xmlns:a="http://schemas.openxmlformats.org/drawingml/2006/main" name="SHAZAM 2021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AF7913F-888D-4DD2-A045-C970E93D6AB9}" vid="{DC2C032F-0412-4738-A792-8C953633A8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8EEA693746A94686980F9DE97F316A" ma:contentTypeVersion="7" ma:contentTypeDescription="Create a new document." ma:contentTypeScope="" ma:versionID="a83617b3b529da3cf47e48e2ed4640bc">
  <xsd:schema xmlns:xsd="http://www.w3.org/2001/XMLSchema" xmlns:xs="http://www.w3.org/2001/XMLSchema" xmlns:p="http://schemas.microsoft.com/office/2006/metadata/properties" xmlns:ns2="25f79139-9d89-459b-ab96-33df98c86190" xmlns:ns3="a9893443-9ce6-435e-90a3-4ae962cb38dd" xmlns:ns5="http://schemas.microsoft.com/sharepoint/v4" targetNamespace="http://schemas.microsoft.com/office/2006/metadata/properties" ma:root="true" ma:fieldsID="0a81476f5080f7000a50817d48e74c4b" ns2:_="" ns3:_="" ns5:_="">
    <xsd:import namespace="25f79139-9d89-459b-ab96-33df98c86190"/>
    <xsd:import namespace="a9893443-9ce6-435e-90a3-4ae962cb38dd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ection" minOccurs="0"/>
                <xsd:element ref="ns5:IconOverlay" minOccurs="0"/>
                <xsd:element ref="ns2:TaxKeywordTaxHTField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f79139-9d89-459b-ab96-33df98c8619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KeywordTaxHTField" ma:index="15" nillable="true" ma:taxonomy="true" ma:internalName="TaxKeywordTaxHTField" ma:taxonomyFieldName="TaxKeyword" ma:displayName="Enterprise Keywords" ma:fieldId="{23f27201-bee3-471e-b2e7-b64fd8b7ca38}" ma:taxonomyMulti="true" ma:sspId="1365926f-f9d1-40f1-ad6a-854a3334a57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6" nillable="true" ma:displayName="Taxonomy Catch All Column" ma:hidden="true" ma:list="{34eb4cf1-f73c-4987-8dba-542a79f11445}" ma:internalName="TaxCatchAll" ma:showField="CatchAllData" ma:web="25f79139-9d89-459b-ab96-33df98c861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893443-9ce6-435e-90a3-4ae962cb38dd" elementFormDefault="qualified">
    <xsd:import namespace="http://schemas.microsoft.com/office/2006/documentManagement/types"/>
    <xsd:import namespace="http://schemas.microsoft.com/office/infopath/2007/PartnerControls"/>
    <xsd:element name="Section" ma:index="11" nillable="true" ma:displayName="Section" ma:format="RadioButtons" ma:internalName="Section">
      <xsd:simpleType>
        <xsd:restriction base="dms:Choice">
          <xsd:enumeration value="Benefits"/>
          <xsd:enumeration value="Business Expense"/>
          <xsd:enumeration value="Career Development"/>
          <xsd:enumeration value="Client Communications"/>
          <xsd:enumeration value="Compensation"/>
          <xsd:enumeration value="Meeting/Presentation Planning"/>
          <xsd:enumeration value="Project"/>
          <xsd:enumeration value="Safety/Security"/>
          <xsd:enumeration value="Service Requests from Other Departments"/>
          <xsd:enumeration value="SHAZAM CARES"/>
          <xsd:enumeration value="Supervisor/Manager"/>
          <xsd:enumeration value="Workplace Resourc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3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2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5f79139-9d89-459b-ab96-33df98c86190">SHZIN-26-142</_dlc_DocId>
    <_dlc_DocIdUrl xmlns="25f79139-9d89-459b-ab96-33df98c86190">
      <Url>https://info.shazam.net/inside-shazam/_layouts/15/DocIdRedir.aspx?ID=SHZIN-26-142</Url>
      <Description>SHZIN-26-142</Description>
    </_dlc_DocIdUrl>
    <TaxKeywordTaxHTField xmlns="25f79139-9d89-459b-ab96-33df98c86190">
      <Terms xmlns="http://schemas.microsoft.com/office/infopath/2007/PartnerControls"/>
    </TaxKeywordTaxHTField>
    <IconOverlay xmlns="http://schemas.microsoft.com/sharepoint/v4" xsi:nil="true"/>
    <TaxCatchAll xmlns="25f79139-9d89-459b-ab96-33df98c86190"/>
    <Section xmlns="a9893443-9ce6-435e-90a3-4ae962cb38dd">Meeting/Presentation Planning</Section>
  </documentManagement>
</p:properties>
</file>

<file path=customXml/itemProps1.xml><?xml version="1.0" encoding="utf-8"?>
<ds:datastoreItem xmlns:ds="http://schemas.openxmlformats.org/officeDocument/2006/customXml" ds:itemID="{686DECFF-B444-459E-9C4D-9AF364D2D8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846BF80-3022-47F2-9A5A-4F74A22223D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1A523925-739E-4A34-8626-558A064362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f79139-9d89-459b-ab96-33df98c86190"/>
    <ds:schemaRef ds:uri="a9893443-9ce6-435e-90a3-4ae962cb38dd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92553F67-EC6D-47BB-AFE4-9D13800244BD}">
  <ds:schemaRefs>
    <ds:schemaRef ds:uri="http://schemas.microsoft.com/office/2006/metadata/properties"/>
    <ds:schemaRef ds:uri="http://schemas.microsoft.com/office/infopath/2007/PartnerControls"/>
    <ds:schemaRef ds:uri="25f79139-9d89-459b-ab96-33df98c86190"/>
    <ds:schemaRef ds:uri="http://schemas.microsoft.com/sharepoint/v4"/>
    <ds:schemaRef ds:uri="a9893443-9ce6-435e-90a3-4ae962cb38d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2178</TotalTime>
  <Words>1142</Words>
  <Application>Microsoft Office PowerPoint</Application>
  <PresentationFormat>Widescreen</PresentationFormat>
  <Paragraphs>222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Narrow</vt:lpstr>
      <vt:lpstr>Calibri</vt:lpstr>
      <vt:lpstr>Calibri Light</vt:lpstr>
      <vt:lpstr>Montserrat</vt:lpstr>
      <vt:lpstr>Wingdings</vt:lpstr>
      <vt:lpstr>SHAZAM 2021 Theme</vt:lpstr>
      <vt:lpstr>PowerPoint Presentation</vt:lpstr>
      <vt:lpstr>DISCLAIMER</vt:lpstr>
      <vt:lpstr>SHAZAM’S MISSION</vt:lpstr>
      <vt:lpstr>SHAZAM</vt:lpstr>
      <vt:lpstr>SHAZAM</vt:lpstr>
      <vt:lpstr>SHAZAM</vt:lpstr>
      <vt:lpstr>SHAZAM &amp; Bankers Associations</vt:lpstr>
      <vt:lpstr>PowerPoint Presentation</vt:lpstr>
      <vt:lpstr>Faster payments defined</vt:lpstr>
      <vt:lpstr>Key attributes</vt:lpstr>
      <vt:lpstr>Faster examples in             the market — but not faster payments</vt:lpstr>
      <vt:lpstr>Faster payments defined</vt:lpstr>
      <vt:lpstr>Faster payments defined</vt:lpstr>
      <vt:lpstr>PowerPoint Presentation</vt:lpstr>
      <vt:lpstr>Faster payments operational environment</vt:lpstr>
      <vt:lpstr>Faster payments transactions</vt:lpstr>
      <vt:lpstr>Use cases being developed/deployed</vt:lpstr>
      <vt:lpstr>Real-time gross settlement</vt:lpstr>
      <vt:lpstr>Access to faster payments</vt:lpstr>
      <vt:lpstr>Community fi opportunity</vt:lpstr>
      <vt:lpstr>Community fi opportunity</vt:lpstr>
      <vt:lpstr>Faster payments awareness</vt:lpstr>
      <vt:lpstr>Credit receive live clients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Lein, Megan</dc:creator>
  <cp:lastModifiedBy>Mary Lehane</cp:lastModifiedBy>
  <cp:revision>99</cp:revision>
  <dcterms:created xsi:type="dcterms:W3CDTF">2017-10-07T15:27:02Z</dcterms:created>
  <dcterms:modified xsi:type="dcterms:W3CDTF">2022-05-11T16:40:00Z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4192268d-d8fb-4c5a-ae40-a73adb99bb23</vt:lpwstr>
  </property>
  <property fmtid="{D5CDD505-2E9C-101B-9397-08002B2CF9AE}" pid="3" name="ContentTypeId">
    <vt:lpwstr>0x0101000C8EEA693746A94686980F9DE97F316A</vt:lpwstr>
  </property>
  <property fmtid="{D5CDD505-2E9C-101B-9397-08002B2CF9AE}" pid="4" name="TaxKeyword">
    <vt:lpwstr/>
  </property>
</Properties>
</file>