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70" r:id="rId2"/>
    <p:sldId id="333" r:id="rId3"/>
    <p:sldId id="351" r:id="rId4"/>
    <p:sldId id="352" r:id="rId5"/>
    <p:sldId id="353" r:id="rId6"/>
    <p:sldId id="334" r:id="rId7"/>
    <p:sldId id="369" r:id="rId8"/>
    <p:sldId id="355" r:id="rId9"/>
    <p:sldId id="356" r:id="rId10"/>
    <p:sldId id="358" r:id="rId11"/>
    <p:sldId id="357" r:id="rId12"/>
    <p:sldId id="359" r:id="rId13"/>
    <p:sldId id="354" r:id="rId14"/>
    <p:sldId id="360" r:id="rId15"/>
    <p:sldId id="361" r:id="rId16"/>
    <p:sldId id="366" r:id="rId17"/>
    <p:sldId id="362" r:id="rId18"/>
    <p:sldId id="367" r:id="rId19"/>
    <p:sldId id="363" r:id="rId20"/>
    <p:sldId id="364" r:id="rId21"/>
    <p:sldId id="368" r:id="rId22"/>
    <p:sldId id="321" r:id="rId23"/>
    <p:sldId id="331"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6872"/>
    <a:srgbClr val="454241"/>
    <a:srgbClr val="4D4A49"/>
    <a:srgbClr val="4068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81"/>
    <p:restoredTop sz="96208"/>
  </p:normalViewPr>
  <p:slideViewPr>
    <p:cSldViewPr snapToGrid="0" snapToObjects="1">
      <p:cViewPr varScale="1">
        <p:scale>
          <a:sx n="124" d="100"/>
          <a:sy n="124" d="100"/>
        </p:scale>
        <p:origin x="37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1CD77A-2EE1-ED41-B2B5-04BA76491BB7}" type="datetimeFigureOut">
              <a:rPr lang="en-US" smtClean="0"/>
              <a:t>9/29/20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4543B-E615-444B-98EE-88804A740A7C}" type="slidenum">
              <a:rPr lang="en-US" smtClean="0"/>
              <a:t>‹#›</a:t>
            </a:fld>
            <a:endParaRPr lang="en-US"/>
          </a:p>
        </p:txBody>
      </p:sp>
    </p:spTree>
    <p:extLst>
      <p:ext uri="{BB962C8B-B14F-4D97-AF65-F5344CB8AC3E}">
        <p14:creationId xmlns:p14="http://schemas.microsoft.com/office/powerpoint/2010/main" val="190781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FontTx/>
              <a:buNone/>
            </a:pPr>
            <a:endParaRPr lang="en-US" sz="1200" dirty="0">
              <a:latin typeface="Open Sans" charset="0"/>
              <a:ea typeface="Open Sans" charset="0"/>
              <a:cs typeface="Open Sans" charset="0"/>
            </a:endParaRPr>
          </a:p>
        </p:txBody>
      </p:sp>
      <p:sp>
        <p:nvSpPr>
          <p:cNvPr id="4" name="Slide Number Placeholder 3"/>
          <p:cNvSpPr>
            <a:spLocks noGrp="1"/>
          </p:cNvSpPr>
          <p:nvPr>
            <p:ph type="sldNum" sz="quarter" idx="10"/>
          </p:nvPr>
        </p:nvSpPr>
        <p:spPr/>
        <p:txBody>
          <a:bodyPr/>
          <a:lstStyle/>
          <a:p>
            <a:fld id="{8204543B-E615-444B-98EE-88804A740A7C}" type="slidenum">
              <a:rPr lang="en-US" smtClean="0"/>
              <a:t>1</a:t>
            </a:fld>
            <a:endParaRPr lang="en-US"/>
          </a:p>
        </p:txBody>
      </p:sp>
    </p:spTree>
    <p:extLst>
      <p:ext uri="{BB962C8B-B14F-4D97-AF65-F5344CB8AC3E}">
        <p14:creationId xmlns:p14="http://schemas.microsoft.com/office/powerpoint/2010/main" val="4019685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4543B-E615-444B-98EE-88804A740A7C}" type="slidenum">
              <a:rPr lang="en-US" smtClean="0"/>
              <a:t>10</a:t>
            </a:fld>
            <a:endParaRPr lang="en-US"/>
          </a:p>
        </p:txBody>
      </p:sp>
    </p:spTree>
    <p:extLst>
      <p:ext uri="{BB962C8B-B14F-4D97-AF65-F5344CB8AC3E}">
        <p14:creationId xmlns:p14="http://schemas.microsoft.com/office/powerpoint/2010/main" val="4084036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4543B-E615-444B-98EE-88804A740A7C}" type="slidenum">
              <a:rPr lang="en-US" smtClean="0"/>
              <a:t>19</a:t>
            </a:fld>
            <a:endParaRPr lang="en-US"/>
          </a:p>
        </p:txBody>
      </p:sp>
    </p:spTree>
    <p:extLst>
      <p:ext uri="{BB962C8B-B14F-4D97-AF65-F5344CB8AC3E}">
        <p14:creationId xmlns:p14="http://schemas.microsoft.com/office/powerpoint/2010/main" val="3668041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4543B-E615-444B-98EE-88804A740A7C}" type="slidenum">
              <a:rPr lang="en-US" smtClean="0"/>
              <a:t>21</a:t>
            </a:fld>
            <a:endParaRPr lang="en-US"/>
          </a:p>
        </p:txBody>
      </p:sp>
    </p:spTree>
    <p:extLst>
      <p:ext uri="{BB962C8B-B14F-4D97-AF65-F5344CB8AC3E}">
        <p14:creationId xmlns:p14="http://schemas.microsoft.com/office/powerpoint/2010/main" val="3616126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4543B-E615-444B-98EE-88804A740A7C}" type="slidenum">
              <a:rPr lang="en-US" smtClean="0"/>
              <a:t>22</a:t>
            </a:fld>
            <a:endParaRPr lang="en-US"/>
          </a:p>
        </p:txBody>
      </p:sp>
    </p:spTree>
    <p:extLst>
      <p:ext uri="{BB962C8B-B14F-4D97-AF65-F5344CB8AC3E}">
        <p14:creationId xmlns:p14="http://schemas.microsoft.com/office/powerpoint/2010/main" val="1075373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4543B-E615-444B-98EE-88804A740A7C}" type="slidenum">
              <a:rPr lang="en-US" smtClean="0"/>
              <a:t>2</a:t>
            </a:fld>
            <a:endParaRPr lang="en-US"/>
          </a:p>
        </p:txBody>
      </p:sp>
    </p:spTree>
    <p:extLst>
      <p:ext uri="{BB962C8B-B14F-4D97-AF65-F5344CB8AC3E}">
        <p14:creationId xmlns:p14="http://schemas.microsoft.com/office/powerpoint/2010/main" val="162664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04543B-E615-444B-98EE-88804A740A7C}" type="slidenum">
              <a:rPr lang="en-US" smtClean="0"/>
              <a:t>23</a:t>
            </a:fld>
            <a:endParaRPr lang="en-US"/>
          </a:p>
        </p:txBody>
      </p:sp>
    </p:spTree>
    <p:extLst>
      <p:ext uri="{BB962C8B-B14F-4D97-AF65-F5344CB8AC3E}">
        <p14:creationId xmlns:p14="http://schemas.microsoft.com/office/powerpoint/2010/main" val="282354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4543B-E615-444B-98EE-88804A740A7C}" type="slidenum">
              <a:rPr lang="en-US" smtClean="0"/>
              <a:t>3</a:t>
            </a:fld>
            <a:endParaRPr lang="en-US"/>
          </a:p>
        </p:txBody>
      </p:sp>
    </p:spTree>
    <p:extLst>
      <p:ext uri="{BB962C8B-B14F-4D97-AF65-F5344CB8AC3E}">
        <p14:creationId xmlns:p14="http://schemas.microsoft.com/office/powerpoint/2010/main" val="97141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4543B-E615-444B-98EE-88804A740A7C}" type="slidenum">
              <a:rPr lang="en-US" smtClean="0"/>
              <a:t>6</a:t>
            </a:fld>
            <a:endParaRPr lang="en-US"/>
          </a:p>
        </p:txBody>
      </p:sp>
    </p:spTree>
    <p:extLst>
      <p:ext uri="{BB962C8B-B14F-4D97-AF65-F5344CB8AC3E}">
        <p14:creationId xmlns:p14="http://schemas.microsoft.com/office/powerpoint/2010/main" val="356976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04543B-E615-444B-98EE-88804A740A7C}" type="slidenum">
              <a:rPr lang="en-US" smtClean="0"/>
              <a:t>7</a:t>
            </a:fld>
            <a:endParaRPr lang="en-US"/>
          </a:p>
        </p:txBody>
      </p:sp>
    </p:spTree>
    <p:extLst>
      <p:ext uri="{BB962C8B-B14F-4D97-AF65-F5344CB8AC3E}">
        <p14:creationId xmlns:p14="http://schemas.microsoft.com/office/powerpoint/2010/main" val="1440057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685799" y="2793039"/>
            <a:ext cx="7772400" cy="480988"/>
          </a:xfrm>
        </p:spPr>
        <p:txBody>
          <a:bodyPr/>
          <a:lstStyle>
            <a:lvl1pPr>
              <a:defRPr b="1" i="0" baseline="0">
                <a:solidFill>
                  <a:srgbClr val="436872"/>
                </a:solidFill>
                <a:latin typeface="Open Sans"/>
                <a:cs typeface="Open Sans"/>
              </a:defRPr>
            </a:lvl1pPr>
          </a:lstStyle>
          <a:p>
            <a:r>
              <a:rPr lang="en-US" dirty="0"/>
              <a:t>PRESENTATION TITLE HERE</a:t>
            </a:r>
          </a:p>
        </p:txBody>
      </p:sp>
      <p:sp>
        <p:nvSpPr>
          <p:cNvPr id="12" name="Subtitle 2"/>
          <p:cNvSpPr>
            <a:spLocks noGrp="1"/>
          </p:cNvSpPr>
          <p:nvPr>
            <p:ph type="subTitle" idx="1" hasCustomPrompt="1"/>
          </p:nvPr>
        </p:nvSpPr>
        <p:spPr>
          <a:xfrm>
            <a:off x="2885526" y="3285165"/>
            <a:ext cx="3375732" cy="402661"/>
          </a:xfrm>
          <a:ln>
            <a:noFill/>
          </a:ln>
        </p:spPr>
        <p:txBody>
          <a:bodyPr>
            <a:normAutofit/>
          </a:bodyPr>
          <a:lstStyle>
            <a:lvl1pPr marL="0" indent="0" algn="ctr">
              <a:buNone/>
              <a:defRPr sz="1800" b="0" i="0">
                <a:solidFill>
                  <a:srgbClr val="454241">
                    <a:alpha val="50000"/>
                  </a:srgbClr>
                </a:solidFill>
                <a:latin typeface="Open Sans"/>
                <a:cs typeface="Open San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01 Month 2017</a:t>
            </a:r>
          </a:p>
        </p:txBody>
      </p:sp>
      <p:pic>
        <p:nvPicPr>
          <p:cNvPr id="16" name="Picture 15" descr="PA-VerLogo-Color.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8500" y="4662463"/>
            <a:ext cx="2667000" cy="2667000"/>
          </a:xfrm>
          <a:prstGeom prst="rect">
            <a:avLst/>
          </a:prstGeom>
        </p:spPr>
      </p:pic>
    </p:spTree>
    <p:extLst>
      <p:ext uri="{BB962C8B-B14F-4D97-AF65-F5344CB8AC3E}">
        <p14:creationId xmlns:p14="http://schemas.microsoft.com/office/powerpoint/2010/main" val="73631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sz="3000">
                <a:solidFill>
                  <a:srgbClr val="454241"/>
                </a:solidFill>
              </a:defRPr>
            </a:lvl1pPr>
            <a:lvl2pPr>
              <a:defRPr>
                <a:solidFill>
                  <a:srgbClr val="454241"/>
                </a:solidFill>
              </a:defRPr>
            </a:lvl2pPr>
            <a:lvl3pPr>
              <a:defRPr>
                <a:solidFill>
                  <a:srgbClr val="454241"/>
                </a:solidFill>
              </a:defRPr>
            </a:lvl3pPr>
            <a:lvl4pPr>
              <a:defRPr>
                <a:solidFill>
                  <a:srgbClr val="454241"/>
                </a:solidFill>
              </a:defRPr>
            </a:lvl4pPr>
            <a:lvl5pPr>
              <a:defRPr>
                <a:solidFill>
                  <a:srgbClr val="45424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DBCB2-77E1-1442-ADD3-3B86D3ED91E7}" type="datetimeFigureOut">
              <a:rPr lang="en-US" smtClean="0"/>
              <a:t>9/29/20</a:t>
            </a:fld>
            <a:endParaRPr lang="en-US"/>
          </a:p>
        </p:txBody>
      </p:sp>
      <p:sp>
        <p:nvSpPr>
          <p:cNvPr id="6" name="Slide Number Placeholder 5"/>
          <p:cNvSpPr>
            <a:spLocks noGrp="1"/>
          </p:cNvSpPr>
          <p:nvPr>
            <p:ph type="sldNum" sz="quarter" idx="12"/>
          </p:nvPr>
        </p:nvSpPr>
        <p:spPr/>
        <p:txBody>
          <a:bodyPr/>
          <a:lstStyle/>
          <a:p>
            <a:fld id="{7D7FBAA8-6C79-BD44-A9C4-482233558353}" type="slidenum">
              <a:rPr lang="en-US" smtClean="0"/>
              <a:t>‹#›</a:t>
            </a:fld>
            <a:endParaRPr lang="en-US"/>
          </a:p>
        </p:txBody>
      </p:sp>
      <p:pic>
        <p:nvPicPr>
          <p:cNvPr id="8" name="Picture 7"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9"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3238016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defRPr sz="32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sz="3000">
                <a:solidFill>
                  <a:srgbClr val="454241"/>
                </a:solidFill>
              </a:defRPr>
            </a:lvl1pPr>
            <a:lvl2pPr>
              <a:defRPr>
                <a:solidFill>
                  <a:srgbClr val="454241"/>
                </a:solidFill>
              </a:defRPr>
            </a:lvl2pPr>
            <a:lvl3pPr>
              <a:defRPr>
                <a:solidFill>
                  <a:srgbClr val="454241"/>
                </a:solidFill>
              </a:defRPr>
            </a:lvl3pPr>
            <a:lvl4pPr>
              <a:defRPr>
                <a:solidFill>
                  <a:srgbClr val="454241"/>
                </a:solidFill>
              </a:defRPr>
            </a:lvl4pPr>
            <a:lvl5pPr>
              <a:defRPr>
                <a:solidFill>
                  <a:srgbClr val="45424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DBCB2-77E1-1442-ADD3-3B86D3ED91E7}" type="datetimeFigureOut">
              <a:rPr lang="en-US" smtClean="0"/>
              <a:t>9/29/20</a:t>
            </a:fld>
            <a:endParaRPr lang="en-US"/>
          </a:p>
        </p:txBody>
      </p:sp>
      <p:sp>
        <p:nvSpPr>
          <p:cNvPr id="6" name="Slide Number Placeholder 5"/>
          <p:cNvSpPr>
            <a:spLocks noGrp="1"/>
          </p:cNvSpPr>
          <p:nvPr>
            <p:ph type="sldNum" sz="quarter" idx="12"/>
          </p:nvPr>
        </p:nvSpPr>
        <p:spPr/>
        <p:txBody>
          <a:bodyPr/>
          <a:lstStyle/>
          <a:p>
            <a:fld id="{7D7FBAA8-6C79-BD44-A9C4-482233558353}" type="slidenum">
              <a:rPr lang="en-US" smtClean="0"/>
              <a:t>‹#›</a:t>
            </a:fld>
            <a:endParaRPr lang="en-US"/>
          </a:p>
        </p:txBody>
      </p:sp>
      <p:pic>
        <p:nvPicPr>
          <p:cNvPr id="8" name="Picture 7"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9"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158773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0DBCB2-77E1-1442-ADD3-3B86D3ED91E7}" type="datetimeFigureOut">
              <a:rPr lang="en-US" smtClean="0"/>
              <a:t>9/29/20</a:t>
            </a:fld>
            <a:endParaRPr lang="en-US"/>
          </a:p>
        </p:txBody>
      </p:sp>
      <p:sp>
        <p:nvSpPr>
          <p:cNvPr id="6" name="Slide Number Placeholder 5"/>
          <p:cNvSpPr>
            <a:spLocks noGrp="1"/>
          </p:cNvSpPr>
          <p:nvPr>
            <p:ph type="sldNum" sz="quarter" idx="12"/>
          </p:nvPr>
        </p:nvSpPr>
        <p:spPr/>
        <p:txBody>
          <a:bodyPr/>
          <a:lstStyle/>
          <a:p>
            <a:fld id="{7D7FBAA8-6C79-BD44-A9C4-482233558353}" type="slidenum">
              <a:rPr lang="en-US" smtClean="0"/>
              <a:t>‹#›</a:t>
            </a:fld>
            <a:endParaRPr lang="en-US"/>
          </a:p>
        </p:txBody>
      </p:sp>
      <p:pic>
        <p:nvPicPr>
          <p:cNvPr id="10" name="Picture 9"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11"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190795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32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45424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0DBCB2-77E1-1442-ADD3-3B86D3ED91E7}" type="datetimeFigureOut">
              <a:rPr lang="en-US" smtClean="0"/>
              <a:t>9/29/20</a:t>
            </a:fld>
            <a:endParaRPr lang="en-US"/>
          </a:p>
        </p:txBody>
      </p:sp>
      <p:sp>
        <p:nvSpPr>
          <p:cNvPr id="6" name="Slide Number Placeholder 5"/>
          <p:cNvSpPr>
            <a:spLocks noGrp="1"/>
          </p:cNvSpPr>
          <p:nvPr>
            <p:ph type="sldNum" sz="quarter" idx="12"/>
          </p:nvPr>
        </p:nvSpPr>
        <p:spPr/>
        <p:txBody>
          <a:bodyPr/>
          <a:lstStyle/>
          <a:p>
            <a:fld id="{7D7FBAA8-6C79-BD44-A9C4-482233558353}" type="slidenum">
              <a:rPr lang="en-US" smtClean="0"/>
              <a:t>‹#›</a:t>
            </a:fld>
            <a:endParaRPr lang="en-US"/>
          </a:p>
        </p:txBody>
      </p:sp>
      <p:pic>
        <p:nvPicPr>
          <p:cNvPr id="8" name="Picture 7"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9"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289792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454241"/>
                </a:solidFill>
              </a:defRPr>
            </a:lvl1pPr>
            <a:lvl2pPr>
              <a:defRPr sz="2400">
                <a:solidFill>
                  <a:srgbClr val="454241"/>
                </a:solidFill>
              </a:defRPr>
            </a:lvl2pPr>
            <a:lvl3pPr>
              <a:defRPr sz="2000">
                <a:solidFill>
                  <a:srgbClr val="454241"/>
                </a:solidFill>
              </a:defRPr>
            </a:lvl3pPr>
            <a:lvl4pPr>
              <a:defRPr sz="1800">
                <a:solidFill>
                  <a:srgbClr val="454241"/>
                </a:solidFill>
              </a:defRPr>
            </a:lvl4pPr>
            <a:lvl5pPr>
              <a:defRPr sz="1800">
                <a:solidFill>
                  <a:srgbClr val="45424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454241"/>
                </a:solidFill>
              </a:defRPr>
            </a:lvl1pPr>
            <a:lvl2pPr>
              <a:defRPr sz="2400">
                <a:solidFill>
                  <a:srgbClr val="454241"/>
                </a:solidFill>
              </a:defRPr>
            </a:lvl2pPr>
            <a:lvl3pPr>
              <a:defRPr sz="2000">
                <a:solidFill>
                  <a:srgbClr val="454241"/>
                </a:solidFill>
              </a:defRPr>
            </a:lvl3pPr>
            <a:lvl4pPr>
              <a:defRPr sz="1800">
                <a:solidFill>
                  <a:srgbClr val="454241"/>
                </a:solidFill>
              </a:defRPr>
            </a:lvl4pPr>
            <a:lvl5pPr>
              <a:defRPr sz="1800">
                <a:solidFill>
                  <a:srgbClr val="45424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0DBCB2-77E1-1442-ADD3-3B86D3ED91E7}" type="datetimeFigureOut">
              <a:rPr lang="en-US" smtClean="0"/>
              <a:t>9/29/20</a:t>
            </a:fld>
            <a:endParaRPr lang="en-US"/>
          </a:p>
        </p:txBody>
      </p:sp>
      <p:sp>
        <p:nvSpPr>
          <p:cNvPr id="7" name="Slide Number Placeholder 6"/>
          <p:cNvSpPr>
            <a:spLocks noGrp="1"/>
          </p:cNvSpPr>
          <p:nvPr>
            <p:ph type="sldNum" sz="quarter" idx="12"/>
          </p:nvPr>
        </p:nvSpPr>
        <p:spPr/>
        <p:txBody>
          <a:bodyPr/>
          <a:lstStyle/>
          <a:p>
            <a:fld id="{7D7FBAA8-6C79-BD44-A9C4-482233558353}" type="slidenum">
              <a:rPr lang="en-US" smtClean="0"/>
              <a:t>‹#›</a:t>
            </a:fld>
            <a:endParaRPr lang="en-US"/>
          </a:p>
        </p:txBody>
      </p:sp>
      <p:pic>
        <p:nvPicPr>
          <p:cNvPr id="9" name="Picture 8"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10"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931287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rgbClr val="4542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rgbClr val="45424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0DBCB2-77E1-1442-ADD3-3B86D3ED91E7}" type="datetimeFigureOut">
              <a:rPr lang="en-US" smtClean="0"/>
              <a:t>9/29/20</a:t>
            </a:fld>
            <a:endParaRPr lang="en-US"/>
          </a:p>
        </p:txBody>
      </p:sp>
      <p:sp>
        <p:nvSpPr>
          <p:cNvPr id="9" name="Slide Number Placeholder 8"/>
          <p:cNvSpPr>
            <a:spLocks noGrp="1"/>
          </p:cNvSpPr>
          <p:nvPr>
            <p:ph type="sldNum" sz="quarter" idx="12"/>
          </p:nvPr>
        </p:nvSpPr>
        <p:spPr/>
        <p:txBody>
          <a:bodyPr/>
          <a:lstStyle/>
          <a:p>
            <a:fld id="{7D7FBAA8-6C79-BD44-A9C4-482233558353}" type="slidenum">
              <a:rPr lang="en-US" smtClean="0"/>
              <a:t>‹#›</a:t>
            </a:fld>
            <a:endParaRPr lang="en-US"/>
          </a:p>
        </p:txBody>
      </p:sp>
      <p:pic>
        <p:nvPicPr>
          <p:cNvPr id="11" name="Picture 10"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12"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268750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50DBCB2-77E1-1442-ADD3-3B86D3ED91E7}" type="datetimeFigureOut">
              <a:rPr lang="en-US" smtClean="0"/>
              <a:t>9/29/20</a:t>
            </a:fld>
            <a:endParaRPr lang="en-US"/>
          </a:p>
        </p:txBody>
      </p:sp>
      <p:sp>
        <p:nvSpPr>
          <p:cNvPr id="5" name="Slide Number Placeholder 4"/>
          <p:cNvSpPr>
            <a:spLocks noGrp="1"/>
          </p:cNvSpPr>
          <p:nvPr>
            <p:ph type="sldNum" sz="quarter" idx="12"/>
          </p:nvPr>
        </p:nvSpPr>
        <p:spPr/>
        <p:txBody>
          <a:bodyPr/>
          <a:lstStyle/>
          <a:p>
            <a:fld id="{7D7FBAA8-6C79-BD44-A9C4-482233558353}" type="slidenum">
              <a:rPr lang="en-US" smtClean="0"/>
              <a:t>‹#›</a:t>
            </a:fld>
            <a:endParaRPr lang="en-US"/>
          </a:p>
        </p:txBody>
      </p:sp>
      <p:pic>
        <p:nvPicPr>
          <p:cNvPr id="7" name="Picture 6"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8"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3897067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DBCB2-77E1-1442-ADD3-3B86D3ED91E7}" type="datetimeFigureOut">
              <a:rPr lang="en-US" smtClean="0"/>
              <a:t>9/29/20</a:t>
            </a:fld>
            <a:endParaRPr lang="en-US"/>
          </a:p>
        </p:txBody>
      </p:sp>
      <p:sp>
        <p:nvSpPr>
          <p:cNvPr id="4" name="Slide Number Placeholder 3"/>
          <p:cNvSpPr>
            <a:spLocks noGrp="1"/>
          </p:cNvSpPr>
          <p:nvPr>
            <p:ph type="sldNum" sz="quarter" idx="12"/>
          </p:nvPr>
        </p:nvSpPr>
        <p:spPr/>
        <p:txBody>
          <a:bodyPr/>
          <a:lstStyle/>
          <a:p>
            <a:fld id="{7D7FBAA8-6C79-BD44-A9C4-482233558353}" type="slidenum">
              <a:rPr lang="en-US" smtClean="0"/>
              <a:t>‹#›</a:t>
            </a:fld>
            <a:endParaRPr lang="en-US"/>
          </a:p>
        </p:txBody>
      </p:sp>
      <p:pic>
        <p:nvPicPr>
          <p:cNvPr id="7" name="Picture 6"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8"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3902472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45424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000">
                <a:solidFill>
                  <a:srgbClr val="454241"/>
                </a:solidFill>
              </a:defRPr>
            </a:lvl1pPr>
            <a:lvl2pPr>
              <a:defRPr sz="2800">
                <a:solidFill>
                  <a:srgbClr val="454241"/>
                </a:solidFill>
              </a:defRPr>
            </a:lvl2pPr>
            <a:lvl3pPr>
              <a:defRPr sz="2400">
                <a:solidFill>
                  <a:srgbClr val="454241"/>
                </a:solidFill>
              </a:defRPr>
            </a:lvl3pPr>
            <a:lvl4pPr>
              <a:defRPr sz="2000">
                <a:solidFill>
                  <a:srgbClr val="454241"/>
                </a:solidFill>
              </a:defRPr>
            </a:lvl4pPr>
            <a:lvl5pPr>
              <a:defRPr sz="2000">
                <a:solidFill>
                  <a:srgbClr val="45424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5424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0DBCB2-77E1-1442-ADD3-3B86D3ED91E7}" type="datetimeFigureOut">
              <a:rPr lang="en-US" smtClean="0"/>
              <a:t>9/29/20</a:t>
            </a:fld>
            <a:endParaRPr lang="en-US"/>
          </a:p>
        </p:txBody>
      </p:sp>
      <p:sp>
        <p:nvSpPr>
          <p:cNvPr id="7" name="Slide Number Placeholder 6"/>
          <p:cNvSpPr>
            <a:spLocks noGrp="1"/>
          </p:cNvSpPr>
          <p:nvPr>
            <p:ph type="sldNum" sz="quarter" idx="12"/>
          </p:nvPr>
        </p:nvSpPr>
        <p:spPr/>
        <p:txBody>
          <a:bodyPr/>
          <a:lstStyle/>
          <a:p>
            <a:fld id="{7D7FBAA8-6C79-BD44-A9C4-482233558353}" type="slidenum">
              <a:rPr lang="en-US" smtClean="0"/>
              <a:t>‹#›</a:t>
            </a:fld>
            <a:endParaRPr lang="en-US"/>
          </a:p>
        </p:txBody>
      </p:sp>
      <p:pic>
        <p:nvPicPr>
          <p:cNvPr id="9" name="Picture 8"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10"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304771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792288" y="5367338"/>
            <a:ext cx="5486400" cy="762825"/>
          </a:xfrm>
        </p:spPr>
        <p:txBody>
          <a:bodyPr/>
          <a:lstStyle>
            <a:lvl1pPr marL="0" indent="0">
              <a:buNone/>
              <a:defRPr sz="1400">
                <a:solidFill>
                  <a:srgbClr val="45424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b="0" i="0">
                <a:latin typeface="Open Sans"/>
                <a:cs typeface="Open Sans"/>
              </a:defRPr>
            </a:lvl1pPr>
          </a:lstStyle>
          <a:p>
            <a:fld id="{850DBCB2-77E1-1442-ADD3-3B86D3ED91E7}" type="datetimeFigureOut">
              <a:rPr lang="en-US" smtClean="0"/>
              <a:pPr/>
              <a:t>9/29/20</a:t>
            </a:fld>
            <a:endParaRPr lang="en-US" dirty="0"/>
          </a:p>
        </p:txBody>
      </p:sp>
      <p:sp>
        <p:nvSpPr>
          <p:cNvPr id="7" name="Slide Number Placeholder 6"/>
          <p:cNvSpPr>
            <a:spLocks noGrp="1"/>
          </p:cNvSpPr>
          <p:nvPr>
            <p:ph type="sldNum" sz="quarter" idx="12"/>
          </p:nvPr>
        </p:nvSpPr>
        <p:spPr/>
        <p:txBody>
          <a:bodyPr/>
          <a:lstStyle>
            <a:lvl1pPr>
              <a:defRPr b="0" i="0">
                <a:latin typeface="Open Sans"/>
                <a:cs typeface="Open Sans"/>
              </a:defRPr>
            </a:lvl1pPr>
          </a:lstStyle>
          <a:p>
            <a:fld id="{7D7FBAA8-6C79-BD44-A9C4-482233558353}" type="slidenum">
              <a:rPr lang="en-US" smtClean="0"/>
              <a:pPr/>
              <a:t>‹#›</a:t>
            </a:fld>
            <a:endParaRPr lang="en-US" dirty="0"/>
          </a:p>
        </p:txBody>
      </p:sp>
      <p:pic>
        <p:nvPicPr>
          <p:cNvPr id="9" name="Picture 8" descr="PA-VerLogo-Color-Round.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02963" y="6130163"/>
            <a:ext cx="338074" cy="338074"/>
          </a:xfrm>
          <a:prstGeom prst="rect">
            <a:avLst/>
          </a:prstGeom>
        </p:spPr>
      </p:pic>
      <p:sp>
        <p:nvSpPr>
          <p:cNvPr id="10" name="Footer Placeholder 8"/>
          <p:cNvSpPr txBox="1">
            <a:spLocks/>
          </p:cNvSpPr>
          <p:nvPr userDrawn="1"/>
        </p:nvSpPr>
        <p:spPr>
          <a:xfrm>
            <a:off x="3128942" y="6365479"/>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b="0" i="0" kern="1200">
                <a:solidFill>
                  <a:schemeClr val="tx1">
                    <a:tint val="75000"/>
                  </a:schemeClr>
                </a:solidFill>
                <a:latin typeface="GothamHTF-Book"/>
                <a:ea typeface="+mn-ea"/>
                <a:cs typeface="GothamHTF-Book"/>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err="1">
                <a:solidFill>
                  <a:srgbClr val="406872"/>
                </a:solidFill>
              </a:rPr>
              <a:t>pillaraught.com</a:t>
            </a:r>
            <a:endParaRPr lang="en-US" dirty="0">
              <a:solidFill>
                <a:srgbClr val="406872"/>
              </a:solidFill>
            </a:endParaRPr>
          </a:p>
        </p:txBody>
      </p:sp>
    </p:spTree>
    <p:extLst>
      <p:ext uri="{BB962C8B-B14F-4D97-AF65-F5344CB8AC3E}">
        <p14:creationId xmlns:p14="http://schemas.microsoft.com/office/powerpoint/2010/main" val="151328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54241">
                    <a:alpha val="50000"/>
                  </a:srgbClr>
                </a:solidFill>
              </a:defRPr>
            </a:lvl1pPr>
          </a:lstStyle>
          <a:p>
            <a:fld id="{850DBCB2-77E1-1442-ADD3-3B86D3ED91E7}" type="datetimeFigureOut">
              <a:rPr lang="en-US" smtClean="0"/>
              <a:pPr/>
              <a:t>9/29/20</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54241">
                    <a:alpha val="50000"/>
                  </a:srgbClr>
                </a:solidFill>
              </a:defRPr>
            </a:lvl1pPr>
          </a:lstStyle>
          <a:p>
            <a:fld id="{7D7FBAA8-6C79-BD44-A9C4-482233558353}" type="slidenum">
              <a:rPr lang="en-US" smtClean="0"/>
              <a:pPr/>
              <a:t>‹#›</a:t>
            </a:fld>
            <a:endParaRPr lang="en-US" dirty="0"/>
          </a:p>
        </p:txBody>
      </p:sp>
    </p:spTree>
    <p:extLst>
      <p:ext uri="{BB962C8B-B14F-4D97-AF65-F5344CB8AC3E}">
        <p14:creationId xmlns:p14="http://schemas.microsoft.com/office/powerpoint/2010/main" val="2893879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i="0" kern="1200">
          <a:solidFill>
            <a:srgbClr val="436872"/>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3200" kern="1200">
          <a:solidFill>
            <a:srgbClr val="45424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rgbClr val="45424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rgbClr val="45424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rgbClr val="45424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rgbClr val="45424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6"/>
          <p:cNvGrpSpPr/>
          <p:nvPr/>
        </p:nvGrpSpPr>
        <p:grpSpPr>
          <a:xfrm>
            <a:off x="0" y="853448"/>
            <a:ext cx="9144000" cy="2210116"/>
            <a:chOff x="-38099" y="2007620"/>
            <a:chExt cx="9144000" cy="2210116"/>
          </a:xfrm>
        </p:grpSpPr>
        <p:sp>
          <p:nvSpPr>
            <p:cNvPr id="9" name="TextBox 8"/>
            <p:cNvSpPr txBox="1"/>
            <p:nvPr/>
          </p:nvSpPr>
          <p:spPr>
            <a:xfrm>
              <a:off x="-38099" y="2241599"/>
              <a:ext cx="9144000" cy="1661993"/>
            </a:xfrm>
            <a:prstGeom prst="rect">
              <a:avLst/>
            </a:prstGeom>
            <a:noFill/>
          </p:spPr>
          <p:txBody>
            <a:bodyPr wrap="square" rtlCol="0">
              <a:spAutoFit/>
            </a:bodyPr>
            <a:lstStyle/>
            <a:p>
              <a:pPr algn="ctr"/>
              <a:r>
                <a:rPr lang="en-US" sz="3800" b="1" cap="small" dirty="0">
                  <a:solidFill>
                    <a:srgbClr val="436872"/>
                  </a:solidFill>
                  <a:latin typeface="Open Sans Extrabold" charset="0"/>
                  <a:ea typeface="Open Sans Extrabold" charset="0"/>
                  <a:cs typeface="Open Sans Extrabold" charset="0"/>
                </a:rPr>
                <a:t>Pay Now or . . .</a:t>
              </a:r>
            </a:p>
            <a:p>
              <a:pPr algn="ctr"/>
              <a:r>
                <a:rPr lang="en-US" sz="3800" b="1" cap="small" dirty="0">
                  <a:solidFill>
                    <a:srgbClr val="436872"/>
                  </a:solidFill>
                  <a:latin typeface="Open Sans Extrabold" charset="0"/>
                  <a:ea typeface="Open Sans Extrabold" charset="0"/>
                  <a:cs typeface="Open Sans Extrabold" charset="0"/>
                </a:rPr>
                <a:t>Pay a LOT More For It Later</a:t>
              </a:r>
              <a:endParaRPr lang="en-US" sz="2600" i="1" cap="small" dirty="0">
                <a:solidFill>
                  <a:srgbClr val="454241"/>
                </a:solidFill>
                <a:latin typeface="Open Sans" charset="0"/>
                <a:ea typeface="Open Sans" charset="0"/>
                <a:cs typeface="Open Sans" charset="0"/>
              </a:endParaRPr>
            </a:p>
            <a:p>
              <a:pPr algn="ctr"/>
              <a:r>
                <a:rPr lang="en-US" sz="2600" i="1" cap="small" dirty="0">
                  <a:solidFill>
                    <a:srgbClr val="454241"/>
                  </a:solidFill>
                  <a:latin typeface="Open Sans" charset="0"/>
                  <a:ea typeface="Open Sans" charset="0"/>
                  <a:cs typeface="Open Sans" charset="0"/>
                </a:rPr>
                <a:t>Wage and Hour Issues in the Workplace</a:t>
              </a:r>
            </a:p>
          </p:txBody>
        </p:sp>
        <p:cxnSp>
          <p:nvCxnSpPr>
            <p:cNvPr id="10" name="Straight Connector 9"/>
            <p:cNvCxnSpPr/>
            <p:nvPr/>
          </p:nvCxnSpPr>
          <p:spPr bwMode="auto">
            <a:xfrm>
              <a:off x="381000" y="2007620"/>
              <a:ext cx="8305800" cy="0"/>
            </a:xfrm>
            <a:prstGeom prst="line">
              <a:avLst/>
            </a:prstGeom>
            <a:solidFill>
              <a:schemeClr val="accent1"/>
            </a:solidFill>
            <a:ln w="38100" cap="rnd"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81000" y="4217736"/>
              <a:ext cx="8305800" cy="0"/>
            </a:xfrm>
            <a:prstGeom prst="line">
              <a:avLst/>
            </a:prstGeom>
            <a:solidFill>
              <a:schemeClr val="accent1"/>
            </a:solidFill>
            <a:ln w="38100" cap="rnd" cmpd="sng" algn="ctr">
              <a:solidFill>
                <a:schemeClr val="tx1"/>
              </a:solidFill>
              <a:prstDash val="solid"/>
              <a:round/>
              <a:headEnd type="none" w="med" len="med"/>
              <a:tailEnd type="none" w="med" len="med"/>
            </a:ln>
            <a:effectLst/>
          </p:spPr>
        </p:cxnSp>
      </p:grpSp>
      <p:grpSp>
        <p:nvGrpSpPr>
          <p:cNvPr id="12" name="Group 11">
            <a:extLst>
              <a:ext uri="{FF2B5EF4-FFF2-40B4-BE49-F238E27FC236}">
                <a16:creationId xmlns:a16="http://schemas.microsoft.com/office/drawing/2014/main" id="{79397C65-0B62-CB43-A7BD-8C213C38C695}"/>
              </a:ext>
            </a:extLst>
          </p:cNvPr>
          <p:cNvGrpSpPr/>
          <p:nvPr/>
        </p:nvGrpSpPr>
        <p:grpSpPr>
          <a:xfrm>
            <a:off x="1094584" y="3428103"/>
            <a:ext cx="2858814" cy="2082169"/>
            <a:chOff x="1520577" y="3427950"/>
            <a:chExt cx="2858814" cy="2082169"/>
          </a:xfrm>
        </p:grpSpPr>
        <p:pic>
          <p:nvPicPr>
            <p:cNvPr id="14" name="Picture 13">
              <a:extLst>
                <a:ext uri="{FF2B5EF4-FFF2-40B4-BE49-F238E27FC236}">
                  <a16:creationId xmlns:a16="http://schemas.microsoft.com/office/drawing/2014/main" id="{6AC1BD3C-5627-4645-A291-CBCA04F08EA4}"/>
                </a:ext>
              </a:extLst>
            </p:cNvPr>
            <p:cNvPicPr>
              <a:picLocks noChangeAspect="1"/>
            </p:cNvPicPr>
            <p:nvPr/>
          </p:nvPicPr>
          <p:blipFill>
            <a:blip r:embed="rId3"/>
            <a:stretch>
              <a:fillRect/>
            </a:stretch>
          </p:blipFill>
          <p:spPr>
            <a:xfrm>
              <a:off x="2332240" y="3427950"/>
              <a:ext cx="1235489" cy="1422400"/>
            </a:xfrm>
            <a:prstGeom prst="rect">
              <a:avLst/>
            </a:prstGeom>
          </p:spPr>
        </p:pic>
        <p:grpSp>
          <p:nvGrpSpPr>
            <p:cNvPr id="7" name="Group 6">
              <a:extLst>
                <a:ext uri="{FF2B5EF4-FFF2-40B4-BE49-F238E27FC236}">
                  <a16:creationId xmlns:a16="http://schemas.microsoft.com/office/drawing/2014/main" id="{69D9116B-8A4E-524D-B319-80E85DE95AC8}"/>
                </a:ext>
              </a:extLst>
            </p:cNvPr>
            <p:cNvGrpSpPr/>
            <p:nvPr/>
          </p:nvGrpSpPr>
          <p:grpSpPr>
            <a:xfrm>
              <a:off x="1520577" y="4852739"/>
              <a:ext cx="2858814" cy="657380"/>
              <a:chOff x="4262772" y="3805294"/>
              <a:chExt cx="2858814" cy="657380"/>
            </a:xfrm>
          </p:grpSpPr>
          <p:sp>
            <p:nvSpPr>
              <p:cNvPr id="16" name="TextBox 15">
                <a:extLst>
                  <a:ext uri="{FF2B5EF4-FFF2-40B4-BE49-F238E27FC236}">
                    <a16:creationId xmlns:a16="http://schemas.microsoft.com/office/drawing/2014/main" id="{6ABF484D-FF9C-6E42-9F5A-C432274E18AB}"/>
                  </a:ext>
                </a:extLst>
              </p:cNvPr>
              <p:cNvSpPr txBox="1"/>
              <p:nvPr/>
            </p:nvSpPr>
            <p:spPr>
              <a:xfrm>
                <a:off x="4602878" y="3805294"/>
                <a:ext cx="2178601" cy="464033"/>
              </a:xfrm>
              <a:prstGeom prst="rect">
                <a:avLst/>
              </a:prstGeom>
              <a:noFill/>
            </p:spPr>
            <p:txBody>
              <a:bodyPr wrap="square" rtlCol="0">
                <a:spAutoFit/>
              </a:bodyPr>
              <a:lstStyle/>
              <a:p>
                <a:pPr algn="ctr"/>
                <a:r>
                  <a:rPr lang="en-US" b="1" dirty="0">
                    <a:latin typeface="Open Sans Semibold" charset="0"/>
                    <a:ea typeface="Open Sans Semibold" charset="0"/>
                    <a:cs typeface="Open Sans Semibold" charset="0"/>
                  </a:rPr>
                  <a:t>John R. Martin</a:t>
                </a:r>
              </a:p>
            </p:txBody>
          </p:sp>
          <p:sp>
            <p:nvSpPr>
              <p:cNvPr id="17" name="TextBox 16">
                <a:extLst>
                  <a:ext uri="{FF2B5EF4-FFF2-40B4-BE49-F238E27FC236}">
                    <a16:creationId xmlns:a16="http://schemas.microsoft.com/office/drawing/2014/main" id="{0878BFF6-8E46-F644-80EE-A2B01BA39AC4}"/>
                  </a:ext>
                </a:extLst>
              </p:cNvPr>
              <p:cNvSpPr txBox="1"/>
              <p:nvPr/>
            </p:nvSpPr>
            <p:spPr>
              <a:xfrm>
                <a:off x="4262772" y="4075980"/>
                <a:ext cx="2858814" cy="386694"/>
              </a:xfrm>
              <a:prstGeom prst="rect">
                <a:avLst/>
              </a:prstGeom>
              <a:noFill/>
            </p:spPr>
            <p:txBody>
              <a:bodyPr wrap="square" rtlCol="0">
                <a:spAutoFit/>
              </a:bodyPr>
              <a:lstStyle/>
              <a:p>
                <a:pPr algn="ctr"/>
                <a:r>
                  <a:rPr lang="en-US" sz="1400" dirty="0">
                    <a:latin typeface="Open Sans" charset="0"/>
                    <a:ea typeface="Open Sans" charset="0"/>
                    <a:cs typeface="Open Sans" charset="0"/>
                  </a:rPr>
                  <a:t>jmartin@pillaraught.com</a:t>
                </a:r>
              </a:p>
            </p:txBody>
          </p:sp>
        </p:grpSp>
      </p:grpSp>
      <p:grpSp>
        <p:nvGrpSpPr>
          <p:cNvPr id="13" name="Group 12">
            <a:extLst>
              <a:ext uri="{FF2B5EF4-FFF2-40B4-BE49-F238E27FC236}">
                <a16:creationId xmlns:a16="http://schemas.microsoft.com/office/drawing/2014/main" id="{29157F58-3A53-EE41-92FD-1A47AFC64A50}"/>
              </a:ext>
            </a:extLst>
          </p:cNvPr>
          <p:cNvGrpSpPr/>
          <p:nvPr/>
        </p:nvGrpSpPr>
        <p:grpSpPr>
          <a:xfrm>
            <a:off x="5369925" y="3428103"/>
            <a:ext cx="2790805" cy="2071915"/>
            <a:chOff x="4819809" y="3482499"/>
            <a:chExt cx="2790805" cy="2071915"/>
          </a:xfrm>
        </p:grpSpPr>
        <p:pic>
          <p:nvPicPr>
            <p:cNvPr id="18" name="Picture 17">
              <a:extLst>
                <a:ext uri="{FF2B5EF4-FFF2-40B4-BE49-F238E27FC236}">
                  <a16:creationId xmlns:a16="http://schemas.microsoft.com/office/drawing/2014/main" id="{7312624D-D9FD-1342-B8B4-B22A0786DBB3}"/>
                </a:ext>
              </a:extLst>
            </p:cNvPr>
            <p:cNvPicPr>
              <a:picLocks noChangeAspect="1"/>
            </p:cNvPicPr>
            <p:nvPr/>
          </p:nvPicPr>
          <p:blipFill>
            <a:blip r:embed="rId4"/>
            <a:stretch>
              <a:fillRect/>
            </a:stretch>
          </p:blipFill>
          <p:spPr>
            <a:xfrm>
              <a:off x="5576273" y="3482499"/>
              <a:ext cx="1277879" cy="1422400"/>
            </a:xfrm>
            <a:prstGeom prst="rect">
              <a:avLst/>
            </a:prstGeom>
          </p:spPr>
        </p:pic>
        <p:grpSp>
          <p:nvGrpSpPr>
            <p:cNvPr id="6" name="Group 5">
              <a:extLst>
                <a:ext uri="{FF2B5EF4-FFF2-40B4-BE49-F238E27FC236}">
                  <a16:creationId xmlns:a16="http://schemas.microsoft.com/office/drawing/2014/main" id="{54574C85-C8DA-5F41-A53A-1DF9CEC9187B}"/>
                </a:ext>
              </a:extLst>
            </p:cNvPr>
            <p:cNvGrpSpPr/>
            <p:nvPr/>
          </p:nvGrpSpPr>
          <p:grpSpPr>
            <a:xfrm>
              <a:off x="4819809" y="4904899"/>
              <a:ext cx="2790805" cy="649515"/>
              <a:chOff x="3176596" y="5329385"/>
              <a:chExt cx="2790805" cy="649515"/>
            </a:xfrm>
          </p:grpSpPr>
          <p:sp>
            <p:nvSpPr>
              <p:cNvPr id="20" name="TextBox 19">
                <a:extLst>
                  <a:ext uri="{FF2B5EF4-FFF2-40B4-BE49-F238E27FC236}">
                    <a16:creationId xmlns:a16="http://schemas.microsoft.com/office/drawing/2014/main" id="{52869A44-17A2-5549-9AD3-8CD6B73755CA}"/>
                  </a:ext>
                </a:extLst>
              </p:cNvPr>
              <p:cNvSpPr txBox="1"/>
              <p:nvPr/>
            </p:nvSpPr>
            <p:spPr>
              <a:xfrm>
                <a:off x="3216813" y="5329385"/>
                <a:ext cx="2710369" cy="369332"/>
              </a:xfrm>
              <a:prstGeom prst="rect">
                <a:avLst/>
              </a:prstGeom>
              <a:noFill/>
            </p:spPr>
            <p:txBody>
              <a:bodyPr wrap="square" rtlCol="0">
                <a:spAutoFit/>
              </a:bodyPr>
              <a:lstStyle/>
              <a:p>
                <a:pPr algn="ctr"/>
                <a:r>
                  <a:rPr lang="en-US" b="1" dirty="0">
                    <a:latin typeface="Open Sans Semibold" charset="0"/>
                    <a:ea typeface="Open Sans Semibold" charset="0"/>
                    <a:cs typeface="Open Sans Semibold" charset="0"/>
                  </a:rPr>
                  <a:t>Lindsey E. Snavely</a:t>
                </a:r>
              </a:p>
            </p:txBody>
          </p:sp>
          <p:sp>
            <p:nvSpPr>
              <p:cNvPr id="21" name="TextBox 20">
                <a:extLst>
                  <a:ext uri="{FF2B5EF4-FFF2-40B4-BE49-F238E27FC236}">
                    <a16:creationId xmlns:a16="http://schemas.microsoft.com/office/drawing/2014/main" id="{A7EF5681-C9C8-A046-A78E-1EE2B8501B93}"/>
                  </a:ext>
                </a:extLst>
              </p:cNvPr>
              <p:cNvSpPr txBox="1"/>
              <p:nvPr/>
            </p:nvSpPr>
            <p:spPr>
              <a:xfrm>
                <a:off x="3176596" y="5594519"/>
                <a:ext cx="2790805" cy="384381"/>
              </a:xfrm>
              <a:prstGeom prst="rect">
                <a:avLst/>
              </a:prstGeom>
              <a:noFill/>
            </p:spPr>
            <p:txBody>
              <a:bodyPr wrap="square" rtlCol="0">
                <a:spAutoFit/>
              </a:bodyPr>
              <a:lstStyle/>
              <a:p>
                <a:pPr algn="ctr"/>
                <a:r>
                  <a:rPr lang="en-US" sz="1400" dirty="0">
                    <a:latin typeface="Open Sans" charset="0"/>
                    <a:ea typeface="Open Sans" charset="0"/>
                    <a:cs typeface="Open Sans" charset="0"/>
                  </a:rPr>
                  <a:t>lsnavely@pillaraught.com</a:t>
                </a:r>
              </a:p>
            </p:txBody>
          </p:sp>
        </p:grpSp>
      </p:grpSp>
    </p:spTree>
    <p:extLst>
      <p:ext uri="{BB962C8B-B14F-4D97-AF65-F5344CB8AC3E}">
        <p14:creationId xmlns:p14="http://schemas.microsoft.com/office/powerpoint/2010/main" val="1233805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 scared too - Imgflip">
            <a:extLst>
              <a:ext uri="{FF2B5EF4-FFF2-40B4-BE49-F238E27FC236}">
                <a16:creationId xmlns:a16="http://schemas.microsoft.com/office/drawing/2014/main" id="{BA4CB5DE-783E-3249-8879-259EEA1B1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706395"/>
            <a:ext cx="65024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566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dirty="0">
                <a:solidFill>
                  <a:srgbClr val="436872"/>
                </a:solidFill>
                <a:latin typeface="Open Sans"/>
                <a:ea typeface="+mj-ea"/>
                <a:cs typeface="Open Sans"/>
              </a:rPr>
              <a:t>The Exempt Worker</a:t>
            </a:r>
            <a:endParaRPr lang="en-US" sz="3600" b="1" i="0" kern="1200" dirty="0">
              <a:solidFill>
                <a:srgbClr val="436872"/>
              </a:solidFill>
              <a:latin typeface="Open Sans"/>
              <a:ea typeface="+mj-ea"/>
              <a:cs typeface="Open Sans"/>
            </a:endParaRPr>
          </a:p>
        </p:txBody>
      </p:sp>
      <p:sp>
        <p:nvSpPr>
          <p:cNvPr id="4" name="Content Placeholder 3">
            <a:extLst>
              <a:ext uri="{FF2B5EF4-FFF2-40B4-BE49-F238E27FC236}">
                <a16:creationId xmlns:a16="http://schemas.microsoft.com/office/drawing/2014/main" id="{37C85BAD-9959-F04A-9D5D-C246C22683DC}"/>
              </a:ext>
            </a:extLst>
          </p:cNvPr>
          <p:cNvSpPr>
            <a:spLocks noGrp="1"/>
          </p:cNvSpPr>
          <p:nvPr>
            <p:ph idx="1"/>
          </p:nvPr>
        </p:nvSpPr>
        <p:spPr/>
        <p:txBody>
          <a:bodyPr>
            <a:normAutofit fontScale="92500" lnSpcReduction="10000"/>
          </a:bodyPr>
          <a:lstStyle/>
          <a:p>
            <a:r>
              <a:rPr lang="en-US" dirty="0"/>
              <a:t>Every employee must be paid minimum wage unless clearly exempt under federal/state regulations.</a:t>
            </a:r>
          </a:p>
          <a:p>
            <a:pPr marL="0" indent="0">
              <a:buNone/>
            </a:pPr>
            <a:endParaRPr lang="en-US" dirty="0"/>
          </a:p>
          <a:p>
            <a:r>
              <a:rPr lang="en-US" dirty="0"/>
              <a:t>”White-collar” exemptions (in PA):  </a:t>
            </a:r>
          </a:p>
          <a:p>
            <a:pPr lvl="1"/>
            <a:r>
              <a:rPr lang="en-US" dirty="0"/>
              <a:t>Administrative</a:t>
            </a:r>
          </a:p>
          <a:p>
            <a:pPr lvl="1"/>
            <a:r>
              <a:rPr lang="en-US" dirty="0"/>
              <a:t>Executive</a:t>
            </a:r>
          </a:p>
          <a:p>
            <a:pPr lvl="1"/>
            <a:r>
              <a:rPr lang="en-US" dirty="0"/>
              <a:t>Professional</a:t>
            </a:r>
          </a:p>
          <a:p>
            <a:pPr lvl="1"/>
            <a:r>
              <a:rPr lang="en-US" dirty="0"/>
              <a:t>Outside sales</a:t>
            </a:r>
          </a:p>
          <a:p>
            <a:pPr lvl="1"/>
            <a:r>
              <a:rPr lang="en-US" dirty="0"/>
              <a:t>Highly-compensated</a:t>
            </a:r>
          </a:p>
          <a:p>
            <a:pPr marL="0" indent="0">
              <a:buNone/>
            </a:pPr>
            <a:endParaRPr lang="en-US" dirty="0"/>
          </a:p>
          <a:p>
            <a:endParaRPr lang="en-US" dirty="0"/>
          </a:p>
        </p:txBody>
      </p:sp>
    </p:spTree>
    <p:extLst>
      <p:ext uri="{BB962C8B-B14F-4D97-AF65-F5344CB8AC3E}">
        <p14:creationId xmlns:p14="http://schemas.microsoft.com/office/powerpoint/2010/main" val="3978385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dirty="0">
                <a:solidFill>
                  <a:srgbClr val="436872"/>
                </a:solidFill>
                <a:latin typeface="Open Sans"/>
                <a:ea typeface="+mj-ea"/>
                <a:cs typeface="Open Sans"/>
              </a:rPr>
              <a:t>Where The Employer Goes Wrong</a:t>
            </a:r>
            <a:endParaRPr lang="en-US" sz="3600" b="1" i="0" kern="1200" dirty="0">
              <a:solidFill>
                <a:srgbClr val="436872"/>
              </a:solidFill>
              <a:latin typeface="Open Sans"/>
              <a:ea typeface="+mj-ea"/>
              <a:cs typeface="Open Sans"/>
            </a:endParaRPr>
          </a:p>
        </p:txBody>
      </p:sp>
      <p:sp>
        <p:nvSpPr>
          <p:cNvPr id="4" name="Content Placeholder 3">
            <a:extLst>
              <a:ext uri="{FF2B5EF4-FFF2-40B4-BE49-F238E27FC236}">
                <a16:creationId xmlns:a16="http://schemas.microsoft.com/office/drawing/2014/main" id="{37C85BAD-9959-F04A-9D5D-C246C22683DC}"/>
              </a:ext>
            </a:extLst>
          </p:cNvPr>
          <p:cNvSpPr>
            <a:spLocks noGrp="1"/>
          </p:cNvSpPr>
          <p:nvPr>
            <p:ph idx="1"/>
          </p:nvPr>
        </p:nvSpPr>
        <p:spPr/>
        <p:txBody>
          <a:bodyPr>
            <a:normAutofit fontScale="77500" lnSpcReduction="20000"/>
          </a:bodyPr>
          <a:lstStyle/>
          <a:p>
            <a:r>
              <a:rPr lang="en-US" dirty="0"/>
              <a:t>“She is the Manager of Operations.”</a:t>
            </a:r>
          </a:p>
          <a:p>
            <a:pPr marL="0" indent="0">
              <a:buNone/>
            </a:pPr>
            <a:endParaRPr lang="en-US" dirty="0"/>
          </a:p>
          <a:p>
            <a:r>
              <a:rPr lang="en-US" dirty="0"/>
              <a:t>“He is paid a salary.”</a:t>
            </a:r>
          </a:p>
          <a:p>
            <a:endParaRPr lang="en-US" dirty="0"/>
          </a:p>
          <a:p>
            <a:r>
              <a:rPr lang="en-US" dirty="0"/>
              <a:t>“These are professionals.”</a:t>
            </a:r>
          </a:p>
          <a:p>
            <a:endParaRPr lang="en-US" dirty="0"/>
          </a:p>
          <a:p>
            <a:r>
              <a:rPr lang="en-US" dirty="0"/>
              <a:t>“Everyone else does it.”</a:t>
            </a:r>
          </a:p>
          <a:p>
            <a:pPr marL="0" indent="0">
              <a:buNone/>
            </a:pPr>
            <a:endParaRPr lang="en-US" dirty="0"/>
          </a:p>
          <a:p>
            <a:r>
              <a:rPr lang="en-US" dirty="0"/>
              <a:t>“She makes $150,000.”</a:t>
            </a:r>
          </a:p>
          <a:p>
            <a:pPr marL="0" indent="0">
              <a:buNone/>
            </a:pPr>
            <a:endParaRPr lang="en-US" dirty="0"/>
          </a:p>
          <a:p>
            <a:r>
              <a:rPr lang="en-US" dirty="0"/>
              <a:t>”He doesn’t want to punch a clock.”</a:t>
            </a:r>
          </a:p>
          <a:p>
            <a:pPr marL="0" indent="0">
              <a:buNone/>
            </a:pPr>
            <a:endParaRPr lang="en-US" dirty="0"/>
          </a:p>
          <a:p>
            <a:endParaRPr lang="en-US" dirty="0"/>
          </a:p>
          <a:p>
            <a:pPr marL="0" indent="0">
              <a:buNone/>
            </a:pPr>
            <a:endParaRPr lang="en-US" dirty="0"/>
          </a:p>
          <a:p>
            <a:endParaRPr lang="en-US" dirty="0"/>
          </a:p>
        </p:txBody>
      </p:sp>
      <p:pic>
        <p:nvPicPr>
          <p:cNvPr id="4098" name="Picture 2" descr="Thumbs down Memes">
            <a:extLst>
              <a:ext uri="{FF2B5EF4-FFF2-40B4-BE49-F238E27FC236}">
                <a16:creationId xmlns:a16="http://schemas.microsoft.com/office/drawing/2014/main" id="{569BA1BC-B303-7742-9F78-6F05C6C497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2259" y="2358231"/>
            <a:ext cx="30099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927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ADA5-3931-8F4D-A5FC-D260A5BB3606}"/>
              </a:ext>
            </a:extLst>
          </p:cNvPr>
          <p:cNvSpPr>
            <a:spLocks noGrp="1"/>
          </p:cNvSpPr>
          <p:nvPr>
            <p:ph type="title"/>
          </p:nvPr>
        </p:nvSpPr>
        <p:spPr/>
        <p:txBody>
          <a:bodyPr/>
          <a:lstStyle/>
          <a:p>
            <a:r>
              <a:rPr lang="en-US" dirty="0"/>
              <a:t>Administrative Exemption </a:t>
            </a:r>
            <a:br>
              <a:rPr lang="en-US" dirty="0"/>
            </a:br>
            <a:r>
              <a:rPr lang="en-US" dirty="0"/>
              <a:t>Gone Wrong</a:t>
            </a:r>
          </a:p>
        </p:txBody>
      </p:sp>
      <p:sp>
        <p:nvSpPr>
          <p:cNvPr id="3" name="Content Placeholder 2">
            <a:extLst>
              <a:ext uri="{FF2B5EF4-FFF2-40B4-BE49-F238E27FC236}">
                <a16:creationId xmlns:a16="http://schemas.microsoft.com/office/drawing/2014/main" id="{6452BE5F-43A1-F949-9509-3C0E2A4CB24A}"/>
              </a:ext>
            </a:extLst>
          </p:cNvPr>
          <p:cNvSpPr>
            <a:spLocks noGrp="1"/>
          </p:cNvSpPr>
          <p:nvPr>
            <p:ph idx="1"/>
          </p:nvPr>
        </p:nvSpPr>
        <p:spPr/>
        <p:txBody>
          <a:bodyPr>
            <a:normAutofit fontScale="77500" lnSpcReduction="20000"/>
          </a:bodyPr>
          <a:lstStyle/>
          <a:p>
            <a:pPr marL="0" indent="0">
              <a:buNone/>
            </a:pPr>
            <a:endParaRPr lang="en-US" dirty="0"/>
          </a:p>
          <a:p>
            <a:r>
              <a:rPr lang="en-US" dirty="0"/>
              <a:t>Directly related to management or general business operations.</a:t>
            </a:r>
          </a:p>
          <a:p>
            <a:pPr marL="0" indent="0">
              <a:buNone/>
            </a:pPr>
            <a:endParaRPr lang="en-US" dirty="0"/>
          </a:p>
          <a:p>
            <a:pPr lvl="1"/>
            <a:r>
              <a:rPr lang="en-US" dirty="0"/>
              <a:t>Tax, finance, accounting, budgeting, auditing, insurance, quality control, purchasing, procurement, advertising, marketing, research, safety and health, personnel management, human resources, employee benefits, labor relations, public relations, government relations, computer network, Internet and database administration, legal and regulatory compliance, and similar activities.</a:t>
            </a:r>
          </a:p>
          <a:p>
            <a:pPr lvl="1"/>
            <a:endParaRPr lang="en-US" dirty="0"/>
          </a:p>
          <a:p>
            <a:pPr lvl="1"/>
            <a:r>
              <a:rPr lang="en-US" dirty="0"/>
              <a:t>As opposed to working on a manufacturing line or selling a product in a retail or service establishment.</a:t>
            </a:r>
          </a:p>
          <a:p>
            <a:pPr lvl="1"/>
            <a:endParaRPr lang="en-US" dirty="0"/>
          </a:p>
        </p:txBody>
      </p:sp>
    </p:spTree>
    <p:extLst>
      <p:ext uri="{BB962C8B-B14F-4D97-AF65-F5344CB8AC3E}">
        <p14:creationId xmlns:p14="http://schemas.microsoft.com/office/powerpoint/2010/main" val="2500100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ADA5-3931-8F4D-A5FC-D260A5BB3606}"/>
              </a:ext>
            </a:extLst>
          </p:cNvPr>
          <p:cNvSpPr>
            <a:spLocks noGrp="1"/>
          </p:cNvSpPr>
          <p:nvPr>
            <p:ph type="title"/>
          </p:nvPr>
        </p:nvSpPr>
        <p:spPr/>
        <p:txBody>
          <a:bodyPr/>
          <a:lstStyle/>
          <a:p>
            <a:r>
              <a:rPr lang="en-US" dirty="0"/>
              <a:t>Administrative Exemption </a:t>
            </a:r>
            <a:br>
              <a:rPr lang="en-US" dirty="0"/>
            </a:br>
            <a:r>
              <a:rPr lang="en-US" dirty="0"/>
              <a:t>Gone Wrong (Continued)</a:t>
            </a:r>
          </a:p>
        </p:txBody>
      </p:sp>
      <p:sp>
        <p:nvSpPr>
          <p:cNvPr id="3" name="Content Placeholder 2">
            <a:extLst>
              <a:ext uri="{FF2B5EF4-FFF2-40B4-BE49-F238E27FC236}">
                <a16:creationId xmlns:a16="http://schemas.microsoft.com/office/drawing/2014/main" id="{6452BE5F-43A1-F949-9509-3C0E2A4CB24A}"/>
              </a:ext>
            </a:extLst>
          </p:cNvPr>
          <p:cNvSpPr>
            <a:spLocks noGrp="1"/>
          </p:cNvSpPr>
          <p:nvPr>
            <p:ph idx="1"/>
          </p:nvPr>
        </p:nvSpPr>
        <p:spPr/>
        <p:txBody>
          <a:bodyPr>
            <a:normAutofit fontScale="85000" lnSpcReduction="10000"/>
          </a:bodyPr>
          <a:lstStyle/>
          <a:p>
            <a:pPr marL="0" indent="0">
              <a:buNone/>
            </a:pPr>
            <a:endParaRPr lang="en-US" dirty="0"/>
          </a:p>
          <a:p>
            <a:r>
              <a:rPr lang="en-US" dirty="0"/>
              <a:t>What is “Discretion and Independent Judgment”?</a:t>
            </a:r>
          </a:p>
          <a:p>
            <a:pPr marL="0" indent="0">
              <a:buNone/>
            </a:pPr>
            <a:endParaRPr lang="en-US" dirty="0"/>
          </a:p>
          <a:p>
            <a:r>
              <a:rPr lang="en-US" dirty="0"/>
              <a:t>What are “Matters of Significance?”</a:t>
            </a:r>
          </a:p>
          <a:p>
            <a:pPr marL="0" indent="0">
              <a:buNone/>
            </a:pPr>
            <a:endParaRPr lang="en-US" dirty="0"/>
          </a:p>
          <a:p>
            <a:r>
              <a:rPr lang="en-US" dirty="0"/>
              <a:t>The Watch-Out Positions</a:t>
            </a:r>
          </a:p>
          <a:p>
            <a:endParaRPr lang="en-US" dirty="0"/>
          </a:p>
          <a:p>
            <a:pPr lvl="1"/>
            <a:r>
              <a:rPr lang="en-US" dirty="0"/>
              <a:t>Mortgage Loan Originators</a:t>
            </a:r>
          </a:p>
          <a:p>
            <a:pPr marL="457200" lvl="1" indent="0">
              <a:buNone/>
            </a:pPr>
            <a:endParaRPr lang="en-US" dirty="0"/>
          </a:p>
          <a:p>
            <a:pPr lvl="1"/>
            <a:r>
              <a:rPr lang="en-US" dirty="0"/>
              <a:t>Real Estate Evaluators and Appraisal Review Officers</a:t>
            </a:r>
          </a:p>
        </p:txBody>
      </p:sp>
    </p:spTree>
    <p:extLst>
      <p:ext uri="{BB962C8B-B14F-4D97-AF65-F5344CB8AC3E}">
        <p14:creationId xmlns:p14="http://schemas.microsoft.com/office/powerpoint/2010/main" val="1092816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ADA5-3931-8F4D-A5FC-D260A5BB3606}"/>
              </a:ext>
            </a:extLst>
          </p:cNvPr>
          <p:cNvSpPr>
            <a:spLocks noGrp="1"/>
          </p:cNvSpPr>
          <p:nvPr>
            <p:ph type="title"/>
          </p:nvPr>
        </p:nvSpPr>
        <p:spPr>
          <a:xfrm>
            <a:off x="457200" y="274638"/>
            <a:ext cx="8229600" cy="1143000"/>
          </a:xfrm>
        </p:spPr>
        <p:txBody>
          <a:bodyPr anchor="ctr">
            <a:normAutofit/>
          </a:bodyPr>
          <a:lstStyle/>
          <a:p>
            <a:r>
              <a:rPr lang="en-US" dirty="0"/>
              <a:t>Working Off The Clock</a:t>
            </a:r>
          </a:p>
        </p:txBody>
      </p:sp>
      <p:sp>
        <p:nvSpPr>
          <p:cNvPr id="3" name="Content Placeholder 2">
            <a:extLst>
              <a:ext uri="{FF2B5EF4-FFF2-40B4-BE49-F238E27FC236}">
                <a16:creationId xmlns:a16="http://schemas.microsoft.com/office/drawing/2014/main" id="{6452BE5F-43A1-F949-9509-3C0E2A4CB24A}"/>
              </a:ext>
            </a:extLst>
          </p:cNvPr>
          <p:cNvSpPr>
            <a:spLocks noGrp="1"/>
          </p:cNvSpPr>
          <p:nvPr>
            <p:ph sz="half" idx="1"/>
          </p:nvPr>
        </p:nvSpPr>
        <p:spPr>
          <a:xfrm>
            <a:off x="457200" y="1600200"/>
            <a:ext cx="4038600" cy="4525963"/>
          </a:xfrm>
        </p:spPr>
        <p:txBody>
          <a:bodyPr>
            <a:normAutofit/>
          </a:bodyPr>
          <a:lstStyle/>
          <a:p>
            <a:pPr marL="0" indent="0">
              <a:buNone/>
            </a:pPr>
            <a:endParaRPr lang="en-US" sz="2600"/>
          </a:p>
          <a:p>
            <a:r>
              <a:rPr lang="en-US" sz="2600"/>
              <a:t>Working anytime, anywhere.</a:t>
            </a:r>
          </a:p>
          <a:p>
            <a:pPr marL="0" indent="0">
              <a:buNone/>
            </a:pPr>
            <a:endParaRPr lang="en-US" sz="2600"/>
          </a:p>
          <a:p>
            <a:r>
              <a:rPr lang="en-US" sz="2600"/>
              <a:t>Non-exempt employees must be paid for all “time worked,” which means any time “suffered or permitted” by the employer.</a:t>
            </a:r>
          </a:p>
          <a:p>
            <a:pPr marL="0" indent="0">
              <a:buNone/>
            </a:pPr>
            <a:endParaRPr lang="en-US" sz="2600"/>
          </a:p>
        </p:txBody>
      </p:sp>
      <p:pic>
        <p:nvPicPr>
          <p:cNvPr id="5124" name="Picture 4" descr="That Would Be Great Meme - Imgflip">
            <a:extLst>
              <a:ext uri="{FF2B5EF4-FFF2-40B4-BE49-F238E27FC236}">
                <a16:creationId xmlns:a16="http://schemas.microsoft.com/office/drawing/2014/main" id="{F05A5C3F-4C3D-DE41-917C-BB222D15F8E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174033"/>
            <a:ext cx="4038600" cy="3378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5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dirty="0">
                <a:solidFill>
                  <a:srgbClr val="436872"/>
                </a:solidFill>
                <a:latin typeface="Open Sans"/>
                <a:ea typeface="+mj-ea"/>
                <a:cs typeface="Open Sans"/>
              </a:rPr>
              <a:t>Where The Employer Goes Wrong</a:t>
            </a:r>
            <a:endParaRPr lang="en-US" sz="3600" b="1" i="0" kern="1200" dirty="0">
              <a:solidFill>
                <a:srgbClr val="436872"/>
              </a:solidFill>
              <a:latin typeface="Open Sans"/>
              <a:ea typeface="+mj-ea"/>
              <a:cs typeface="Open Sans"/>
            </a:endParaRPr>
          </a:p>
        </p:txBody>
      </p:sp>
      <p:sp>
        <p:nvSpPr>
          <p:cNvPr id="4" name="Content Placeholder 3">
            <a:extLst>
              <a:ext uri="{FF2B5EF4-FFF2-40B4-BE49-F238E27FC236}">
                <a16:creationId xmlns:a16="http://schemas.microsoft.com/office/drawing/2014/main" id="{37C85BAD-9959-F04A-9D5D-C246C22683DC}"/>
              </a:ext>
            </a:extLst>
          </p:cNvPr>
          <p:cNvSpPr>
            <a:spLocks noGrp="1"/>
          </p:cNvSpPr>
          <p:nvPr>
            <p:ph idx="1"/>
          </p:nvPr>
        </p:nvSpPr>
        <p:spPr/>
        <p:txBody>
          <a:bodyPr>
            <a:normAutofit fontScale="92500" lnSpcReduction="20000"/>
          </a:bodyPr>
          <a:lstStyle/>
          <a:p>
            <a:r>
              <a:rPr lang="en-US" dirty="0"/>
              <a:t>Working during breaks, outside the workplace.</a:t>
            </a:r>
          </a:p>
          <a:p>
            <a:pPr marL="0" indent="0">
              <a:buNone/>
            </a:pPr>
            <a:endParaRPr lang="en-US" dirty="0"/>
          </a:p>
          <a:p>
            <a:r>
              <a:rPr lang="en-US" dirty="0"/>
              <a:t>Rogue supervisors.</a:t>
            </a:r>
          </a:p>
          <a:p>
            <a:endParaRPr lang="en-US" dirty="0"/>
          </a:p>
          <a:p>
            <a:r>
              <a:rPr lang="en-US" dirty="0"/>
              <a:t>Tracking hours worked.</a:t>
            </a:r>
          </a:p>
          <a:p>
            <a:endParaRPr lang="en-US" dirty="0"/>
          </a:p>
          <a:p>
            <a:r>
              <a:rPr lang="en-US" dirty="0"/>
              <a:t>Travel time and trainings.</a:t>
            </a:r>
          </a:p>
          <a:p>
            <a:pPr marL="0" indent="0">
              <a:buNone/>
            </a:pPr>
            <a:endParaRPr lang="en-US" dirty="0"/>
          </a:p>
          <a:p>
            <a:r>
              <a:rPr lang="en-US" dirty="0"/>
              <a:t>Rounding.</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76835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dirty="0">
                <a:solidFill>
                  <a:srgbClr val="436872"/>
                </a:solidFill>
                <a:latin typeface="Open Sans"/>
                <a:ea typeface="+mj-ea"/>
                <a:cs typeface="Open Sans"/>
              </a:rPr>
              <a:t>The Overtime Dilemma</a:t>
            </a:r>
            <a:endParaRPr lang="en-US" sz="3600" b="1" i="0" kern="1200" dirty="0">
              <a:solidFill>
                <a:srgbClr val="436872"/>
              </a:solidFill>
              <a:latin typeface="Open Sans"/>
              <a:ea typeface="+mj-ea"/>
              <a:cs typeface="Open Sans"/>
            </a:endParaRPr>
          </a:p>
        </p:txBody>
      </p:sp>
      <p:sp>
        <p:nvSpPr>
          <p:cNvPr id="4" name="Content Placeholder 3">
            <a:extLst>
              <a:ext uri="{FF2B5EF4-FFF2-40B4-BE49-F238E27FC236}">
                <a16:creationId xmlns:a16="http://schemas.microsoft.com/office/drawing/2014/main" id="{37C85BAD-9959-F04A-9D5D-C246C22683DC}"/>
              </a:ext>
            </a:extLst>
          </p:cNvPr>
          <p:cNvSpPr>
            <a:spLocks noGrp="1"/>
          </p:cNvSpPr>
          <p:nvPr>
            <p:ph idx="1"/>
          </p:nvPr>
        </p:nvSpPr>
        <p:spPr>
          <a:xfrm>
            <a:off x="457200" y="1209785"/>
            <a:ext cx="8229600" cy="1143000"/>
          </a:xfrm>
        </p:spPr>
        <p:txBody>
          <a:bodyPr>
            <a:normAutofit fontScale="77500" lnSpcReduction="20000"/>
          </a:bodyPr>
          <a:lstStyle/>
          <a:p>
            <a:pPr marL="0" indent="0">
              <a:buNone/>
            </a:pPr>
            <a:r>
              <a:rPr lang="en-US" dirty="0"/>
              <a:t>It’s This Simple in PA:  </a:t>
            </a:r>
          </a:p>
          <a:p>
            <a:r>
              <a:rPr lang="en-US" dirty="0"/>
              <a:t>All hours worked over forty (40) in a workweek must be paid at time-and-a-half.</a:t>
            </a:r>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8" name="Picture 2" descr="Working overtime Memes">
            <a:extLst>
              <a:ext uri="{FF2B5EF4-FFF2-40B4-BE49-F238E27FC236}">
                <a16:creationId xmlns:a16="http://schemas.microsoft.com/office/drawing/2014/main" id="{ACE4BB3E-672B-664C-80B8-6622AEBF2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367" y="2363059"/>
            <a:ext cx="4925197" cy="3688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046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dirty="0">
                <a:solidFill>
                  <a:srgbClr val="436872"/>
                </a:solidFill>
                <a:latin typeface="Open Sans"/>
                <a:ea typeface="+mj-ea"/>
                <a:cs typeface="Open Sans"/>
              </a:rPr>
              <a:t>Where The Employer Goes Wrong</a:t>
            </a:r>
            <a:endParaRPr lang="en-US" sz="3600" b="1" i="0" kern="1200" dirty="0">
              <a:solidFill>
                <a:srgbClr val="436872"/>
              </a:solidFill>
              <a:latin typeface="Open Sans"/>
              <a:ea typeface="+mj-ea"/>
              <a:cs typeface="Open Sans"/>
            </a:endParaRPr>
          </a:p>
        </p:txBody>
      </p:sp>
      <p:sp>
        <p:nvSpPr>
          <p:cNvPr id="4" name="Content Placeholder 3">
            <a:extLst>
              <a:ext uri="{FF2B5EF4-FFF2-40B4-BE49-F238E27FC236}">
                <a16:creationId xmlns:a16="http://schemas.microsoft.com/office/drawing/2014/main" id="{37C85BAD-9959-F04A-9D5D-C246C22683DC}"/>
              </a:ext>
            </a:extLst>
          </p:cNvPr>
          <p:cNvSpPr>
            <a:spLocks noGrp="1"/>
          </p:cNvSpPr>
          <p:nvPr>
            <p:ph idx="1"/>
          </p:nvPr>
        </p:nvSpPr>
        <p:spPr/>
        <p:txBody>
          <a:bodyPr>
            <a:normAutofit fontScale="70000" lnSpcReduction="20000"/>
          </a:bodyPr>
          <a:lstStyle/>
          <a:p>
            <a:r>
              <a:rPr lang="en-US" dirty="0"/>
              <a:t>The fluctuating workweek methodology.</a:t>
            </a:r>
          </a:p>
          <a:p>
            <a:pPr lvl="1"/>
            <a:r>
              <a:rPr lang="en-US" dirty="0"/>
              <a:t>Permissible under federal law.</a:t>
            </a:r>
          </a:p>
          <a:p>
            <a:pPr lvl="1"/>
            <a:r>
              <a:rPr lang="en-US" dirty="0"/>
              <a:t>Not permissible under PA law.</a:t>
            </a:r>
          </a:p>
          <a:p>
            <a:pPr marL="0" indent="0">
              <a:buNone/>
            </a:pPr>
            <a:endParaRPr lang="en-US" dirty="0"/>
          </a:p>
          <a:p>
            <a:r>
              <a:rPr lang="en-US" dirty="0"/>
              <a:t>Pay no matter what (then discipline).</a:t>
            </a:r>
          </a:p>
          <a:p>
            <a:pPr marL="0" indent="0">
              <a:buNone/>
            </a:pPr>
            <a:endParaRPr lang="en-US" dirty="0"/>
          </a:p>
          <a:p>
            <a:r>
              <a:rPr lang="en-US" dirty="0"/>
              <a:t>It’s 40 hours over one workweek, not 80 hours over two.</a:t>
            </a:r>
          </a:p>
          <a:p>
            <a:pPr marL="0" indent="0">
              <a:buNone/>
            </a:pPr>
            <a:endParaRPr lang="en-US" dirty="0"/>
          </a:p>
          <a:p>
            <a:r>
              <a:rPr lang="en-US" dirty="0"/>
              <a:t>Comp time.</a:t>
            </a:r>
          </a:p>
          <a:p>
            <a:pPr marL="0" indent="0">
              <a:buNone/>
            </a:pPr>
            <a:endParaRPr lang="en-US" dirty="0"/>
          </a:p>
          <a:p>
            <a:r>
              <a:rPr lang="en-US" dirty="0"/>
              <a:t>And again . . . rogue supervisors.</a:t>
            </a:r>
          </a:p>
          <a:p>
            <a:pPr marL="457200" lvl="1" indent="0">
              <a:buNone/>
            </a:pPr>
            <a:r>
              <a:rPr lang="en-US" dirty="0"/>
              <a:t> </a:t>
            </a:r>
          </a:p>
          <a:p>
            <a:endParaRPr lang="en-US" dirty="0"/>
          </a:p>
          <a:p>
            <a:endParaRPr lang="en-US" dirty="0"/>
          </a:p>
          <a:p>
            <a:pPr lvl="1"/>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4006393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ADA5-3931-8F4D-A5FC-D260A5BB3606}"/>
              </a:ext>
            </a:extLst>
          </p:cNvPr>
          <p:cNvSpPr>
            <a:spLocks noGrp="1"/>
          </p:cNvSpPr>
          <p:nvPr>
            <p:ph type="title"/>
          </p:nvPr>
        </p:nvSpPr>
        <p:spPr>
          <a:xfrm>
            <a:off x="457200" y="274638"/>
            <a:ext cx="8229600" cy="1143000"/>
          </a:xfrm>
        </p:spPr>
        <p:txBody>
          <a:bodyPr anchor="ctr">
            <a:normAutofit/>
          </a:bodyPr>
          <a:lstStyle/>
          <a:p>
            <a:r>
              <a:rPr lang="en-US" dirty="0"/>
              <a:t>Paychecks and Deductions</a:t>
            </a:r>
          </a:p>
        </p:txBody>
      </p:sp>
      <p:sp>
        <p:nvSpPr>
          <p:cNvPr id="3" name="Content Placeholder 2">
            <a:extLst>
              <a:ext uri="{FF2B5EF4-FFF2-40B4-BE49-F238E27FC236}">
                <a16:creationId xmlns:a16="http://schemas.microsoft.com/office/drawing/2014/main" id="{6452BE5F-43A1-F949-9509-3C0E2A4CB24A}"/>
              </a:ext>
            </a:extLst>
          </p:cNvPr>
          <p:cNvSpPr>
            <a:spLocks noGrp="1"/>
          </p:cNvSpPr>
          <p:nvPr>
            <p:ph sz="half" idx="1"/>
          </p:nvPr>
        </p:nvSpPr>
        <p:spPr>
          <a:xfrm>
            <a:off x="457199" y="1137864"/>
            <a:ext cx="8229599" cy="4525963"/>
          </a:xfrm>
        </p:spPr>
        <p:txBody>
          <a:bodyPr>
            <a:normAutofit fontScale="92500" lnSpcReduction="10000"/>
          </a:bodyPr>
          <a:lstStyle/>
          <a:p>
            <a:pPr marL="0" indent="0">
              <a:buNone/>
            </a:pPr>
            <a:endParaRPr lang="en-US" sz="2600" dirty="0"/>
          </a:p>
          <a:p>
            <a:r>
              <a:rPr lang="en-US" sz="2600" dirty="0"/>
              <a:t>Wages earned in a pay period must be made within a certain period of time.</a:t>
            </a:r>
          </a:p>
          <a:p>
            <a:pPr lvl="1"/>
            <a:r>
              <a:rPr lang="en-US" sz="2200" dirty="0"/>
              <a:t>Whenever an employee leaves the employer, voluntarily or involuntarily, compensation earned is due by the next regular pay day.</a:t>
            </a:r>
          </a:p>
          <a:p>
            <a:pPr marL="457200" lvl="1" indent="0">
              <a:buNone/>
            </a:pPr>
            <a:endParaRPr lang="en-US" sz="2200" dirty="0"/>
          </a:p>
          <a:p>
            <a:r>
              <a:rPr lang="en-US" sz="2600" dirty="0"/>
              <a:t>Only deductions made for the convenience of the employee are permissible.</a:t>
            </a:r>
          </a:p>
          <a:p>
            <a:pPr marL="0" indent="0">
              <a:buNone/>
            </a:pPr>
            <a:endParaRPr lang="en-US" sz="2600" dirty="0"/>
          </a:p>
          <a:p>
            <a:r>
              <a:rPr lang="en-US" sz="2600" dirty="0"/>
              <a:t>Allowable deductions for exempt employees and non-employees are different.</a:t>
            </a:r>
          </a:p>
          <a:p>
            <a:endParaRPr lang="en-US" sz="2600" dirty="0"/>
          </a:p>
          <a:p>
            <a:pPr marL="0" indent="0">
              <a:buNone/>
            </a:pPr>
            <a:endParaRPr lang="en-US" sz="2600" dirty="0"/>
          </a:p>
        </p:txBody>
      </p:sp>
    </p:spTree>
    <p:extLst>
      <p:ext uri="{BB962C8B-B14F-4D97-AF65-F5344CB8AC3E}">
        <p14:creationId xmlns:p14="http://schemas.microsoft.com/office/powerpoint/2010/main" val="3759227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0" y="167550"/>
            <a:ext cx="9144000" cy="707886"/>
          </a:xfrm>
          <a:prstGeom prst="rect">
            <a:avLst/>
          </a:prstGeom>
          <a:noFill/>
        </p:spPr>
        <p:txBody>
          <a:bodyPr wrap="square" rtlCol="0">
            <a:spAutoFit/>
          </a:bodyPr>
          <a:lstStyle/>
          <a:p>
            <a:pPr algn="ctr"/>
            <a:r>
              <a:rPr lang="en-US" sz="4000" b="1" dirty="0">
                <a:solidFill>
                  <a:srgbClr val="436872"/>
                </a:solidFill>
                <a:latin typeface="Open Sans" charset="0"/>
                <a:ea typeface="Open Sans" charset="0"/>
                <a:cs typeface="Open Sans" charset="0"/>
              </a:rPr>
              <a:t>DOL Wage And Hour Division</a:t>
            </a:r>
          </a:p>
        </p:txBody>
      </p:sp>
      <p:pic>
        <p:nvPicPr>
          <p:cNvPr id="7" name="Picture 6" descr="Graphical user interface, text, application, letter&#10;&#10;Description automatically generated">
            <a:extLst>
              <a:ext uri="{FF2B5EF4-FFF2-40B4-BE49-F238E27FC236}">
                <a16:creationId xmlns:a16="http://schemas.microsoft.com/office/drawing/2014/main" id="{EB56D7D6-F91C-A44F-9BEA-1522CC433F9E}"/>
              </a:ext>
            </a:extLst>
          </p:cNvPr>
          <p:cNvPicPr>
            <a:picLocks noChangeAspect="1"/>
          </p:cNvPicPr>
          <p:nvPr/>
        </p:nvPicPr>
        <p:blipFill>
          <a:blip r:embed="rId3"/>
          <a:stretch>
            <a:fillRect/>
          </a:stretch>
        </p:blipFill>
        <p:spPr>
          <a:xfrm>
            <a:off x="0" y="1374534"/>
            <a:ext cx="9144000" cy="1637580"/>
          </a:xfrm>
          <a:prstGeom prst="rect">
            <a:avLst/>
          </a:prstGeom>
        </p:spPr>
      </p:pic>
      <p:pic>
        <p:nvPicPr>
          <p:cNvPr id="10" name="Picture 9" descr="A screen shot of a person&#10;&#10;Description automatically generated">
            <a:extLst>
              <a:ext uri="{FF2B5EF4-FFF2-40B4-BE49-F238E27FC236}">
                <a16:creationId xmlns:a16="http://schemas.microsoft.com/office/drawing/2014/main" id="{37CF2D4A-030C-AF4B-8512-12A14DF00E60}"/>
              </a:ext>
            </a:extLst>
          </p:cNvPr>
          <p:cNvPicPr>
            <a:picLocks noChangeAspect="1"/>
          </p:cNvPicPr>
          <p:nvPr/>
        </p:nvPicPr>
        <p:blipFill>
          <a:blip r:embed="rId4"/>
          <a:stretch>
            <a:fillRect/>
          </a:stretch>
        </p:blipFill>
        <p:spPr>
          <a:xfrm>
            <a:off x="1809063" y="3012114"/>
            <a:ext cx="5525873" cy="3072011"/>
          </a:xfrm>
          <a:prstGeom prst="rect">
            <a:avLst/>
          </a:prstGeom>
        </p:spPr>
      </p:pic>
    </p:spTree>
    <p:extLst>
      <p:ext uri="{BB962C8B-B14F-4D97-AF65-F5344CB8AC3E}">
        <p14:creationId xmlns:p14="http://schemas.microsoft.com/office/powerpoint/2010/main" val="2366541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dirty="0">
                <a:solidFill>
                  <a:srgbClr val="436872"/>
                </a:solidFill>
                <a:latin typeface="Open Sans"/>
                <a:ea typeface="+mj-ea"/>
                <a:cs typeface="Open Sans"/>
              </a:rPr>
              <a:t>Where The Employer Goes Wrong</a:t>
            </a:r>
            <a:endParaRPr lang="en-US" sz="3600" b="1" i="0" kern="1200" dirty="0">
              <a:solidFill>
                <a:srgbClr val="436872"/>
              </a:solidFill>
              <a:latin typeface="Open Sans"/>
              <a:ea typeface="+mj-ea"/>
              <a:cs typeface="Open Sans"/>
            </a:endParaRPr>
          </a:p>
        </p:txBody>
      </p:sp>
      <p:sp>
        <p:nvSpPr>
          <p:cNvPr id="4" name="Content Placeholder 3">
            <a:extLst>
              <a:ext uri="{FF2B5EF4-FFF2-40B4-BE49-F238E27FC236}">
                <a16:creationId xmlns:a16="http://schemas.microsoft.com/office/drawing/2014/main" id="{37C85BAD-9959-F04A-9D5D-C246C22683DC}"/>
              </a:ext>
            </a:extLst>
          </p:cNvPr>
          <p:cNvSpPr>
            <a:spLocks noGrp="1"/>
          </p:cNvSpPr>
          <p:nvPr>
            <p:ph idx="1"/>
          </p:nvPr>
        </p:nvSpPr>
        <p:spPr/>
        <p:txBody>
          <a:bodyPr>
            <a:normAutofit fontScale="92500" lnSpcReduction="20000"/>
          </a:bodyPr>
          <a:lstStyle/>
          <a:p>
            <a:r>
              <a:rPr lang="en-US" dirty="0"/>
              <a:t>Holding pay following separation.</a:t>
            </a:r>
          </a:p>
          <a:p>
            <a:pPr marL="0" indent="0">
              <a:buNone/>
            </a:pPr>
            <a:endParaRPr lang="en-US" dirty="0"/>
          </a:p>
          <a:p>
            <a:r>
              <a:rPr lang="en-US" dirty="0"/>
              <a:t>Impermissible deductions.</a:t>
            </a:r>
          </a:p>
          <a:p>
            <a:pPr lvl="1"/>
            <a:r>
              <a:rPr lang="en-US" dirty="0"/>
              <a:t>Overpayments.</a:t>
            </a:r>
          </a:p>
          <a:p>
            <a:pPr marL="457200" lvl="1" indent="0">
              <a:buNone/>
            </a:pPr>
            <a:endParaRPr lang="en-US" dirty="0"/>
          </a:p>
          <a:p>
            <a:pPr lvl="1"/>
            <a:r>
              <a:rPr lang="en-US" dirty="0"/>
              <a:t>Weather issues.</a:t>
            </a:r>
          </a:p>
          <a:p>
            <a:pPr marL="457200" lvl="1" indent="0">
              <a:buNone/>
            </a:pPr>
            <a:endParaRPr lang="en-US" dirty="0"/>
          </a:p>
          <a:p>
            <a:pPr lvl="1"/>
            <a:r>
              <a:rPr lang="en-US" dirty="0"/>
              <a:t>Repayments for theft and/or damages.</a:t>
            </a:r>
          </a:p>
          <a:p>
            <a:pPr marL="457200" lvl="1" indent="0">
              <a:buNone/>
            </a:pPr>
            <a:endParaRPr lang="en-US" dirty="0"/>
          </a:p>
          <a:p>
            <a:r>
              <a:rPr lang="en-US" dirty="0"/>
              <a:t>Bringing pay down below minimum wage.</a:t>
            </a:r>
          </a:p>
          <a:p>
            <a:endParaRPr lang="en-US" dirty="0"/>
          </a:p>
          <a:p>
            <a:pPr lvl="1"/>
            <a:endParaRPr lang="en-US" dirty="0"/>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0561385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ADA5-3931-8F4D-A5FC-D260A5BB3606}"/>
              </a:ext>
            </a:extLst>
          </p:cNvPr>
          <p:cNvSpPr>
            <a:spLocks noGrp="1"/>
          </p:cNvSpPr>
          <p:nvPr>
            <p:ph type="title"/>
          </p:nvPr>
        </p:nvSpPr>
        <p:spPr>
          <a:xfrm>
            <a:off x="457200" y="274638"/>
            <a:ext cx="8229600" cy="1143000"/>
          </a:xfrm>
        </p:spPr>
        <p:txBody>
          <a:bodyPr anchor="ctr">
            <a:normAutofit/>
          </a:bodyPr>
          <a:lstStyle/>
          <a:p>
            <a:r>
              <a:rPr lang="en-US" dirty="0"/>
              <a:t>Pay Equity</a:t>
            </a:r>
          </a:p>
        </p:txBody>
      </p:sp>
      <p:sp>
        <p:nvSpPr>
          <p:cNvPr id="3" name="Content Placeholder 2">
            <a:extLst>
              <a:ext uri="{FF2B5EF4-FFF2-40B4-BE49-F238E27FC236}">
                <a16:creationId xmlns:a16="http://schemas.microsoft.com/office/drawing/2014/main" id="{6452BE5F-43A1-F949-9509-3C0E2A4CB24A}"/>
              </a:ext>
            </a:extLst>
          </p:cNvPr>
          <p:cNvSpPr>
            <a:spLocks noGrp="1"/>
          </p:cNvSpPr>
          <p:nvPr>
            <p:ph sz="half" idx="1"/>
          </p:nvPr>
        </p:nvSpPr>
        <p:spPr>
          <a:xfrm>
            <a:off x="457200" y="1312523"/>
            <a:ext cx="8229599" cy="4525963"/>
          </a:xfrm>
        </p:spPr>
        <p:txBody>
          <a:bodyPr>
            <a:normAutofit fontScale="92500" lnSpcReduction="10000"/>
          </a:bodyPr>
          <a:lstStyle/>
          <a:p>
            <a:pPr marL="0" indent="0">
              <a:buNone/>
            </a:pPr>
            <a:endParaRPr lang="en-US" sz="2600" dirty="0"/>
          </a:p>
          <a:p>
            <a:r>
              <a:rPr lang="en-US" sz="2600" dirty="0"/>
              <a:t>Area of priority for EEOC’s Strategic Enforcement Plan since 2012.</a:t>
            </a:r>
          </a:p>
          <a:p>
            <a:pPr marL="457200" lvl="1" indent="0">
              <a:buNone/>
            </a:pPr>
            <a:endParaRPr lang="en-US" sz="2200" dirty="0"/>
          </a:p>
          <a:p>
            <a:r>
              <a:rPr lang="en-US" sz="2600" dirty="0"/>
              <a:t>“Equal pay for equal work.”</a:t>
            </a:r>
          </a:p>
          <a:p>
            <a:pPr marL="0" indent="0">
              <a:buNone/>
            </a:pPr>
            <a:endParaRPr lang="en-US" sz="2600" dirty="0"/>
          </a:p>
          <a:p>
            <a:r>
              <a:rPr lang="en-US" sz="2600" dirty="0"/>
              <a:t>Salary history bans – coming to a place near you!</a:t>
            </a:r>
          </a:p>
          <a:p>
            <a:pPr lvl="1"/>
            <a:r>
              <a:rPr lang="en-US" sz="2200" dirty="0"/>
              <a:t>New Jersey – all employers.</a:t>
            </a:r>
          </a:p>
          <a:p>
            <a:pPr lvl="1"/>
            <a:r>
              <a:rPr lang="en-US" sz="2200" dirty="0"/>
              <a:t>Pennsylvania – state agencies.</a:t>
            </a:r>
          </a:p>
          <a:p>
            <a:pPr lvl="1"/>
            <a:r>
              <a:rPr lang="en-US" sz="2200" dirty="0"/>
              <a:t>Philadelphia – employs 1 or more persons.</a:t>
            </a:r>
          </a:p>
          <a:p>
            <a:pPr lvl="1"/>
            <a:r>
              <a:rPr lang="en-US" sz="2200" dirty="0"/>
              <a:t>Pittsburgh – city agencies and offices.</a:t>
            </a:r>
          </a:p>
          <a:p>
            <a:pPr lvl="1"/>
            <a:r>
              <a:rPr lang="en-US" sz="2200" dirty="0"/>
              <a:t>Maryland – all employers.</a:t>
            </a:r>
          </a:p>
          <a:p>
            <a:endParaRPr lang="en-US" sz="2600" dirty="0"/>
          </a:p>
          <a:p>
            <a:pPr marL="0" indent="0">
              <a:buNone/>
            </a:pPr>
            <a:endParaRPr lang="en-US" sz="2600" dirty="0"/>
          </a:p>
        </p:txBody>
      </p:sp>
    </p:spTree>
    <p:extLst>
      <p:ext uri="{BB962C8B-B14F-4D97-AF65-F5344CB8AC3E}">
        <p14:creationId xmlns:p14="http://schemas.microsoft.com/office/powerpoint/2010/main" val="22077866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E79C87-F74F-5240-8716-31BD78AE836B}"/>
              </a:ext>
            </a:extLst>
          </p:cNvPr>
          <p:cNvSpPr txBox="1"/>
          <p:nvPr/>
        </p:nvSpPr>
        <p:spPr>
          <a:xfrm>
            <a:off x="441788" y="1489753"/>
            <a:ext cx="8219327" cy="4746660"/>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en-US" sz="2500" dirty="0">
                <a:latin typeface="Open Sans" panose="020B0606030504020204" pitchFamily="34" charset="0"/>
                <a:ea typeface="Open Sans" panose="020B0606030504020204" pitchFamily="34" charset="0"/>
                <a:cs typeface="Open Sans" panose="020B0606030504020204" pitchFamily="34" charset="0"/>
              </a:rPr>
              <a:t>Perform internal wage and hour audits.</a:t>
            </a:r>
          </a:p>
          <a:p>
            <a:pPr marL="342900" indent="-342900">
              <a:spcAft>
                <a:spcPts val="1800"/>
              </a:spcAft>
              <a:buFont typeface="Arial" panose="020B0604020202020204" pitchFamily="34" charset="0"/>
              <a:buChar char="•"/>
            </a:pPr>
            <a:r>
              <a:rPr lang="en-US" sz="2500" dirty="0">
                <a:latin typeface="Open Sans" panose="020B0606030504020204" pitchFamily="34" charset="0"/>
                <a:ea typeface="Open Sans" panose="020B0606030504020204" pitchFamily="34" charset="0"/>
                <a:cs typeface="Open Sans" panose="020B0606030504020204" pitchFamily="34" charset="0"/>
              </a:rPr>
              <a:t>Train your employees </a:t>
            </a:r>
            <a:r>
              <a:rPr lang="en-US" sz="2500" u="sng" dirty="0">
                <a:latin typeface="Open Sans" panose="020B0606030504020204" pitchFamily="34" charset="0"/>
                <a:ea typeface="Open Sans" panose="020B0606030504020204" pitchFamily="34" charset="0"/>
                <a:cs typeface="Open Sans" panose="020B0606030504020204" pitchFamily="34" charset="0"/>
              </a:rPr>
              <a:t>and</a:t>
            </a:r>
            <a:r>
              <a:rPr lang="en-US" sz="2500" dirty="0">
                <a:latin typeface="Open Sans" panose="020B0606030504020204" pitchFamily="34" charset="0"/>
                <a:ea typeface="Open Sans" panose="020B0606030504020204" pitchFamily="34" charset="0"/>
                <a:cs typeface="Open Sans" panose="020B0606030504020204" pitchFamily="34" charset="0"/>
              </a:rPr>
              <a:t> your supervisors on wage and hour policies and procedures.</a:t>
            </a:r>
          </a:p>
          <a:p>
            <a:pPr marL="342900" indent="-342900">
              <a:spcAft>
                <a:spcPts val="1800"/>
              </a:spcAft>
              <a:buFont typeface="Arial" panose="020B0604020202020204" pitchFamily="34" charset="0"/>
              <a:buChar char="•"/>
            </a:pPr>
            <a:r>
              <a:rPr lang="en-US" sz="2500" dirty="0">
                <a:latin typeface="Open Sans" panose="020B0606030504020204" pitchFamily="34" charset="0"/>
                <a:ea typeface="Open Sans" panose="020B0606030504020204" pitchFamily="34" charset="0"/>
                <a:cs typeface="Open Sans" panose="020B0606030504020204" pitchFamily="34" charset="0"/>
              </a:rPr>
              <a:t>Follow good recordkeeping practices –at least 3 years.</a:t>
            </a:r>
          </a:p>
          <a:p>
            <a:pPr marL="342900" indent="-342900">
              <a:spcAft>
                <a:spcPts val="1800"/>
              </a:spcAft>
              <a:buFont typeface="Arial" panose="020B0604020202020204" pitchFamily="34" charset="0"/>
              <a:buChar char="•"/>
            </a:pPr>
            <a:r>
              <a:rPr lang="en-US" sz="2500" dirty="0">
                <a:latin typeface="Open Sans" panose="020B0606030504020204" pitchFamily="34" charset="0"/>
                <a:ea typeface="Open Sans" panose="020B0606030504020204" pitchFamily="34" charset="0"/>
                <a:cs typeface="Open Sans" panose="020B0606030504020204" pitchFamily="34" charset="0"/>
              </a:rPr>
              <a:t>Remember state laws –not just federal.</a:t>
            </a:r>
          </a:p>
          <a:p>
            <a:pPr marL="342900" indent="-342900">
              <a:spcAft>
                <a:spcPts val="1800"/>
              </a:spcAft>
              <a:buFont typeface="Arial" panose="020B0604020202020204" pitchFamily="34" charset="0"/>
              <a:buChar char="•"/>
            </a:pPr>
            <a:r>
              <a:rPr lang="en-US" sz="2500" dirty="0">
                <a:latin typeface="Open Sans" panose="020B0606030504020204" pitchFamily="34" charset="0"/>
                <a:ea typeface="Open Sans" panose="020B0606030504020204" pitchFamily="34" charset="0"/>
                <a:cs typeface="Open Sans" panose="020B0606030504020204" pitchFamily="34" charset="0"/>
              </a:rPr>
              <a:t>Review/update wage and hour policies –include the safe harbor language.</a:t>
            </a:r>
          </a:p>
          <a:p>
            <a:pPr marL="342900" indent="-342900">
              <a:spcAft>
                <a:spcPts val="1800"/>
              </a:spcAft>
              <a:buFont typeface="Arial" panose="020B0604020202020204" pitchFamily="34" charset="0"/>
              <a:buChar char="•"/>
            </a:pPr>
            <a:r>
              <a:rPr lang="en-US" sz="2500" dirty="0">
                <a:latin typeface="Open Sans" panose="020B0606030504020204" pitchFamily="34" charset="0"/>
                <a:ea typeface="Open Sans" panose="020B0606030504020204" pitchFamily="34" charset="0"/>
                <a:cs typeface="Open Sans" panose="020B0606030504020204" pitchFamily="34" charset="0"/>
              </a:rPr>
              <a:t>Review/update job descriptions (oh, and have them if you don’t!).</a:t>
            </a:r>
          </a:p>
        </p:txBody>
      </p:sp>
      <p:sp>
        <p:nvSpPr>
          <p:cNvPr id="3" name="TextBox 2">
            <a:extLst>
              <a:ext uri="{FF2B5EF4-FFF2-40B4-BE49-F238E27FC236}">
                <a16:creationId xmlns:a16="http://schemas.microsoft.com/office/drawing/2014/main" id="{29626B66-1F9D-BC49-9795-3692D57075FA}"/>
              </a:ext>
            </a:extLst>
          </p:cNvPr>
          <p:cNvSpPr txBox="1"/>
          <p:nvPr/>
        </p:nvSpPr>
        <p:spPr>
          <a:xfrm>
            <a:off x="0" y="332142"/>
            <a:ext cx="9144000" cy="707886"/>
          </a:xfrm>
          <a:prstGeom prst="rect">
            <a:avLst/>
          </a:prstGeom>
          <a:noFill/>
        </p:spPr>
        <p:txBody>
          <a:bodyPr wrap="square" rtlCol="0">
            <a:spAutoFit/>
          </a:bodyPr>
          <a:lstStyle/>
          <a:p>
            <a:pPr algn="ctr"/>
            <a:r>
              <a:rPr lang="en-US" sz="4000" b="1" dirty="0">
                <a:solidFill>
                  <a:srgbClr val="436872"/>
                </a:solidFill>
                <a:latin typeface="Open Sans" charset="0"/>
                <a:ea typeface="Open Sans" charset="0"/>
                <a:cs typeface="Open Sans" charset="0"/>
              </a:rPr>
              <a:t>Employer Best Practices</a:t>
            </a:r>
          </a:p>
        </p:txBody>
      </p:sp>
    </p:spTree>
    <p:extLst>
      <p:ext uri="{BB962C8B-B14F-4D97-AF65-F5344CB8AC3E}">
        <p14:creationId xmlns:p14="http://schemas.microsoft.com/office/powerpoint/2010/main" val="3509386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878BFF6-8E46-F644-80EE-A2B01BA39AC4}"/>
              </a:ext>
            </a:extLst>
          </p:cNvPr>
          <p:cNvSpPr txBox="1"/>
          <p:nvPr/>
        </p:nvSpPr>
        <p:spPr>
          <a:xfrm>
            <a:off x="1711569" y="3048148"/>
            <a:ext cx="5720862" cy="1323439"/>
          </a:xfrm>
          <a:prstGeom prst="rect">
            <a:avLst/>
          </a:prstGeom>
          <a:noFill/>
        </p:spPr>
        <p:txBody>
          <a:bodyPr wrap="square" rtlCol="0">
            <a:spAutoFit/>
          </a:bodyPr>
          <a:lstStyle/>
          <a:p>
            <a:pPr algn="ctr"/>
            <a:r>
              <a:rPr lang="en-US" sz="2000" b="1" dirty="0">
                <a:latin typeface="Open Sans" charset="0"/>
                <a:ea typeface="Open Sans" charset="0"/>
                <a:cs typeface="Open Sans" charset="0"/>
              </a:rPr>
              <a:t>4201 E. Park Circle</a:t>
            </a:r>
          </a:p>
          <a:p>
            <a:pPr algn="ctr"/>
            <a:r>
              <a:rPr lang="en-US" sz="2000" b="1" dirty="0">
                <a:latin typeface="Open Sans" charset="0"/>
                <a:ea typeface="Open Sans" charset="0"/>
                <a:cs typeface="Open Sans" charset="0"/>
              </a:rPr>
              <a:t>Harrisburg, PA  17111</a:t>
            </a:r>
          </a:p>
          <a:p>
            <a:pPr algn="ctr"/>
            <a:r>
              <a:rPr lang="en-US" sz="2000" b="1" dirty="0">
                <a:latin typeface="Open Sans" charset="0"/>
                <a:ea typeface="Open Sans" charset="0"/>
                <a:cs typeface="Open Sans" charset="0"/>
              </a:rPr>
              <a:t>(717) 308-9910</a:t>
            </a:r>
          </a:p>
          <a:p>
            <a:pPr algn="ctr"/>
            <a:r>
              <a:rPr lang="en-US" sz="2000" b="1" dirty="0" err="1">
                <a:latin typeface="Open Sans" charset="0"/>
                <a:ea typeface="Open Sans" charset="0"/>
                <a:cs typeface="Open Sans" charset="0"/>
              </a:rPr>
              <a:t>www.pillaraught.com</a:t>
            </a:r>
            <a:endParaRPr lang="en-US" sz="1400" b="1" dirty="0">
              <a:latin typeface="Open Sans" charset="0"/>
              <a:ea typeface="Open Sans" charset="0"/>
              <a:cs typeface="Open Sans" charset="0"/>
            </a:endParaRPr>
          </a:p>
        </p:txBody>
      </p:sp>
      <p:sp>
        <p:nvSpPr>
          <p:cNvPr id="13" name="TextBox 12">
            <a:extLst>
              <a:ext uri="{FF2B5EF4-FFF2-40B4-BE49-F238E27FC236}">
                <a16:creationId xmlns:a16="http://schemas.microsoft.com/office/drawing/2014/main" id="{A58796E0-6871-0945-9D1A-CDA4E0798652}"/>
              </a:ext>
            </a:extLst>
          </p:cNvPr>
          <p:cNvSpPr txBox="1"/>
          <p:nvPr/>
        </p:nvSpPr>
        <p:spPr>
          <a:xfrm>
            <a:off x="0" y="1563084"/>
            <a:ext cx="9144000" cy="923330"/>
          </a:xfrm>
          <a:prstGeom prst="rect">
            <a:avLst/>
          </a:prstGeom>
          <a:noFill/>
        </p:spPr>
        <p:txBody>
          <a:bodyPr wrap="square" rtlCol="0">
            <a:spAutoFit/>
          </a:bodyPr>
          <a:lstStyle/>
          <a:p>
            <a:pPr algn="ctr"/>
            <a:r>
              <a:rPr lang="en-US" sz="5400" b="1" dirty="0">
                <a:solidFill>
                  <a:srgbClr val="436872"/>
                </a:solidFill>
                <a:latin typeface="Open Sans" charset="0"/>
                <a:ea typeface="Open Sans" charset="0"/>
                <a:cs typeface="Open Sans" charset="0"/>
              </a:rPr>
              <a:t>Thank you for your time!</a:t>
            </a:r>
          </a:p>
        </p:txBody>
      </p:sp>
    </p:spTree>
    <p:extLst>
      <p:ext uri="{BB962C8B-B14F-4D97-AF65-F5344CB8AC3E}">
        <p14:creationId xmlns:p14="http://schemas.microsoft.com/office/powerpoint/2010/main" val="3842487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0" y="167550"/>
            <a:ext cx="9144000" cy="707886"/>
          </a:xfrm>
          <a:prstGeom prst="rect">
            <a:avLst/>
          </a:prstGeom>
          <a:noFill/>
        </p:spPr>
        <p:txBody>
          <a:bodyPr wrap="square" rtlCol="0">
            <a:spAutoFit/>
          </a:bodyPr>
          <a:lstStyle/>
          <a:p>
            <a:pPr algn="ctr"/>
            <a:r>
              <a:rPr lang="en-US" sz="4000" b="1" dirty="0">
                <a:solidFill>
                  <a:srgbClr val="436872"/>
                </a:solidFill>
                <a:latin typeface="Open Sans" charset="0"/>
                <a:ea typeface="Open Sans" charset="0"/>
                <a:cs typeface="Open Sans" charset="0"/>
              </a:rPr>
              <a:t>Some (Scary) Statistics</a:t>
            </a:r>
          </a:p>
        </p:txBody>
      </p:sp>
      <p:pic>
        <p:nvPicPr>
          <p:cNvPr id="5" name="Picture 4" descr="A picture containing chart&#10;&#10;Description automatically generated">
            <a:extLst>
              <a:ext uri="{FF2B5EF4-FFF2-40B4-BE49-F238E27FC236}">
                <a16:creationId xmlns:a16="http://schemas.microsoft.com/office/drawing/2014/main" id="{6794A4E2-C83C-574F-87B6-E08CC006FC78}"/>
              </a:ext>
            </a:extLst>
          </p:cNvPr>
          <p:cNvPicPr>
            <a:picLocks noChangeAspect="1"/>
          </p:cNvPicPr>
          <p:nvPr/>
        </p:nvPicPr>
        <p:blipFill>
          <a:blip r:embed="rId3"/>
          <a:stretch>
            <a:fillRect/>
          </a:stretch>
        </p:blipFill>
        <p:spPr>
          <a:xfrm>
            <a:off x="0" y="1205662"/>
            <a:ext cx="9144000" cy="4446676"/>
          </a:xfrm>
          <a:prstGeom prst="rect">
            <a:avLst/>
          </a:prstGeom>
        </p:spPr>
      </p:pic>
    </p:spTree>
    <p:extLst>
      <p:ext uri="{BB962C8B-B14F-4D97-AF65-F5344CB8AC3E}">
        <p14:creationId xmlns:p14="http://schemas.microsoft.com/office/powerpoint/2010/main" val="2201250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0" y="167550"/>
            <a:ext cx="9144000" cy="707886"/>
          </a:xfrm>
          <a:prstGeom prst="rect">
            <a:avLst/>
          </a:prstGeom>
          <a:noFill/>
        </p:spPr>
        <p:txBody>
          <a:bodyPr wrap="square" rtlCol="0">
            <a:spAutoFit/>
          </a:bodyPr>
          <a:lstStyle/>
          <a:p>
            <a:pPr algn="ctr"/>
            <a:r>
              <a:rPr lang="en-US" sz="4000" b="1" dirty="0">
                <a:solidFill>
                  <a:srgbClr val="436872"/>
                </a:solidFill>
                <a:latin typeface="Open Sans" charset="0"/>
                <a:ea typeface="Open Sans" charset="0"/>
                <a:cs typeface="Open Sans" charset="0"/>
              </a:rPr>
              <a:t>Some (Scary) Statistics</a:t>
            </a:r>
          </a:p>
        </p:txBody>
      </p:sp>
      <p:pic>
        <p:nvPicPr>
          <p:cNvPr id="4" name="Picture 3" descr="Table&#10;&#10;Description automatically generated">
            <a:extLst>
              <a:ext uri="{FF2B5EF4-FFF2-40B4-BE49-F238E27FC236}">
                <a16:creationId xmlns:a16="http://schemas.microsoft.com/office/drawing/2014/main" id="{A51F47E6-1FB6-A845-AB86-2D566251586F}"/>
              </a:ext>
            </a:extLst>
          </p:cNvPr>
          <p:cNvPicPr>
            <a:picLocks noChangeAspect="1"/>
          </p:cNvPicPr>
          <p:nvPr/>
        </p:nvPicPr>
        <p:blipFill>
          <a:blip r:embed="rId3"/>
          <a:stretch>
            <a:fillRect/>
          </a:stretch>
        </p:blipFill>
        <p:spPr>
          <a:xfrm>
            <a:off x="0" y="919854"/>
            <a:ext cx="9144000" cy="5018291"/>
          </a:xfrm>
          <a:prstGeom prst="rect">
            <a:avLst/>
          </a:prstGeom>
        </p:spPr>
      </p:pic>
    </p:spTree>
    <p:extLst>
      <p:ext uri="{BB962C8B-B14F-4D97-AF65-F5344CB8AC3E}">
        <p14:creationId xmlns:p14="http://schemas.microsoft.com/office/powerpoint/2010/main" val="4067602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0" y="167550"/>
            <a:ext cx="9144000" cy="707886"/>
          </a:xfrm>
          <a:prstGeom prst="rect">
            <a:avLst/>
          </a:prstGeom>
          <a:noFill/>
        </p:spPr>
        <p:txBody>
          <a:bodyPr wrap="square" rtlCol="0">
            <a:spAutoFit/>
          </a:bodyPr>
          <a:lstStyle/>
          <a:p>
            <a:pPr algn="ctr"/>
            <a:r>
              <a:rPr lang="en-US" sz="4000" b="1" dirty="0">
                <a:solidFill>
                  <a:srgbClr val="436872"/>
                </a:solidFill>
                <a:latin typeface="Open Sans" charset="0"/>
                <a:ea typeface="Open Sans" charset="0"/>
                <a:cs typeface="Open Sans" charset="0"/>
              </a:rPr>
              <a:t>Some (Scary) Statistics</a:t>
            </a:r>
          </a:p>
        </p:txBody>
      </p:sp>
      <p:pic>
        <p:nvPicPr>
          <p:cNvPr id="5" name="Picture 4" descr="Graphical user interface&#10;&#10;Description automatically generated">
            <a:extLst>
              <a:ext uri="{FF2B5EF4-FFF2-40B4-BE49-F238E27FC236}">
                <a16:creationId xmlns:a16="http://schemas.microsoft.com/office/drawing/2014/main" id="{5FD39B48-C948-E74F-A991-6E5BC8C9A6B5}"/>
              </a:ext>
            </a:extLst>
          </p:cNvPr>
          <p:cNvPicPr>
            <a:picLocks noChangeAspect="1"/>
          </p:cNvPicPr>
          <p:nvPr/>
        </p:nvPicPr>
        <p:blipFill>
          <a:blip r:embed="rId3"/>
          <a:stretch>
            <a:fillRect/>
          </a:stretch>
        </p:blipFill>
        <p:spPr>
          <a:xfrm>
            <a:off x="148278" y="857591"/>
            <a:ext cx="8896865" cy="5289755"/>
          </a:xfrm>
          <a:prstGeom prst="rect">
            <a:avLst/>
          </a:prstGeom>
        </p:spPr>
      </p:pic>
    </p:spTree>
    <p:extLst>
      <p:ext uri="{BB962C8B-B14F-4D97-AF65-F5344CB8AC3E}">
        <p14:creationId xmlns:p14="http://schemas.microsoft.com/office/powerpoint/2010/main" val="361950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i="0" kern="1200" dirty="0">
                <a:solidFill>
                  <a:srgbClr val="436872"/>
                </a:solidFill>
                <a:latin typeface="Open Sans"/>
                <a:ea typeface="+mj-ea"/>
                <a:cs typeface="Open Sans"/>
              </a:rPr>
              <a:t>The Plaintiff’s Bar</a:t>
            </a:r>
          </a:p>
        </p:txBody>
      </p:sp>
      <p:pic>
        <p:nvPicPr>
          <p:cNvPr id="5" name="Picture 2" descr="20 Make It Rain Memes That'll Make You Look Cool | SayingImages.com | Make  it rain, Memes, Rain">
            <a:extLst>
              <a:ext uri="{FF2B5EF4-FFF2-40B4-BE49-F238E27FC236}">
                <a16:creationId xmlns:a16="http://schemas.microsoft.com/office/drawing/2014/main" id="{CFD7A444-9220-EC4A-9E4F-59E9B78659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54213" y="1585912"/>
            <a:ext cx="6566821"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695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i="0" kern="1200" dirty="0">
                <a:solidFill>
                  <a:srgbClr val="436872"/>
                </a:solidFill>
                <a:latin typeface="Open Sans"/>
                <a:ea typeface="+mj-ea"/>
                <a:cs typeface="Open Sans"/>
              </a:rPr>
              <a:t>Some More (Scary) Statistics</a:t>
            </a:r>
          </a:p>
        </p:txBody>
      </p:sp>
      <p:sp>
        <p:nvSpPr>
          <p:cNvPr id="4" name="Content Placeholder 2">
            <a:extLst>
              <a:ext uri="{FF2B5EF4-FFF2-40B4-BE49-F238E27FC236}">
                <a16:creationId xmlns:a16="http://schemas.microsoft.com/office/drawing/2014/main" id="{24371CD5-566B-4409-9A80-D123EF4DBCB0}"/>
              </a:ext>
            </a:extLst>
          </p:cNvPr>
          <p:cNvSpPr>
            <a:spLocks noGrp="1"/>
          </p:cNvSpPr>
          <p:nvPr>
            <p:ph idx="1"/>
          </p:nvPr>
        </p:nvSpPr>
        <p:spPr>
          <a:xfrm>
            <a:off x="457200" y="1600200"/>
            <a:ext cx="8229600" cy="4525963"/>
          </a:xfrm>
        </p:spPr>
        <p:txBody>
          <a:bodyPr>
            <a:normAutofit lnSpcReduction="10000"/>
          </a:bodyPr>
          <a:lstStyle/>
          <a:p>
            <a:r>
              <a:rPr lang="en-US" b="1" dirty="0"/>
              <a:t>6,716 FLSA </a:t>
            </a:r>
            <a:r>
              <a:rPr lang="en-US" dirty="0"/>
              <a:t>cases filed between June 2019-June 2020.</a:t>
            </a:r>
          </a:p>
          <a:p>
            <a:endParaRPr lang="en-US" dirty="0"/>
          </a:p>
          <a:p>
            <a:r>
              <a:rPr lang="en-US" dirty="0"/>
              <a:t>Top 3 Settlements in 2020:</a:t>
            </a:r>
          </a:p>
          <a:p>
            <a:pPr lvl="1"/>
            <a:r>
              <a:rPr lang="en-US" dirty="0"/>
              <a:t>$100 million (failure to provide meal and rest breaks)</a:t>
            </a:r>
          </a:p>
          <a:p>
            <a:pPr lvl="1"/>
            <a:r>
              <a:rPr lang="en-US" dirty="0"/>
              <a:t>$100 million (misclassified as independent contractors)</a:t>
            </a:r>
          </a:p>
          <a:p>
            <a:pPr lvl="1"/>
            <a:r>
              <a:rPr lang="en-US" dirty="0"/>
              <a:t>$98.8 million (training program violations)</a:t>
            </a:r>
          </a:p>
          <a:p>
            <a:pPr lvl="1"/>
            <a:endParaRPr lang="en-US" dirty="0"/>
          </a:p>
        </p:txBody>
      </p:sp>
    </p:spTree>
    <p:extLst>
      <p:ext uri="{BB962C8B-B14F-4D97-AF65-F5344CB8AC3E}">
        <p14:creationId xmlns:p14="http://schemas.microsoft.com/office/powerpoint/2010/main" val="3078451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lnSpcReduction="10000"/>
          </a:bodyPr>
          <a:lstStyle/>
          <a:p>
            <a:pPr algn="ctr">
              <a:spcBef>
                <a:spcPct val="0"/>
              </a:spcBef>
              <a:spcAft>
                <a:spcPts val="600"/>
              </a:spcAft>
            </a:pPr>
            <a:r>
              <a:rPr lang="en-US" sz="3600" b="1" i="0" kern="1200" dirty="0">
                <a:solidFill>
                  <a:srgbClr val="436872"/>
                </a:solidFill>
                <a:latin typeface="Open Sans"/>
                <a:ea typeface="+mj-ea"/>
                <a:cs typeface="Open Sans"/>
              </a:rPr>
              <a:t>This Will Never Happen To My Bank….OH MY!</a:t>
            </a:r>
          </a:p>
        </p:txBody>
      </p:sp>
      <p:pic>
        <p:nvPicPr>
          <p:cNvPr id="5" name="Content Placeholder 4" descr="Text&#10;&#10;Description automatically generated">
            <a:extLst>
              <a:ext uri="{FF2B5EF4-FFF2-40B4-BE49-F238E27FC236}">
                <a16:creationId xmlns:a16="http://schemas.microsoft.com/office/drawing/2014/main" id="{B85940BC-E7FF-CC4B-9711-A2ECA36E2F56}"/>
              </a:ext>
            </a:extLst>
          </p:cNvPr>
          <p:cNvPicPr>
            <a:picLocks noGrp="1" noChangeAspect="1"/>
          </p:cNvPicPr>
          <p:nvPr>
            <p:ph idx="1"/>
          </p:nvPr>
        </p:nvPicPr>
        <p:blipFill>
          <a:blip r:embed="rId3"/>
          <a:stretch>
            <a:fillRect/>
          </a:stretch>
        </p:blipFill>
        <p:spPr>
          <a:xfrm>
            <a:off x="164779" y="1430961"/>
            <a:ext cx="8229600" cy="2230451"/>
          </a:xfrm>
        </p:spPr>
      </p:pic>
      <p:pic>
        <p:nvPicPr>
          <p:cNvPr id="7" name="Picture 6" descr="Text&#10;&#10;Description automatically generated">
            <a:extLst>
              <a:ext uri="{FF2B5EF4-FFF2-40B4-BE49-F238E27FC236}">
                <a16:creationId xmlns:a16="http://schemas.microsoft.com/office/drawing/2014/main" id="{91E795AB-DB97-7A4F-A804-AA91BC23D56E}"/>
              </a:ext>
            </a:extLst>
          </p:cNvPr>
          <p:cNvPicPr>
            <a:picLocks noChangeAspect="1"/>
          </p:cNvPicPr>
          <p:nvPr/>
        </p:nvPicPr>
        <p:blipFill>
          <a:blip r:embed="rId4"/>
          <a:stretch>
            <a:fillRect/>
          </a:stretch>
        </p:blipFill>
        <p:spPr>
          <a:xfrm>
            <a:off x="115352" y="3742398"/>
            <a:ext cx="8229600" cy="2346058"/>
          </a:xfrm>
          <a:prstGeom prst="rect">
            <a:avLst/>
          </a:prstGeom>
        </p:spPr>
      </p:pic>
    </p:spTree>
    <p:extLst>
      <p:ext uri="{BB962C8B-B14F-4D97-AF65-F5344CB8AC3E}">
        <p14:creationId xmlns:p14="http://schemas.microsoft.com/office/powerpoint/2010/main" val="60306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956082-FAB4-2D4C-BF90-D3ACA9542097}"/>
              </a:ext>
            </a:extLst>
          </p:cNvPr>
          <p:cNvSpPr txBox="1"/>
          <p:nvPr/>
        </p:nvSpPr>
        <p:spPr>
          <a:xfrm>
            <a:off x="457200" y="206975"/>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3600" b="1" dirty="0">
                <a:solidFill>
                  <a:srgbClr val="436872"/>
                </a:solidFill>
                <a:latin typeface="Open Sans"/>
                <a:ea typeface="+mj-ea"/>
                <a:cs typeface="Open Sans"/>
              </a:rPr>
              <a:t>Why Are These So Expensive</a:t>
            </a:r>
            <a:endParaRPr lang="en-US" sz="3600" b="1" i="0" kern="1200" dirty="0">
              <a:solidFill>
                <a:srgbClr val="436872"/>
              </a:solidFill>
              <a:latin typeface="Open Sans"/>
              <a:ea typeface="+mj-ea"/>
              <a:cs typeface="Open Sans"/>
            </a:endParaRPr>
          </a:p>
        </p:txBody>
      </p:sp>
      <p:sp>
        <p:nvSpPr>
          <p:cNvPr id="4" name="Content Placeholder 3">
            <a:extLst>
              <a:ext uri="{FF2B5EF4-FFF2-40B4-BE49-F238E27FC236}">
                <a16:creationId xmlns:a16="http://schemas.microsoft.com/office/drawing/2014/main" id="{37C85BAD-9959-F04A-9D5D-C246C22683DC}"/>
              </a:ext>
            </a:extLst>
          </p:cNvPr>
          <p:cNvSpPr>
            <a:spLocks noGrp="1"/>
          </p:cNvSpPr>
          <p:nvPr>
            <p:ph idx="1"/>
          </p:nvPr>
        </p:nvSpPr>
        <p:spPr/>
        <p:txBody>
          <a:bodyPr>
            <a:normAutofit fontScale="77500" lnSpcReduction="20000"/>
          </a:bodyPr>
          <a:lstStyle/>
          <a:p>
            <a:r>
              <a:rPr lang="en-US" dirty="0"/>
              <a:t>Class/Collective Actions (Lots of plaintiffs)</a:t>
            </a:r>
          </a:p>
          <a:p>
            <a:pPr marL="0" indent="0">
              <a:buNone/>
            </a:pPr>
            <a:endParaRPr lang="en-US" dirty="0"/>
          </a:p>
          <a:p>
            <a:r>
              <a:rPr lang="en-US" dirty="0"/>
              <a:t>Back Pay (2, maybe 3, years)</a:t>
            </a:r>
          </a:p>
          <a:p>
            <a:pPr marL="0" indent="0">
              <a:buNone/>
            </a:pPr>
            <a:endParaRPr lang="en-US" dirty="0"/>
          </a:p>
          <a:p>
            <a:r>
              <a:rPr lang="en-US" dirty="0"/>
              <a:t>Liquidated Damages (2x back pay)</a:t>
            </a:r>
          </a:p>
          <a:p>
            <a:pPr marL="0" indent="0">
              <a:buNone/>
            </a:pPr>
            <a:endParaRPr lang="en-US" dirty="0"/>
          </a:p>
          <a:p>
            <a:r>
              <a:rPr lang="en-US" dirty="0"/>
              <a:t>Attorneys’ Fees (Think seven figures)</a:t>
            </a:r>
          </a:p>
          <a:p>
            <a:pPr marL="0" indent="0">
              <a:buNone/>
            </a:pPr>
            <a:endParaRPr lang="en-US" dirty="0"/>
          </a:p>
          <a:p>
            <a:r>
              <a:rPr lang="en-US" dirty="0"/>
              <a:t>Operational Pains (Depositions and documents)</a:t>
            </a:r>
          </a:p>
          <a:p>
            <a:pPr marL="0" indent="0">
              <a:buNone/>
            </a:pPr>
            <a:endParaRPr lang="en-US" dirty="0"/>
          </a:p>
          <a:p>
            <a:r>
              <a:rPr lang="en-US" dirty="0"/>
              <a:t>Reputational Pains (#</a:t>
            </a:r>
            <a:r>
              <a:rPr lang="en-US" dirty="0" err="1"/>
              <a:t>socialmediawhat</a:t>
            </a:r>
            <a:r>
              <a:rPr lang="en-US" dirty="0"/>
              <a:t>?!)</a:t>
            </a:r>
          </a:p>
          <a:p>
            <a:endParaRPr lang="en-US" dirty="0"/>
          </a:p>
        </p:txBody>
      </p:sp>
    </p:spTree>
    <p:extLst>
      <p:ext uri="{BB962C8B-B14F-4D97-AF65-F5344CB8AC3E}">
        <p14:creationId xmlns:p14="http://schemas.microsoft.com/office/powerpoint/2010/main" val="1095431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3404C6AC-6F27-D147-9B28-F48FDDD01D3F}" vid="{67975D69-1A3E-ED47-83CC-C4B39F525D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788</Words>
  <Application>Microsoft Macintosh PowerPoint</Application>
  <PresentationFormat>On-screen Show (4:3)</PresentationFormat>
  <Paragraphs>171</Paragraphs>
  <Slides>23</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GothamHTF-Book</vt:lpstr>
      <vt:lpstr>Open Sans</vt:lpstr>
      <vt:lpstr>Open Sans Extrabold</vt:lpstr>
      <vt:lpstr>Open Sans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Administrative Exemption  Gone Wrong</vt:lpstr>
      <vt:lpstr>Administrative Exemption  Gone Wrong (Continued)</vt:lpstr>
      <vt:lpstr>Working Off The Clock</vt:lpstr>
      <vt:lpstr>PowerPoint Presentation</vt:lpstr>
      <vt:lpstr>PowerPoint Presentation</vt:lpstr>
      <vt:lpstr>PowerPoint Presentation</vt:lpstr>
      <vt:lpstr>Paychecks and Deductions</vt:lpstr>
      <vt:lpstr>PowerPoint Presentation</vt:lpstr>
      <vt:lpstr>Pay Equity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Snavely</dc:creator>
  <cp:lastModifiedBy>Lindsey Snavely</cp:lastModifiedBy>
  <cp:revision>11</cp:revision>
  <dcterms:created xsi:type="dcterms:W3CDTF">2020-09-29T17:14:34Z</dcterms:created>
  <dcterms:modified xsi:type="dcterms:W3CDTF">2020-09-29T19:56:46Z</dcterms:modified>
</cp:coreProperties>
</file>